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4" r:id="rId1"/>
  </p:sldMasterIdLst>
  <p:notesMasterIdLst>
    <p:notesMasterId r:id="rId138"/>
  </p:notesMasterIdLst>
  <p:sldIdLst>
    <p:sldId id="257" r:id="rId2"/>
    <p:sldId id="259" r:id="rId3"/>
    <p:sldId id="356" r:id="rId4"/>
    <p:sldId id="349" r:id="rId5"/>
    <p:sldId id="350" r:id="rId6"/>
    <p:sldId id="348" r:id="rId7"/>
    <p:sldId id="273" r:id="rId8"/>
    <p:sldId id="286" r:id="rId9"/>
    <p:sldId id="351" r:id="rId10"/>
    <p:sldId id="298" r:id="rId11"/>
    <p:sldId id="266" r:id="rId12"/>
    <p:sldId id="265" r:id="rId13"/>
    <p:sldId id="302" r:id="rId14"/>
    <p:sldId id="299" r:id="rId15"/>
    <p:sldId id="303" r:id="rId16"/>
    <p:sldId id="352" r:id="rId17"/>
    <p:sldId id="337" r:id="rId18"/>
    <p:sldId id="353" r:id="rId19"/>
    <p:sldId id="275" r:id="rId20"/>
    <p:sldId id="287" r:id="rId21"/>
    <p:sldId id="276" r:id="rId22"/>
    <p:sldId id="289" r:id="rId23"/>
    <p:sldId id="290" r:id="rId24"/>
    <p:sldId id="262" r:id="rId25"/>
    <p:sldId id="311" r:id="rId26"/>
    <p:sldId id="310" r:id="rId27"/>
    <p:sldId id="263" r:id="rId28"/>
    <p:sldId id="264" r:id="rId29"/>
    <p:sldId id="258" r:id="rId30"/>
    <p:sldId id="355" r:id="rId31"/>
    <p:sldId id="277" r:id="rId32"/>
    <p:sldId id="278" r:id="rId33"/>
    <p:sldId id="279" r:id="rId34"/>
    <p:sldId id="367" r:id="rId35"/>
    <p:sldId id="357" r:id="rId36"/>
    <p:sldId id="338" r:id="rId37"/>
    <p:sldId id="339" r:id="rId38"/>
    <p:sldId id="358" r:id="rId39"/>
    <p:sldId id="359" r:id="rId40"/>
    <p:sldId id="341" r:id="rId41"/>
    <p:sldId id="360" r:id="rId42"/>
    <p:sldId id="342" r:id="rId43"/>
    <p:sldId id="361" r:id="rId44"/>
    <p:sldId id="363" r:id="rId45"/>
    <p:sldId id="344" r:id="rId46"/>
    <p:sldId id="343" r:id="rId47"/>
    <p:sldId id="364" r:id="rId48"/>
    <p:sldId id="365" r:id="rId49"/>
    <p:sldId id="366" r:id="rId50"/>
    <p:sldId id="346" r:id="rId51"/>
    <p:sldId id="368" r:id="rId52"/>
    <p:sldId id="312" r:id="rId53"/>
    <p:sldId id="313" r:id="rId54"/>
    <p:sldId id="369" r:id="rId55"/>
    <p:sldId id="370" r:id="rId56"/>
    <p:sldId id="371" r:id="rId57"/>
    <p:sldId id="431" r:id="rId58"/>
    <p:sldId id="413" r:id="rId59"/>
    <p:sldId id="372" r:id="rId60"/>
    <p:sldId id="433" r:id="rId61"/>
    <p:sldId id="435" r:id="rId62"/>
    <p:sldId id="336" r:id="rId63"/>
    <p:sldId id="375" r:id="rId64"/>
    <p:sldId id="373" r:id="rId65"/>
    <p:sldId id="374" r:id="rId66"/>
    <p:sldId id="376" r:id="rId67"/>
    <p:sldId id="383" r:id="rId68"/>
    <p:sldId id="378" r:id="rId69"/>
    <p:sldId id="381" r:id="rId70"/>
    <p:sldId id="379" r:id="rId71"/>
    <p:sldId id="380" r:id="rId72"/>
    <p:sldId id="454" r:id="rId73"/>
    <p:sldId id="384" r:id="rId74"/>
    <p:sldId id="386" r:id="rId75"/>
    <p:sldId id="387" r:id="rId76"/>
    <p:sldId id="377" r:id="rId77"/>
    <p:sldId id="388" r:id="rId78"/>
    <p:sldId id="389" r:id="rId79"/>
    <p:sldId id="391" r:id="rId80"/>
    <p:sldId id="328" r:id="rId81"/>
    <p:sldId id="314" r:id="rId82"/>
    <p:sldId id="394" r:id="rId83"/>
    <p:sldId id="395" r:id="rId84"/>
    <p:sldId id="396" r:id="rId85"/>
    <p:sldId id="397" r:id="rId86"/>
    <p:sldId id="327" r:id="rId87"/>
    <p:sldId id="415" r:id="rId88"/>
    <p:sldId id="416" r:id="rId89"/>
    <p:sldId id="400" r:id="rId90"/>
    <p:sldId id="398" r:id="rId91"/>
    <p:sldId id="315" r:id="rId92"/>
    <p:sldId id="401" r:id="rId93"/>
    <p:sldId id="418" r:id="rId94"/>
    <p:sldId id="402" r:id="rId95"/>
    <p:sldId id="329" r:id="rId96"/>
    <p:sldId id="392" r:id="rId97"/>
    <p:sldId id="330" r:id="rId98"/>
    <p:sldId id="331" r:id="rId99"/>
    <p:sldId id="332" r:id="rId100"/>
    <p:sldId id="316" r:id="rId101"/>
    <p:sldId id="404" r:id="rId102"/>
    <p:sldId id="405" r:id="rId103"/>
    <p:sldId id="438" r:id="rId104"/>
    <p:sldId id="436" r:id="rId105"/>
    <p:sldId id="439" r:id="rId106"/>
    <p:sldId id="440" r:id="rId107"/>
    <p:sldId id="441" r:id="rId108"/>
    <p:sldId id="442" r:id="rId109"/>
    <p:sldId id="443" r:id="rId110"/>
    <p:sldId id="411" r:id="rId111"/>
    <p:sldId id="410" r:id="rId112"/>
    <p:sldId id="408" r:id="rId113"/>
    <p:sldId id="320" r:id="rId114"/>
    <p:sldId id="444" r:id="rId115"/>
    <p:sldId id="317" r:id="rId116"/>
    <p:sldId id="318" r:id="rId117"/>
    <p:sldId id="321" r:id="rId118"/>
    <p:sldId id="423" r:id="rId119"/>
    <p:sldId id="424" r:id="rId120"/>
    <p:sldId id="425" r:id="rId121"/>
    <p:sldId id="426" r:id="rId122"/>
    <p:sldId id="427" r:id="rId123"/>
    <p:sldId id="428" r:id="rId124"/>
    <p:sldId id="429" r:id="rId125"/>
    <p:sldId id="430" r:id="rId126"/>
    <p:sldId id="333" r:id="rId127"/>
    <p:sldId id="445" r:id="rId128"/>
    <p:sldId id="446" r:id="rId129"/>
    <p:sldId id="447" r:id="rId130"/>
    <p:sldId id="448" r:id="rId131"/>
    <p:sldId id="449" r:id="rId132"/>
    <p:sldId id="450" r:id="rId133"/>
    <p:sldId id="451" r:id="rId134"/>
    <p:sldId id="452" r:id="rId135"/>
    <p:sldId id="453" r:id="rId136"/>
    <p:sldId id="419" r:id="rId1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21" autoAdjust="0"/>
    <p:restoredTop sz="75763" autoAdjust="0"/>
  </p:normalViewPr>
  <p:slideViewPr>
    <p:cSldViewPr snapToGrid="0">
      <p:cViewPr varScale="1">
        <p:scale>
          <a:sx n="56" d="100"/>
          <a:sy n="56" d="100"/>
        </p:scale>
        <p:origin x="1032" y="72"/>
      </p:cViewPr>
      <p:guideLst>
        <p:guide orient="horz" pos="2160"/>
        <p:guide pos="3840"/>
      </p:guideLst>
    </p:cSldViewPr>
  </p:slideViewPr>
  <p:outlineViewPr>
    <p:cViewPr>
      <p:scale>
        <a:sx n="33" d="100"/>
        <a:sy n="33" d="100"/>
      </p:scale>
      <p:origin x="0" y="-14526"/>
    </p:cViewPr>
  </p:outlineViewPr>
  <p:notesTextViewPr>
    <p:cViewPr>
      <p:scale>
        <a:sx n="1" d="1"/>
        <a:sy n="1" d="1"/>
      </p:scale>
      <p:origin x="0" y="0"/>
    </p:cViewPr>
  </p:notesTextViewPr>
  <p:sorterViewPr>
    <p:cViewPr>
      <p:scale>
        <a:sx n="100" d="100"/>
        <a:sy n="100" d="100"/>
      </p:scale>
      <p:origin x="0" y="-3540"/>
    </p:cViewPr>
  </p:sorterViewPr>
  <p:notesViewPr>
    <p:cSldViewPr snapToGrid="0">
      <p:cViewPr varScale="1">
        <p:scale>
          <a:sx n="57" d="100"/>
          <a:sy n="57" d="100"/>
        </p:scale>
        <p:origin x="1920" y="4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B04FA1-FD2B-4C6B-A613-E5203FF42E4A}" type="datetimeFigureOut">
              <a:rPr lang="fr-FR" smtClean="0"/>
              <a:pPr/>
              <a:t>12/06/2017</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D08458-85A6-4F16-A683-10922B93B9E0}" type="slidenum">
              <a:rPr lang="fr-FR" smtClean="0"/>
              <a:pPr/>
              <a:t>‹N°›</a:t>
            </a:fld>
            <a:endParaRPr lang="fr-FR"/>
          </a:p>
        </p:txBody>
      </p:sp>
    </p:spTree>
    <p:extLst>
      <p:ext uri="{BB962C8B-B14F-4D97-AF65-F5344CB8AC3E}">
        <p14:creationId xmlns:p14="http://schemas.microsoft.com/office/powerpoint/2010/main" val="3962053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youtu.be/aOcpR8K0VR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fr.wikipedia.org/wiki/Orientation"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fr.wikipedia.org/w/index.php?title=Contour&amp;action=edit&amp;redlink=1"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lecerveau.mcgill.ca/flash/d/d_01/d_01_m/d_01_m_ana/d_01_m_ana.html" TargetMode="External"/><Relationship Id="rId2" Type="http://schemas.openxmlformats.org/officeDocument/2006/relationships/slide" Target="../slides/slide78.xml"/><Relationship Id="rId1" Type="http://schemas.openxmlformats.org/officeDocument/2006/relationships/notesMaster" Target="../notesMasters/notesMaster1.xml"/><Relationship Id="rId6" Type="http://schemas.openxmlformats.org/officeDocument/2006/relationships/hyperlink" Target="http://lecerveau.mcgill.ca/flash/i/i_07/i_07_cl/i_07_cl_tra/i_07_cl_tra.html" TargetMode="External"/><Relationship Id="rId5" Type="http://schemas.openxmlformats.org/officeDocument/2006/relationships/hyperlink" Target="http://lecerveau.mcgill.ca/flash/i/i_07/i_07_p/i_07_p_oub/i_07_p_oub.html" TargetMode="External"/><Relationship Id="rId4" Type="http://schemas.openxmlformats.org/officeDocument/2006/relationships/hyperlink" Target="http://lecerveau.mcgill.ca/flash/d/d_02/d_02_cr/d_02_cr_vis/d_02_cr_vis.html"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160;"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587EAE5C-E777-497C-97DD-A1FAAFE7D9A8}" type="slidenum">
              <a:rPr lang="fr-FR" smtClean="0"/>
              <a:pPr/>
              <a:t>1</a:t>
            </a:fld>
            <a:endParaRPr lang="fr-FR" dirty="0"/>
          </a:p>
        </p:txBody>
      </p:sp>
    </p:spTree>
    <p:extLst>
      <p:ext uri="{BB962C8B-B14F-4D97-AF65-F5344CB8AC3E}">
        <p14:creationId xmlns:p14="http://schemas.microsoft.com/office/powerpoint/2010/main" val="2389389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342900" lvl="0" indent="-342900" algn="just">
              <a:lnSpc>
                <a:spcPct val="115000"/>
              </a:lnSpc>
              <a:spcAft>
                <a:spcPts val="1000"/>
              </a:spcAft>
              <a:buFont typeface="+mj-lt"/>
              <a:buAutoNum type="arabicParenR"/>
            </a:pPr>
            <a:r>
              <a:rPr lang="fr-FR" b="1" u="sng" dirty="0" smtClean="0">
                <a:latin typeface="Calibri" panose="020F0502020204030204" pitchFamily="34" charset="0"/>
                <a:ea typeface="Calibri" panose="020F0502020204030204" pitchFamily="34" charset="0"/>
                <a:cs typeface="Times New Roman" panose="02020603050405020304" pitchFamily="18" charset="0"/>
              </a:rPr>
              <a:t>Une évaluation a pour vocation à être réussie</a:t>
            </a:r>
            <a:r>
              <a:rPr lang="fr-FR" dirty="0" smtClean="0">
                <a:latin typeface="Calibri" panose="020F0502020204030204" pitchFamily="34" charset="0"/>
                <a:ea typeface="Calibri" panose="020F0502020204030204" pitchFamily="34" charset="0"/>
                <a:cs typeface="Times New Roman" panose="02020603050405020304" pitchFamily="18" charset="0"/>
              </a:rPr>
              <a:t>. Ce premier principe est essentiel. Si un individu n’est pas prêt, son ressenti risque d’être négatif. Une marque d’indifférence de la part du professeur-formateur peut apparaître mais aussi le sentiment de se faire piéger qui peut le conduire vers de l’agressivité. Ce premier élément a pour conséquence de rendre inenvisageable  les évaluations surprises et toute autre évaluation dont l’objectif ne serait pas celui défini ci-dessus, évaluations sanction</a:t>
            </a:r>
            <a:r>
              <a:rPr lang="fr-FR" baseline="30000" dirty="0" smtClean="0">
                <a:latin typeface="Calibri" panose="020F0502020204030204" pitchFamily="34" charset="0"/>
                <a:ea typeface="Calibri" panose="020F0502020204030204" pitchFamily="34" charset="0"/>
                <a:cs typeface="Times New Roman" panose="02020603050405020304" pitchFamily="18" charset="0"/>
              </a:rPr>
              <a:t>*</a:t>
            </a:r>
            <a:r>
              <a:rPr lang="fr-FR" dirty="0" smtClean="0">
                <a:latin typeface="Calibri" panose="020F0502020204030204" pitchFamily="34" charset="0"/>
                <a:ea typeface="Calibri" panose="020F0502020204030204" pitchFamily="34" charset="0"/>
                <a:cs typeface="Times New Roman" panose="02020603050405020304" pitchFamily="18" charset="0"/>
              </a:rPr>
              <a:t> par exemple.</a:t>
            </a:r>
            <a:endParaRPr lang="fr-FR" sz="1100" dirty="0" smtClean="0">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15000"/>
              </a:lnSpc>
              <a:spcAft>
                <a:spcPts val="1000"/>
              </a:spcAft>
            </a:pPr>
            <a:r>
              <a:rPr lang="fr-FR" dirty="0" smtClean="0">
                <a:latin typeface="Calibri" panose="020F0502020204030204" pitchFamily="34" charset="0"/>
                <a:ea typeface="Calibri" panose="020F0502020204030204" pitchFamily="34" charset="0"/>
                <a:cs typeface="Times New Roman" panose="02020603050405020304" pitchFamily="18" charset="0"/>
              </a:rPr>
              <a:t>* le mot sanction est pris au sens premier du terme, c'est-à-dire à caractère punitif.</a:t>
            </a:r>
            <a:endParaRPr lang="fr-FR" sz="1100"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arenR"/>
            </a:pPr>
            <a:r>
              <a:rPr lang="fr-FR" b="1" u="sng" dirty="0" smtClean="0">
                <a:latin typeface="Calibri" panose="020F0502020204030204" pitchFamily="34" charset="0"/>
                <a:ea typeface="Calibri" panose="020F0502020204030204" pitchFamily="34" charset="0"/>
                <a:cs typeface="Times New Roman" panose="02020603050405020304" pitchFamily="18" charset="0"/>
              </a:rPr>
              <a:t>Une évaluation n’a pas vocation à sanctionner un comportement</a:t>
            </a:r>
            <a:r>
              <a:rPr lang="fr-FR" dirty="0" smtClean="0">
                <a:latin typeface="Calibri" panose="020F0502020204030204" pitchFamily="34" charset="0"/>
                <a:ea typeface="Calibri" panose="020F0502020204030204" pitchFamily="34" charset="0"/>
                <a:cs typeface="Times New Roman" panose="02020603050405020304" pitchFamily="18" charset="0"/>
              </a:rPr>
              <a:t>. C’est l’erreur la plus nuisible à la création d’une relation saine entre la classe et le professeur. L’objectif visé par l’enseignant est souvent de rendre les fauteurs de troubles  coupables dans l’idée que leurs camarades les rejetteront or cela va surtout conduire les autres élèves vers un sentiment d’injustice. Une fois  ce sentiment installé, les élèves seront unis contre le professeur.</a:t>
            </a:r>
            <a:endParaRPr lang="fr-FR" sz="1100"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arenR"/>
            </a:pPr>
            <a:r>
              <a:rPr lang="fr-FR" b="1" u="sng" dirty="0" smtClean="0">
                <a:latin typeface="Calibri" panose="020F0502020204030204" pitchFamily="34" charset="0"/>
                <a:ea typeface="Calibri" panose="020F0502020204030204" pitchFamily="34" charset="0"/>
                <a:cs typeface="Times New Roman" panose="02020603050405020304" pitchFamily="18" charset="0"/>
              </a:rPr>
              <a:t>Une évaluation n’a pas vocation à effectuer une sélection</a:t>
            </a:r>
            <a:r>
              <a:rPr lang="fr-FR" dirty="0" smtClean="0">
                <a:latin typeface="Calibri" panose="020F0502020204030204" pitchFamily="34" charset="0"/>
                <a:ea typeface="Calibri" panose="020F0502020204030204" pitchFamily="34" charset="0"/>
                <a:cs typeface="Times New Roman" panose="02020603050405020304" pitchFamily="18" charset="0"/>
              </a:rPr>
              <a:t>. C’est une contradiction forte entre les attentes des familles (liées aux attentes de la société pour obtenir certaines écoles supérieures par exemple) et les objectifs dévolus au collège (la formation du citoyen). Il faut donc proscrire tout comportement encourageant cette sélection qui renvoie une mauvaise image à de nombreux élèves et pas que pour les plus faibles. On évitera donc de distribuer les copies dans un ordre particulier lié aux résultats ; on ne fera pas de commentaires oraux sur les capacités d’un élève devant d’autres élèves,…</a:t>
            </a:r>
            <a:endParaRPr lang="fr-FR" sz="1100"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arenR"/>
            </a:pPr>
            <a:r>
              <a:rPr lang="fr-FR" b="1" u="sng" dirty="0" smtClean="0">
                <a:latin typeface="Calibri" panose="020F0502020204030204" pitchFamily="34" charset="0"/>
                <a:ea typeface="Calibri" panose="020F0502020204030204" pitchFamily="34" charset="0"/>
                <a:cs typeface="Times New Roman" panose="02020603050405020304" pitchFamily="18" charset="0"/>
              </a:rPr>
              <a:t>Une évaluation doit s’adresser à l’ensemble des élèves</a:t>
            </a:r>
            <a:r>
              <a:rPr lang="fr-FR" dirty="0" smtClean="0">
                <a:latin typeface="Calibri" panose="020F0502020204030204" pitchFamily="34" charset="0"/>
                <a:ea typeface="Calibri" panose="020F0502020204030204" pitchFamily="34" charset="0"/>
                <a:cs typeface="Times New Roman" panose="02020603050405020304" pitchFamily="18" charset="0"/>
              </a:rPr>
              <a:t>. Un élève qui ne se sentirait pas concerné par l’évaluation pourrait, par effet miroir, rejeter  toute tentative de remédiation mise en place par le professeur. Dès lors il risque d’agir pour attirer l’attention sur lui et ainsi risque de dégrader le climat de classe. Cela concerne aussi les élèves à fort potentiel. Si les évaluations ne leur permettent pas de prouver leurs compétences, ils éprouveront de la frustration qui peut les conduire vers l’ennui et les bavardages et autres comportements nuisibles. </a:t>
            </a:r>
            <a:endParaRPr lang="fr-FR" sz="1100"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arenR"/>
            </a:pPr>
            <a:r>
              <a:rPr lang="fr-FR" b="1" u="sng" dirty="0" smtClean="0">
                <a:latin typeface="Calibri" panose="020F0502020204030204" pitchFamily="34" charset="0"/>
                <a:ea typeface="Calibri" panose="020F0502020204030204" pitchFamily="34" charset="0"/>
                <a:cs typeface="Times New Roman" panose="02020603050405020304" pitchFamily="18" charset="0"/>
              </a:rPr>
              <a:t>Une évaluation évalue les compétences d’un individu et non l’individu lui-même</a:t>
            </a:r>
            <a:r>
              <a:rPr lang="fr-FR" dirty="0" smtClean="0">
                <a:latin typeface="Calibri" panose="020F0502020204030204" pitchFamily="34" charset="0"/>
                <a:ea typeface="Calibri" panose="020F0502020204030204" pitchFamily="34" charset="0"/>
                <a:cs typeface="Times New Roman" panose="02020603050405020304" pitchFamily="18" charset="0"/>
              </a:rPr>
              <a:t>. Les commentaires relatifs doivent donc en faire autant. L’affirmation « c’est un mauvais élève » est pensée par l’enseignant comme « c’est un élève qui produit de mauvais résultats ». Dit dans ces termes, l’élève ne le vivrait pas comme un jugement de son être, contrairement à la première formulation. Ainsi cela  ne laisserait pas à penser qu’il ne peut en être autrement dans le futur sans changement de l’individu lui-même.</a:t>
            </a:r>
            <a:endParaRPr lang="fr-FR" sz="1100"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arenR"/>
            </a:pPr>
            <a:r>
              <a:rPr lang="fr-FR" b="1" u="sng" dirty="0" smtClean="0">
                <a:latin typeface="Calibri" panose="020F0502020204030204" pitchFamily="34" charset="0"/>
                <a:ea typeface="Calibri" panose="020F0502020204030204" pitchFamily="34" charset="0"/>
                <a:cs typeface="Times New Roman" panose="02020603050405020304" pitchFamily="18" charset="0"/>
              </a:rPr>
              <a:t>Les objectifs d’une évaluation doivent être compris des élèves</a:t>
            </a:r>
            <a:r>
              <a:rPr lang="fr-FR" dirty="0" smtClean="0">
                <a:latin typeface="Calibri" panose="020F0502020204030204" pitchFamily="34" charset="0"/>
                <a:ea typeface="Calibri" panose="020F0502020204030204" pitchFamily="34" charset="0"/>
                <a:cs typeface="Times New Roman" panose="02020603050405020304" pitchFamily="18" charset="0"/>
              </a:rPr>
              <a:t>. Définir les objectifs d’apprentissages et les porter à la connaissance de tous permet à chaque individu de se construire, d’anticiper. Il  faut garder à l’esprit que chaque enseignant définit, de façon implicite un grand nombre d’attendu. C’est pour cela que des échanges sont nécessaires afin de les expliquer ou de les faire ressentir. Un langage commun de la communauté éducative facilitera ce point et le suivant. On peut par exemple : donner les questions concernant les connaissances qui seront posées avant de commencer la séquence ; indiquer les critères d’évaluation à chaque exercice travaillant une nouvelle capacité ;…</a:t>
            </a:r>
            <a:endParaRPr lang="fr-FR" sz="1100"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arenR"/>
            </a:pPr>
            <a:r>
              <a:rPr lang="fr-FR" b="1" u="sng" dirty="0" smtClean="0">
                <a:latin typeface="Calibri" panose="020F0502020204030204" pitchFamily="34" charset="0"/>
                <a:ea typeface="Calibri" panose="020F0502020204030204" pitchFamily="34" charset="0"/>
                <a:cs typeface="Times New Roman" panose="02020603050405020304" pitchFamily="18" charset="0"/>
              </a:rPr>
              <a:t>Les objectifs d’une évaluation doivent être compris des parents</a:t>
            </a:r>
            <a:r>
              <a:rPr lang="fr-FR" dirty="0" smtClean="0">
                <a:latin typeface="Calibri" panose="020F0502020204030204" pitchFamily="34" charset="0"/>
                <a:ea typeface="Calibri" panose="020F0502020204030204" pitchFamily="34" charset="0"/>
                <a:cs typeface="Times New Roman" panose="02020603050405020304" pitchFamily="18" charset="0"/>
              </a:rPr>
              <a:t>. Les parents actuels ont souvent vécu leur scolarité dans un système sélectif et non inclusif. Ils se sont donc construits une représentation différente. Il est donc indispensable de communiquer sur ce point. De façon générale, il faut limiter, voire proscrire, toute remarque visant à comparer les élèves. De plus Les remarques du type « ce n’est pas possible d’avoir 20/20  car il y a toujours quelque chose d’imparfait » n’ont pas lieu d’être. Un élève qui répond à l’ensemble des attentes de l’évaluation doit pouvoir obtenir la note maximale chiffrée ou non.</a:t>
            </a:r>
            <a:endParaRPr lang="fr-FR" sz="1100"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arenR"/>
            </a:pPr>
            <a:r>
              <a:rPr lang="fr-FR" b="1" u="sng" dirty="0" smtClean="0">
                <a:latin typeface="Calibri" panose="020F0502020204030204" pitchFamily="34" charset="0"/>
                <a:ea typeface="Calibri" panose="020F0502020204030204" pitchFamily="34" charset="0"/>
                <a:cs typeface="Times New Roman" panose="02020603050405020304" pitchFamily="18" charset="0"/>
              </a:rPr>
              <a:t>La prise d’information liée à une évaluation, contient toujours une part de subjectivité</a:t>
            </a:r>
            <a:r>
              <a:rPr lang="fr-FR" dirty="0" smtClean="0">
                <a:latin typeface="Calibri" panose="020F0502020204030204" pitchFamily="34" charset="0"/>
                <a:ea typeface="Calibri" panose="020F0502020204030204" pitchFamily="34" charset="0"/>
                <a:cs typeface="Times New Roman" panose="02020603050405020304" pitchFamily="18" charset="0"/>
              </a:rPr>
              <a:t>. Il est important d’avoir conscience que même avec la plus grande vigilance, l’environnement (pièce chauffée ou froide, bruyante ou au clame) l’ordre des copies, ses propres émotions, on peut toujours avoir des variations d’appréciation. Il est donc illusoire de noter au quart de point près. Il faut être donc près à devoir l’expliquer aux élèves et ne pas refuser de rediscuter l’évaluation d’une copie. (voir les études de docimologie  de l’IREM de Grenoble 1975 et étude de Laugier et Weinberg 1930 et commission Carnégie 1932)</a:t>
            </a:r>
            <a:endParaRPr lang="fr-FR" sz="1100"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arenR"/>
            </a:pPr>
            <a:r>
              <a:rPr lang="fr-FR" dirty="0" smtClean="0">
                <a:latin typeface="Calibri" panose="020F0502020204030204" pitchFamily="34" charset="0"/>
                <a:ea typeface="Calibri" panose="020F0502020204030204" pitchFamily="34" charset="0"/>
                <a:cs typeface="Times New Roman" panose="02020603050405020304" pitchFamily="18" charset="0"/>
              </a:rPr>
              <a:t> </a:t>
            </a:r>
            <a:r>
              <a:rPr lang="fr-FR" b="1" u="sng" dirty="0" smtClean="0">
                <a:latin typeface="Calibri" panose="020F0502020204030204" pitchFamily="34" charset="0"/>
                <a:ea typeface="Calibri" panose="020F0502020204030204" pitchFamily="34" charset="0"/>
                <a:cs typeface="Times New Roman" panose="02020603050405020304" pitchFamily="18" charset="0"/>
              </a:rPr>
              <a:t>L’implication des élèves dans le processus d’évaluation est facilitateur d’une bonne relation</a:t>
            </a:r>
            <a:endParaRPr lang="fr-FR" sz="1100" dirty="0" smtClean="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fr-FR" dirty="0" smtClean="0">
                <a:latin typeface="Calibri" panose="020F0502020204030204" pitchFamily="34" charset="0"/>
                <a:ea typeface="Calibri" panose="020F0502020204030204" pitchFamily="34" charset="0"/>
                <a:cs typeface="Times New Roman" panose="02020603050405020304" pitchFamily="18" charset="0"/>
              </a:rPr>
              <a:t>Laisser l’élève choisir un type d’évaluation (dispositif expert, savant, explorateur) de faire appel à des coups de pouce, de pouvoir choisir de faire un exercice ou pas,… tout dispositif impliquant l’élève dans son évaluation lui confère de la reconnaissance et de la responsabilité. Deux éléments renforçant l’élève dans son rôle d’individu et donc qui favorisent les relations entre professeur et élève.  </a:t>
            </a:r>
            <a:endParaRPr lang="fr-FR" sz="1100" dirty="0" smtClean="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1000"/>
              </a:spcAft>
            </a:pPr>
            <a:r>
              <a:rPr lang="fr-FR" dirty="0" smtClean="0">
                <a:latin typeface="Calibri" panose="020F0502020204030204" pitchFamily="34" charset="0"/>
                <a:ea typeface="Calibri" panose="020F0502020204030204" pitchFamily="34" charset="0"/>
                <a:cs typeface="Times New Roman" panose="02020603050405020304" pitchFamily="18" charset="0"/>
              </a:rPr>
              <a:t> </a:t>
            </a:r>
            <a:endParaRPr lang="fr-FR" sz="11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FR" b="1" u="sng" dirty="0" smtClean="0">
                <a:latin typeface="Calibri" panose="020F0502020204030204" pitchFamily="34" charset="0"/>
                <a:ea typeface="Calibri" panose="020F0502020204030204" pitchFamily="34" charset="0"/>
                <a:cs typeface="Times New Roman" panose="02020603050405020304" pitchFamily="18" charset="0"/>
              </a:rPr>
              <a:t>Conclusion</a:t>
            </a:r>
            <a:endParaRPr lang="fr-FR" sz="1100" dirty="0" smtClean="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1000"/>
              </a:spcAft>
            </a:pPr>
            <a:r>
              <a:rPr lang="fr-FR" dirty="0" smtClean="0">
                <a:latin typeface="Calibri" panose="020F0502020204030204" pitchFamily="34" charset="0"/>
                <a:ea typeface="Calibri" panose="020F0502020204030204" pitchFamily="34" charset="0"/>
                <a:cs typeface="Times New Roman" panose="02020603050405020304" pitchFamily="18" charset="0"/>
              </a:rPr>
              <a:t>En ne s’écartant pas de ces objectifs, en communiquant sur eux et leurs modalités et en faisant prendre part l’élève à sa propre évaluation, les phases d’évaluations peuvent devenir des moments privilégiés dans la relation prof-élèves et prof-individu.</a:t>
            </a:r>
            <a:endParaRPr lang="fr-FR" sz="1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12</a:t>
            </a:fld>
            <a:endParaRPr lang="fr-FR" dirty="0"/>
          </a:p>
        </p:txBody>
      </p:sp>
    </p:spTree>
    <p:extLst>
      <p:ext uri="{BB962C8B-B14F-4D97-AF65-F5344CB8AC3E}">
        <p14:creationId xmlns:p14="http://schemas.microsoft.com/office/powerpoint/2010/main" val="20750683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r>
              <a:rPr lang="fr-FR" dirty="0" smtClean="0"/>
              <a:t>Intelligence</a:t>
            </a:r>
            <a:r>
              <a:rPr lang="fr-FR" baseline="0" dirty="0" smtClean="0"/>
              <a:t> interpersonnelle</a:t>
            </a:r>
          </a:p>
          <a:p>
            <a:endParaRPr lang="fr-FR" baseline="0" dirty="0" smtClean="0"/>
          </a:p>
          <a:p>
            <a:r>
              <a:rPr lang="fr-FR" baseline="0" dirty="0" smtClean="0"/>
              <a:t>Capacité à entrer facilement en relation avec les autres, </a:t>
            </a:r>
          </a:p>
          <a:p>
            <a:r>
              <a:rPr lang="fr-FR" baseline="0" dirty="0" smtClean="0"/>
              <a:t>A les comprendre</a:t>
            </a:r>
          </a:p>
          <a:p>
            <a:r>
              <a:rPr lang="fr-FR" baseline="0" dirty="0" smtClean="0"/>
              <a:t>A distinguer leur humeur, leurs émotions ou leur motivation</a:t>
            </a:r>
          </a:p>
          <a:p>
            <a:r>
              <a:rPr lang="fr-FR" baseline="0" dirty="0" smtClean="0"/>
              <a:t>Facilite le travail coopératif</a:t>
            </a:r>
          </a:p>
          <a:p>
            <a:endParaRPr lang="fr-FR" baseline="0" dirty="0" smtClean="0"/>
          </a:p>
          <a:p>
            <a:endParaRPr lang="fr-FR" dirty="0" smtClean="0"/>
          </a:p>
          <a:p>
            <a:r>
              <a:rPr lang="fr-FR" dirty="0" smtClean="0"/>
              <a:t>C’est la </a:t>
            </a:r>
            <a:r>
              <a:rPr lang="fr-FR" b="1" i="1" dirty="0" smtClean="0"/>
              <a:t>capacité </a:t>
            </a:r>
            <a:r>
              <a:rPr lang="fr-FR" dirty="0" smtClean="0"/>
              <a:t>à entrer en relation avec les autres.</a:t>
            </a:r>
            <a:br>
              <a:rPr lang="fr-FR" dirty="0" smtClean="0"/>
            </a:br>
            <a:r>
              <a:rPr lang="fr-FR" dirty="0" smtClean="0"/>
              <a:t>Elle est particulièrement développée chez les politiciens, les enseignants et les formateurs, les consultants et les conseillers, les vendeurs, les personnes chargées des relations publiques. </a:t>
            </a:r>
            <a:br>
              <a:rPr lang="fr-FR" dirty="0" smtClean="0"/>
            </a:br>
            <a:r>
              <a:rPr lang="fr-FR" dirty="0" smtClean="0"/>
              <a:t>On </a:t>
            </a:r>
            <a:r>
              <a:rPr lang="fr-FR" b="1" i="1" dirty="0" smtClean="0"/>
              <a:t>reconnaît particulièrement </a:t>
            </a:r>
            <a:r>
              <a:rPr lang="fr-FR" dirty="0" smtClean="0"/>
              <a:t>cette intelligence chez quelqu’un qui entre bien et facilement en relation, se mélange et s’acclimate facilement ; chez ceux qui aiment être avec d’autres et ont beaucoup d’amis, ceux qui aiment bien les activités de groupe ; chez ceux qui communiquent bien (et parfois manipulent), chez ceux qui aiment résoudre les conflits, jouer au médiateur.</a:t>
            </a:r>
            <a:br>
              <a:rPr lang="fr-FR" dirty="0" smtClean="0"/>
            </a:br>
            <a:r>
              <a:rPr lang="fr-FR" b="1" i="1" dirty="0" smtClean="0"/>
              <a:t>Si elle n’est pas suffisamment développée</a:t>
            </a:r>
            <a:r>
              <a:rPr lang="fr-FR" i="1" dirty="0" smtClean="0"/>
              <a:t>, </a:t>
            </a:r>
            <a:r>
              <a:rPr lang="fr-FR" dirty="0" smtClean="0"/>
              <a:t>il y a risque d’enfermement de la personnalité ; on se coupe du plaisir d’être avec d’autres, de travailler ensemble ; on perd des richesses issues du travail en coopération. On risque de devenir aigri, misanthrope, critique de l’humanité dans son ensemble.</a:t>
            </a: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133</a:t>
            </a:fld>
            <a:endParaRPr lang="fr-FR"/>
          </a:p>
        </p:txBody>
      </p:sp>
    </p:spTree>
    <p:extLst>
      <p:ext uri="{BB962C8B-B14F-4D97-AF65-F5344CB8AC3E}">
        <p14:creationId xmlns:p14="http://schemas.microsoft.com/office/powerpoint/2010/main" val="143967161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Intelligence naturaliste</a:t>
            </a:r>
          </a:p>
          <a:p>
            <a:endParaRPr lang="fr-FR" dirty="0" smtClean="0"/>
          </a:p>
          <a:p>
            <a:r>
              <a:rPr lang="fr-FR" dirty="0" smtClean="0"/>
              <a:t>Capacité à observer la nature et l’environnement</a:t>
            </a:r>
          </a:p>
          <a:p>
            <a:r>
              <a:rPr lang="fr-FR" dirty="0" err="1" smtClean="0"/>
              <a:t>Caapcité</a:t>
            </a:r>
            <a:r>
              <a:rPr lang="fr-FR" dirty="0" smtClean="0"/>
              <a:t> à différencier  et à classer les minéraux, végétaux ou animaux</a:t>
            </a:r>
          </a:p>
          <a:p>
            <a:r>
              <a:rPr lang="fr-FR" dirty="0" smtClean="0"/>
              <a:t>Favorise notre capacité d’adaptation au monde qui nous entoure</a:t>
            </a:r>
          </a:p>
          <a:p>
            <a:endParaRPr lang="fr-FR" dirty="0" smtClean="0"/>
          </a:p>
          <a:p>
            <a:r>
              <a:rPr lang="fr-FR" dirty="0" smtClean="0"/>
              <a:t>Elle a été rajoutée aux sept précédentes par Howard Gardner en 1996. </a:t>
            </a:r>
            <a:br>
              <a:rPr lang="fr-FR" dirty="0" smtClean="0"/>
            </a:br>
            <a:r>
              <a:rPr lang="fr-FR" dirty="0" smtClean="0"/>
              <a:t>C’est la </a:t>
            </a:r>
            <a:r>
              <a:rPr lang="fr-FR" b="1" i="1" dirty="0" smtClean="0"/>
              <a:t>capacité </a:t>
            </a:r>
            <a:r>
              <a:rPr lang="fr-FR" dirty="0" smtClean="0"/>
              <a:t>à reconnaître et à classer, à identifier des formes et des structures dans la nature, sous ses formes minérale, végétale ou animale. </a:t>
            </a:r>
            <a:br>
              <a:rPr lang="fr-FR" dirty="0" smtClean="0"/>
            </a:br>
            <a:r>
              <a:rPr lang="fr-FR" dirty="0" smtClean="0"/>
              <a:t>Elle est particulièrement développée chez le naturaliste, qui sait reconnaître et classifier les plantes et les animaux ; chez tous ceux qui s’intéressent au fonctionnement de la nature, du biologiste au psychologue, du sociologue à l’astronome.</a:t>
            </a:r>
            <a:br>
              <a:rPr lang="fr-FR" dirty="0" smtClean="0"/>
            </a:br>
            <a:r>
              <a:rPr lang="fr-FR" dirty="0" smtClean="0"/>
              <a:t>On la </a:t>
            </a:r>
            <a:r>
              <a:rPr lang="fr-FR" b="1" i="1" dirty="0" smtClean="0"/>
              <a:t>reconnaît </a:t>
            </a:r>
            <a:r>
              <a:rPr lang="fr-FR" dirty="0" smtClean="0"/>
              <a:t>chez ceux qui savent organiser des données, sélectionner, regrouper, faire des listes ; chez ceux qui sont fascinés par les animaux et leurs comportements, qui sont sensibles à leur environnement naturel et aux plantes ; chez ceux qui cherchent à comprendre la nature et à en tirer parti (de l’élevage à la biologie) ; chez ceux qui se passionnent pour le fonctionnement du corps humain, qui ont une bonne conscience des facteurs sociaux, psychologiques et humains.</a:t>
            </a:r>
          </a:p>
          <a:p>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134</a:t>
            </a:fld>
            <a:endParaRPr lang="fr-FR"/>
          </a:p>
        </p:txBody>
      </p:sp>
    </p:spTree>
    <p:extLst>
      <p:ext uri="{BB962C8B-B14F-4D97-AF65-F5344CB8AC3E}">
        <p14:creationId xmlns:p14="http://schemas.microsoft.com/office/powerpoint/2010/main" val="291709139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Intelligence musicale</a:t>
            </a:r>
          </a:p>
          <a:p>
            <a:endParaRPr lang="fr-FR" dirty="0" smtClean="0"/>
          </a:p>
          <a:p>
            <a:r>
              <a:rPr lang="fr-FR" dirty="0" smtClean="0"/>
              <a:t>Rend sensible aux mélodies et aux rythmes</a:t>
            </a:r>
          </a:p>
          <a:p>
            <a:r>
              <a:rPr lang="fr-FR" dirty="0" smtClean="0"/>
              <a:t>Capacité à gouter la musique que nous soyons dans l’écoute, dans l’interprétation ou</a:t>
            </a:r>
            <a:r>
              <a:rPr lang="fr-FR" baseline="0" dirty="0" smtClean="0"/>
              <a:t> </a:t>
            </a:r>
            <a:r>
              <a:rPr lang="fr-FR" dirty="0" smtClean="0"/>
              <a:t>dans la composition</a:t>
            </a:r>
          </a:p>
          <a:p>
            <a:r>
              <a:rPr lang="fr-FR" dirty="0" smtClean="0"/>
              <a:t>On </a:t>
            </a:r>
            <a:r>
              <a:rPr lang="fr-FR" b="1" i="1" dirty="0" smtClean="0"/>
              <a:t>reconnaît particulièrement </a:t>
            </a:r>
            <a:r>
              <a:rPr lang="fr-FR" dirty="0" smtClean="0"/>
              <a:t>cette intelligence chez quelqu’un qui fredonne souvent, bat du pied, chante, se met à danser sur le moindre rythme ; chez ceux qui sont sensibles au pouvoir émotionnel de la musique, au son des voix et à leur rythme ; et ceux qui saisissent facilement les accents d’une langue étrangère.</a:t>
            </a:r>
            <a:br>
              <a:rPr lang="fr-FR" dirty="0" smtClean="0"/>
            </a:br>
            <a:r>
              <a:rPr lang="fr-FR" b="1" i="1" dirty="0" smtClean="0"/>
              <a:t>Si elle n’est pas suffisamment développée</a:t>
            </a:r>
            <a:r>
              <a:rPr lang="fr-FR" i="1" dirty="0" smtClean="0"/>
              <a:t>, </a:t>
            </a:r>
            <a:r>
              <a:rPr lang="fr-FR" dirty="0" smtClean="0"/>
              <a:t>on perd une partie des richesses transmises par les sons, à travers les sons organisés comme dans la musique ou dans les infinies variations du langage.</a:t>
            </a: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135</a:t>
            </a:fld>
            <a:endParaRPr lang="fr-FR"/>
          </a:p>
        </p:txBody>
      </p:sp>
    </p:spTree>
    <p:extLst>
      <p:ext uri="{BB962C8B-B14F-4D97-AF65-F5344CB8AC3E}">
        <p14:creationId xmlns:p14="http://schemas.microsoft.com/office/powerpoint/2010/main" val="1798429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pPr>
              <a:buFont typeface="Arial" pitchFamily="34" charset="0"/>
              <a:buChar char="•"/>
            </a:pPr>
            <a:r>
              <a:rPr lang="fr-FR" dirty="0" smtClean="0"/>
              <a:t>l’évaluation diag met en évidence les manques</a:t>
            </a:r>
          </a:p>
          <a:p>
            <a:r>
              <a:rPr lang="fr-FR" dirty="0" smtClean="0"/>
              <a:t>La prise de décisions concernant un apprentissage individuel suppose des informations sur l’environnement des élèves, c’est-à-dire sur l’ensemble des conditions (sociales, psychologiques…) dans lesquelles se trouve l’élève. Ainsi notre démarche, en tant qu’éducateur, va être de se fixer comme premier objectif, de repérer d’éventuels problèmes. Le conseiller d’éducation aura donc bien ici une fonction de repérage qui lui permettra d’appréhender la première étape de l’évaluation que C. Hadji (1989) appelle </a:t>
            </a:r>
            <a:r>
              <a:rPr lang="fr-FR" b="1" dirty="0" smtClean="0"/>
              <a:t>“ </a:t>
            </a:r>
            <a:r>
              <a:rPr lang="fr-FR" dirty="0" smtClean="0"/>
              <a:t>l’évaluation diagnostique </a:t>
            </a:r>
            <a:r>
              <a:rPr lang="fr-FR" b="1" dirty="0" smtClean="0"/>
              <a:t>”.</a:t>
            </a:r>
          </a:p>
          <a:p>
            <a:r>
              <a:rPr lang="fr-FR" dirty="0" smtClean="0"/>
              <a:t>En reprenant la réflexion de C. Delorme (1992) qui met l’accent sur </a:t>
            </a:r>
            <a:r>
              <a:rPr lang="fr-FR" sz="1200" kern="1200" dirty="0" smtClean="0">
                <a:solidFill>
                  <a:schemeClr val="tx1"/>
                </a:solidFill>
                <a:latin typeface="+mn-lt"/>
                <a:ea typeface="+mn-ea"/>
                <a:cs typeface="+mn-cs"/>
              </a:rPr>
              <a:t>“ </a:t>
            </a:r>
            <a:r>
              <a:rPr lang="fr-FR" dirty="0" smtClean="0"/>
              <a:t>la prise d’informations ” indispensable à toute “ évaluation pédagogique ”, nous dirons volontiers que l’on doit travailler à améliorer cette “ prise d’information ” sur la position de l’élève. Il ne suffit pas de dire à un élève qu’il a des lacunes, ou encore qu’il est d’un niveau faible, (il le sait certainement), mais il est sans doute plus utile de mieux identifier ses difficultés scolaires et extrascolaires, d’en discuter avec lui de manière à envisager des situations de remédiations, accessibles et adaptées. </a:t>
            </a:r>
          </a:p>
          <a:p>
            <a:endParaRPr lang="fr-FR" dirty="0" smtClean="0"/>
          </a:p>
          <a:p>
            <a:r>
              <a:rPr lang="fr-FR" dirty="0" smtClean="0"/>
              <a:t>Une fois ce travail de “ diagnostic ”, à partir d’une “ prise d’informations ” qui passe par des entretiens, un suivi des absences, un contact avec les partenaires du secteur médical, la famille, l’assistante sociale (etc), on peut travailler sur une évaluation de </a:t>
            </a:r>
            <a:r>
              <a:rPr lang="fr-FR" i="1" dirty="0" smtClean="0"/>
              <a:t>type formatif</a:t>
            </a:r>
            <a:r>
              <a:rPr lang="fr-FR" dirty="0" smtClean="0"/>
              <a:t>, afin de renverser une situation, en donnant à chacun confiance en ses propres possibilités.</a:t>
            </a: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13</a:t>
            </a:fld>
            <a:endParaRPr lang="fr-FR" dirty="0"/>
          </a:p>
        </p:txBody>
      </p:sp>
    </p:spTree>
    <p:extLst>
      <p:ext uri="{BB962C8B-B14F-4D97-AF65-F5344CB8AC3E}">
        <p14:creationId xmlns:p14="http://schemas.microsoft.com/office/powerpoint/2010/main" val="419985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Permet d’apprécier les réussites</a:t>
            </a:r>
          </a:p>
          <a:p>
            <a:r>
              <a:rPr lang="fr-FR" dirty="0" smtClean="0"/>
              <a:t>Les difficultés éventuelles à un moment précis de leur apprentisage</a:t>
            </a:r>
          </a:p>
          <a:p>
            <a:r>
              <a:rPr lang="fr-FR" dirty="0" smtClean="0"/>
              <a:t>« Quand on s’occupe de l’éducation d’un enfant, on l’observe pour se faire une idée de ses intérêts et de ses acquis pour mieux agir ensuite. On observe ses progrès et ses difficultés pour saisir ce qu’il sait ou ce qu’il comprend déjà, ce qui le déconcerte, l’intéresse ou l’ennuie » Philippe Perrenoud</a:t>
            </a:r>
          </a:p>
          <a:p>
            <a:r>
              <a:rPr lang="fr-FR" dirty="0" smtClean="0"/>
              <a:t>Tout éducateur a envie que les enfants se développent, prennent de l’assurance, sachent faire de plus en plus de choses. Pour les y aider il faut savoir où ils en sont, comment ils apprennent et ce qui les stimule</a:t>
            </a:r>
          </a:p>
          <a:p>
            <a:endParaRPr lang="fr-FR" dirty="0" smtClean="0"/>
          </a:p>
          <a:p>
            <a:r>
              <a:rPr lang="fr-FR" dirty="0" smtClean="0"/>
              <a:t>Du point de vue de l’élève</a:t>
            </a:r>
          </a:p>
          <a:p>
            <a:r>
              <a:rPr lang="fr-FR" dirty="0" smtClean="0"/>
              <a:t>L’objectif est double, car il s’agit pour l’élève de: </a:t>
            </a:r>
          </a:p>
          <a:p>
            <a:pPr lvl="1"/>
            <a:r>
              <a:rPr lang="fr-FR" dirty="0" smtClean="0"/>
              <a:t>- construire son projet d’apprentissage : lui donner des perspectives, des objectifs à atteindre en l’incitant à mobiliser ses ressources.  </a:t>
            </a:r>
          </a:p>
          <a:p>
            <a:pPr lvl="1"/>
            <a:endParaRPr lang="fr-FR" dirty="0" smtClean="0"/>
          </a:p>
          <a:p>
            <a:pPr lvl="1"/>
            <a:r>
              <a:rPr lang="fr-FR" dirty="0" smtClean="0"/>
              <a:t>-	 « s’auto évaluer » par rapport aux attendus : ce processus permet à l’élève de se situer, de savoir d’où il part et de mesurer le chemin à parcourir par rapport aux attendus qui doivent être explicités.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Lors de la présentation à l’oral des travaux de recherche menés, les élèves co-évaluent les prestations de leurs camarades avec l’enseignant et déterminent ensemble à l’avance les critères sur lesquels va reposer l’évaluation. </a:t>
            </a:r>
            <a:r>
              <a:rPr lang="fr-FR" b="1" dirty="0" smtClean="0"/>
              <a:t>La construction des critères d 'évaluation avec les élèves leur ainsi permet de différencier l'évaluation du jugement</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14</a:t>
            </a:fld>
            <a:endParaRPr lang="fr-FR" dirty="0"/>
          </a:p>
        </p:txBody>
      </p:sp>
    </p:spTree>
    <p:extLst>
      <p:ext uri="{BB962C8B-B14F-4D97-AF65-F5344CB8AC3E}">
        <p14:creationId xmlns:p14="http://schemas.microsoft.com/office/powerpoint/2010/main" val="1440652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Elle accepte les erreurs car elles sont sources d’apprentissage</a:t>
            </a:r>
          </a:p>
          <a:p>
            <a:r>
              <a:rPr lang="fr-FR" dirty="0" smtClean="0"/>
              <a:t>Elle favorise l’entraide en valorisant les réussites</a:t>
            </a:r>
          </a:p>
          <a:p>
            <a:r>
              <a:rPr lang="fr-FR" dirty="0" smtClean="0"/>
              <a:t>Elle améliore la formation car son soucis n’est pas de classer, de trier, de blâmer ou de récompenser mais d’aider à apprendre</a:t>
            </a:r>
          </a:p>
          <a:p>
            <a:r>
              <a:rPr lang="fr-FR" dirty="0" smtClean="0"/>
              <a:t>Doit donner des informations à l’élève pour l’aider à progresser en cours d’année, sans qu’il se sente menacé, que ce qu’il laisse voir de ses difficultés se retourne contre lui. </a:t>
            </a:r>
          </a:p>
          <a:p>
            <a:r>
              <a:rPr lang="fr-FR" dirty="0" smtClean="0"/>
              <a:t>Celle-ci est synonyme d’analyse de la progression et de dépassement d’obstacles. L’évaluation formative peut être définie comme une sorte d’élément de régulation interne à l’apprentissage, qui peut modifier l’activité de l’élève et qui peut permettre de réajuster sa progression par différentes informations.</a:t>
            </a: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15</a:t>
            </a:fld>
            <a:endParaRPr lang="fr-FR" dirty="0"/>
          </a:p>
        </p:txBody>
      </p:sp>
    </p:spTree>
    <p:extLst>
      <p:ext uri="{BB962C8B-B14F-4D97-AF65-F5344CB8AC3E}">
        <p14:creationId xmlns:p14="http://schemas.microsoft.com/office/powerpoint/2010/main" val="881860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7500" lnSpcReduction="20000"/>
          </a:bodyPr>
          <a:lstStyle/>
          <a:p>
            <a:r>
              <a:rPr lang="fr-FR" dirty="0" smtClean="0"/>
              <a:t>à ce stade, il n’est plus temps d’apprendre encore, c’est le moment du bilan, l’heure de vérité ; le rapport d’évaluateur à évalué est alors moins coopératif, car leurs intérêts sont divergents, l’évaluateur veut établir de façon aussi réaliste et précise que possible le niveau de connaissance et de compétence atteint par l’apprenant, alors que ce dernier tente de faire illusion ; l’évaluation certificative est donc une variante du jeu du chat et de la souris.</a:t>
            </a:r>
          </a:p>
          <a:p>
            <a:r>
              <a:rPr lang="fr-FR" sz="1200" kern="1200" dirty="0" smtClean="0">
                <a:solidFill>
                  <a:schemeClr val="tx1"/>
                </a:solidFill>
                <a:latin typeface="+mn-lt"/>
                <a:ea typeface="+mn-ea"/>
                <a:cs typeface="+mn-cs"/>
              </a:rPr>
              <a:t>Intérêts</a:t>
            </a:r>
          </a:p>
          <a:p>
            <a:endParaRPr dirty="0"/>
          </a:p>
          <a:p>
            <a:r>
              <a:rPr lang="fr-FR" sz="1200" kern="1200" dirty="0" smtClean="0">
                <a:solidFill>
                  <a:schemeClr val="tx1"/>
                </a:solidFill>
                <a:latin typeface="+mn-lt"/>
                <a:ea typeface="+mn-ea"/>
                <a:cs typeface="+mn-cs"/>
              </a:rPr>
              <a:t>Pour l’élève...génératrice de stress</a:t>
            </a:r>
          </a:p>
          <a:p>
            <a:endParaRPr dirty="0"/>
          </a:p>
          <a:p>
            <a:r>
              <a:rPr lang="fr-FR" sz="1200" kern="1200" dirty="0" smtClean="0">
                <a:solidFill>
                  <a:schemeClr val="tx1"/>
                </a:solidFill>
                <a:latin typeface="+mn-lt"/>
                <a:ea typeface="+mn-ea"/>
                <a:cs typeface="+mn-cs"/>
              </a:rPr>
              <a:t>gratifiante si succès : fait reconnaître la compétence</a:t>
            </a:r>
          </a:p>
          <a:p>
            <a:endParaRPr dirty="0"/>
          </a:p>
          <a:p>
            <a:r>
              <a:rPr lang="fr-FR" sz="1200" kern="1200" dirty="0" smtClean="0">
                <a:solidFill>
                  <a:schemeClr val="tx1"/>
                </a:solidFill>
                <a:latin typeface="+mn-lt"/>
                <a:ea typeface="+mn-ea"/>
                <a:cs typeface="+mn-cs"/>
              </a:rPr>
              <a:t>dimension sociale importante</a:t>
            </a:r>
          </a:p>
          <a:p>
            <a:endParaRPr dirty="0"/>
          </a:p>
          <a:p>
            <a:r>
              <a:rPr lang="fr-FR" sz="1200" kern="1200" dirty="0" smtClean="0">
                <a:solidFill>
                  <a:schemeClr val="tx1"/>
                </a:solidFill>
                <a:latin typeface="+mn-lt"/>
                <a:ea typeface="+mn-ea"/>
                <a:cs typeface="+mn-cs"/>
              </a:rPr>
              <a:t>Pour l’enseignant...génératrice de stress</a:t>
            </a:r>
          </a:p>
          <a:p>
            <a:endParaRPr dirty="0"/>
          </a:p>
          <a:p>
            <a:r>
              <a:rPr lang="fr-FR" sz="1200" kern="1200" dirty="0" smtClean="0">
                <a:solidFill>
                  <a:schemeClr val="tx1"/>
                </a:solidFill>
                <a:latin typeface="+mn-lt"/>
                <a:ea typeface="+mn-ea"/>
                <a:cs typeface="+mn-cs"/>
              </a:rPr>
              <a:t>permet la remise en question en fonction des résultats</a:t>
            </a:r>
          </a:p>
          <a:p>
            <a:endParaRPr dirty="0"/>
          </a:p>
          <a:p>
            <a:r>
              <a:rPr lang="fr-FR" sz="1200" kern="1200" dirty="0" smtClean="0">
                <a:solidFill>
                  <a:schemeClr val="tx1"/>
                </a:solidFill>
                <a:latin typeface="+mn-lt"/>
                <a:ea typeface="+mn-ea"/>
                <a:cs typeface="+mn-cs"/>
              </a:rPr>
              <a:t>Pour l’institution...nécessaire à la délivrance du diplôme</a:t>
            </a:r>
          </a:p>
          <a:p>
            <a:endParaRPr dirty="0"/>
          </a:p>
          <a:p>
            <a:r>
              <a:rPr lang="fr-FR" sz="1200" kern="1200" dirty="0" smtClean="0">
                <a:solidFill>
                  <a:schemeClr val="tx1"/>
                </a:solidFill>
                <a:latin typeface="+mn-lt"/>
                <a:ea typeface="+mn-ea"/>
                <a:cs typeface="+mn-cs"/>
              </a:rPr>
              <a:t>permet la reconnaissance en fonction des résultats</a:t>
            </a:r>
          </a:p>
          <a:p>
            <a:r>
              <a:rPr lang="fr-FR" sz="1200" kern="1200" dirty="0" smtClean="0">
                <a:solidFill>
                  <a:schemeClr val="tx1"/>
                </a:solidFill>
                <a:latin typeface="+mn-lt"/>
                <a:ea typeface="+mn-ea"/>
                <a:cs typeface="+mn-cs"/>
              </a:rPr>
              <a:t>Et en cas d’échec ?</a:t>
            </a:r>
          </a:p>
          <a:p>
            <a:endParaRPr dirty="0"/>
          </a:p>
          <a:p>
            <a:r>
              <a:rPr lang="fr-FR" sz="1200" kern="1200" dirty="0" smtClean="0">
                <a:solidFill>
                  <a:schemeClr val="tx1"/>
                </a:solidFill>
                <a:latin typeface="+mn-lt"/>
                <a:ea typeface="+mn-ea"/>
                <a:cs typeface="+mn-cs"/>
              </a:rPr>
              <a:t>Toujours mal vécu (contestationsfréquentes)</a:t>
            </a:r>
          </a:p>
          <a:p>
            <a:endParaRPr dirty="0"/>
          </a:p>
          <a:p>
            <a:r>
              <a:rPr lang="fr-FR" sz="1200" kern="1200" dirty="0" smtClean="0">
                <a:solidFill>
                  <a:schemeClr val="tx1"/>
                </a:solidFill>
                <a:latin typeface="+mn-lt"/>
                <a:ea typeface="+mn-ea"/>
                <a:cs typeface="+mn-cs"/>
              </a:rPr>
              <a:t>Evaluation - sanction</a:t>
            </a:r>
          </a:p>
          <a:p>
            <a:endParaRPr dirty="0"/>
          </a:p>
          <a:p>
            <a:r>
              <a:rPr lang="fr-FR" sz="1200" kern="1200" dirty="0" smtClean="0">
                <a:solidFill>
                  <a:schemeClr val="tx1"/>
                </a:solidFill>
                <a:latin typeface="+mn-lt"/>
                <a:ea typeface="+mn-ea"/>
                <a:cs typeface="+mn-cs"/>
              </a:rPr>
              <a:t>Moins de problèmes si les objectifs étaient</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annoncés et acceptés</a:t>
            </a:r>
          </a:p>
          <a:p>
            <a:endParaRPr dirty="0"/>
          </a:p>
          <a:p>
            <a:r>
              <a:rPr lang="fr-FR" sz="1200" kern="1200" dirty="0" smtClean="0">
                <a:solidFill>
                  <a:schemeClr val="tx1"/>
                </a:solidFill>
                <a:latin typeface="+mn-lt"/>
                <a:ea typeface="+mn-ea"/>
                <a:cs typeface="+mn-cs"/>
              </a:rPr>
              <a:t>Nécessité de sessions de rachat</a:t>
            </a:r>
          </a:p>
          <a:p>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17</a:t>
            </a:fld>
            <a:endParaRPr lang="fr-FR" dirty="0"/>
          </a:p>
        </p:txBody>
      </p:sp>
    </p:spTree>
    <p:extLst>
      <p:ext uri="{BB962C8B-B14F-4D97-AF65-F5344CB8AC3E}">
        <p14:creationId xmlns:p14="http://schemas.microsoft.com/office/powerpoint/2010/main" val="2338200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pPr>
              <a:buFont typeface="Arial" pitchFamily="34" charset="0"/>
              <a:buChar char="•"/>
            </a:pPr>
            <a:r>
              <a:rPr lang="fr-FR" dirty="0" smtClean="0"/>
              <a:t> Des connaissances</a:t>
            </a:r>
            <a:r>
              <a:rPr lang="fr-FR" baseline="0" dirty="0" smtClean="0"/>
              <a:t> à acquérir et à mobiliser dans le cadre des enseignements disciplinaires</a:t>
            </a:r>
          </a:p>
          <a:p>
            <a:pPr>
              <a:buFont typeface="Arial" pitchFamily="34" charset="0"/>
              <a:buChar char="•"/>
            </a:pPr>
            <a:r>
              <a:rPr lang="fr-FR" baseline="0" dirty="0" smtClean="0"/>
              <a:t> Des capacités (être capable de ): mettre en œuvre ces connaissances dans des situations variées</a:t>
            </a:r>
          </a:p>
          <a:p>
            <a:pPr>
              <a:buFont typeface="Arial" pitchFamily="34" charset="0"/>
              <a:buChar char="•"/>
            </a:pPr>
            <a:r>
              <a:rPr lang="fr-FR" baseline="0" dirty="0" smtClean="0"/>
              <a:t> Des attitudes indispensables: une réponse à « à quoi ça sert »: une ouverture aux autres, au goût de la recherche de la vérité, au respect de soi et des autres, curiosité, créativité</a:t>
            </a:r>
          </a:p>
          <a:p>
            <a:pPr>
              <a:buFont typeface="Wingdings" pitchFamily="2" charset="2"/>
              <a:buChar char="Ø"/>
            </a:pPr>
            <a:r>
              <a:rPr lang="fr-FR" baseline="0" dirty="0" smtClean="0"/>
              <a:t>  exemple de la maitrise de la langue</a:t>
            </a:r>
          </a:p>
          <a:p>
            <a:pPr lvl="1">
              <a:buFont typeface="Wingdings" pitchFamily="2" charset="2"/>
              <a:buChar char="v"/>
            </a:pPr>
            <a:r>
              <a:rPr lang="fr-FR" baseline="0" dirty="0" smtClean="0"/>
              <a:t> Connaissances: vocabulaire, grammaire, orthographe</a:t>
            </a:r>
          </a:p>
          <a:p>
            <a:pPr lvl="1">
              <a:buFont typeface="Wingdings" pitchFamily="2" charset="2"/>
              <a:buChar char="v"/>
            </a:pPr>
            <a:r>
              <a:rPr lang="fr-FR" baseline="0" dirty="0" smtClean="0"/>
              <a:t> Capacités: ces connaissances développent la capacité à écrire, lire, s’exprimer à l’oral</a:t>
            </a:r>
          </a:p>
          <a:p>
            <a:pPr lvl="1">
              <a:buFont typeface="Wingdings" pitchFamily="2" charset="2"/>
              <a:buChar char="v"/>
            </a:pPr>
            <a:r>
              <a:rPr lang="fr-FR" baseline="0" dirty="0" smtClean="0"/>
              <a:t> Attitudes:  goût pour la lecture, ouverture au dialogue</a:t>
            </a:r>
            <a:endParaRPr lang="fr-FR" dirty="0" smtClean="0"/>
          </a:p>
          <a:p>
            <a:pPr lvl="1">
              <a:buFont typeface="Wingdings" pitchFamily="2" charset="2"/>
              <a:buChar char="v"/>
            </a:pPr>
            <a:endParaRPr lang="fr-FR" dirty="0" smtClean="0"/>
          </a:p>
          <a:p>
            <a:pPr lvl="1"/>
            <a:r>
              <a:rPr lang="fr-FR" dirty="0" smtClean="0"/>
              <a:t>Pas de compétences sans savoirs car être compétent c’est interprêter une tâche ou une situation en se servant des savoirs</a:t>
            </a:r>
          </a:p>
          <a:p>
            <a:pPr lvl="1"/>
            <a:endParaRPr lang="fr-FR" dirty="0"/>
          </a:p>
          <a:p>
            <a:pPr lvl="1"/>
            <a:r>
              <a:rPr lang="fr-FR" dirty="0" smtClean="0"/>
              <a:t>Et pas de savoirs sans compétences car dans tout savoir il y a des tâches intellectuelles à accomplir</a:t>
            </a:r>
          </a:p>
          <a:p>
            <a:pPr lvl="1"/>
            <a:endParaRPr lang="fr-FR" dirty="0" smtClean="0"/>
          </a:p>
          <a:p>
            <a:pPr lvl="1"/>
            <a:r>
              <a:rPr lang="fr-FR" dirty="0" smtClean="0"/>
              <a:t>Rappeler aux élèves que l’important n’est pas l’accomplissement de la tâche mais bel et bien le savoir ou la compétence qu’ils ont acquis par l’intermédiaire des activités qu’ils ont réalisées.</a:t>
            </a:r>
          </a:p>
        </p:txBody>
      </p:sp>
      <p:sp>
        <p:nvSpPr>
          <p:cNvPr id="4" name="Espace réservé du numéro de diapositive 3"/>
          <p:cNvSpPr>
            <a:spLocks noGrp="1"/>
          </p:cNvSpPr>
          <p:nvPr>
            <p:ph type="sldNum" sz="quarter" idx="10"/>
          </p:nvPr>
        </p:nvSpPr>
        <p:spPr/>
        <p:txBody>
          <a:bodyPr/>
          <a:lstStyle/>
          <a:p>
            <a:fld id="{0A8A5B64-202D-4069-B2F6-60077B4C501D}" type="slidenum">
              <a:rPr lang="fr-FR" smtClean="0"/>
              <a:pPr/>
              <a:t>19</a:t>
            </a:fld>
            <a:endParaRPr lang="fr-FR" dirty="0"/>
          </a:p>
        </p:txBody>
      </p:sp>
    </p:spTree>
    <p:extLst>
      <p:ext uri="{BB962C8B-B14F-4D97-AF65-F5344CB8AC3E}">
        <p14:creationId xmlns:p14="http://schemas.microsoft.com/office/powerpoint/2010/main" val="1694712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Maîtriser </a:t>
            </a:r>
            <a:r>
              <a:rPr lang="fr-FR" dirty="0" smtClean="0"/>
              <a:t>: atteindre un palier d'excellence (favorise le bachotage)  mais  il ne suffit pas d’accumuler des connaissances et des capacités pour pouvoir s’en servir </a:t>
            </a:r>
          </a:p>
          <a:p>
            <a:r>
              <a:rPr lang="fr-FR" b="1" dirty="0" smtClean="0"/>
              <a:t>Mobiliser </a:t>
            </a:r>
            <a:r>
              <a:rPr lang="fr-FR" dirty="0" smtClean="0"/>
              <a:t>: mettre en œuvre des stratégies (observations, hypothèses, inférences, analogies, comparaisons, …) qui permettent de faire face à tout type de situation. Donc : rendre un élève capable de mobiliser, c’est : développer son autonomie en tant qu’utilisateur de ses connaissances et de ses capacités </a:t>
            </a:r>
          </a:p>
          <a:p>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20</a:t>
            </a:fld>
            <a:endParaRPr lang="fr-FR" dirty="0"/>
          </a:p>
        </p:txBody>
      </p:sp>
    </p:spTree>
    <p:extLst>
      <p:ext uri="{BB962C8B-B14F-4D97-AF65-F5344CB8AC3E}">
        <p14:creationId xmlns:p14="http://schemas.microsoft.com/office/powerpoint/2010/main" val="361033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Le CPE, les enseignants: des maîtres nageurs</a:t>
            </a:r>
          </a:p>
          <a:p>
            <a:pPr>
              <a:buFont typeface="Arial" pitchFamily="34" charset="0"/>
              <a:buChar char="•"/>
            </a:pPr>
            <a:r>
              <a:rPr lang="fr-FR" dirty="0" smtClean="0"/>
              <a:t> Ils apprennent à nager (vraie compétence)</a:t>
            </a:r>
          </a:p>
          <a:p>
            <a:pPr>
              <a:buFont typeface="Arial" pitchFamily="34" charset="0"/>
              <a:buChar char="•"/>
            </a:pPr>
            <a:r>
              <a:rPr lang="fr-FR" dirty="0" smtClean="0"/>
              <a:t> Ils ne font jamais à la place de l’élève</a:t>
            </a:r>
          </a:p>
          <a:p>
            <a:pPr>
              <a:buFont typeface="Arial" pitchFamily="34" charset="0"/>
              <a:buChar char="•"/>
            </a:pPr>
            <a:r>
              <a:rPr lang="fr-FR" dirty="0" smtClean="0"/>
              <a:t> ils réunissent toutes les questions de sécurité pour que l’élève apprennent à nager</a:t>
            </a:r>
            <a:endParaRPr lang="fr-FR" dirty="0"/>
          </a:p>
        </p:txBody>
      </p:sp>
      <p:sp>
        <p:nvSpPr>
          <p:cNvPr id="4" name="Espace réservé du numéro de diapositive 3"/>
          <p:cNvSpPr>
            <a:spLocks noGrp="1"/>
          </p:cNvSpPr>
          <p:nvPr>
            <p:ph type="sldNum" sz="quarter" idx="10"/>
          </p:nvPr>
        </p:nvSpPr>
        <p:spPr/>
        <p:txBody>
          <a:bodyPr/>
          <a:lstStyle/>
          <a:p>
            <a:fld id="{0A8A5B64-202D-4069-B2F6-60077B4C501D}" type="slidenum">
              <a:rPr lang="fr-FR" smtClean="0"/>
              <a:pPr/>
              <a:t>21</a:t>
            </a:fld>
            <a:endParaRPr lang="fr-FR" dirty="0"/>
          </a:p>
        </p:txBody>
      </p:sp>
    </p:spTree>
    <p:extLst>
      <p:ext uri="{BB962C8B-B14F-4D97-AF65-F5344CB8AC3E}">
        <p14:creationId xmlns:p14="http://schemas.microsoft.com/office/powerpoint/2010/main" val="1683707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Critère : ce que j’attends</a:t>
            </a:r>
            <a:endParaRPr lang="fr-FR" dirty="0" smtClean="0"/>
          </a:p>
          <a:p>
            <a:r>
              <a:rPr lang="fr-FR" b="1" dirty="0" smtClean="0"/>
              <a:t>Attente de l’enseignant en terme de réalisation, de performance de l’élève pour une compétence donnée.</a:t>
            </a:r>
            <a:endParaRPr lang="fr-FR" dirty="0" smtClean="0"/>
          </a:p>
          <a:p>
            <a:pPr lvl="0"/>
            <a:r>
              <a:rPr lang="fr-FR" b="1" dirty="0" smtClean="0"/>
              <a:t>Ils renseignent sur ce qui est important à un moment donné. Dans le sens important d’observer dans une compétence.</a:t>
            </a:r>
            <a:endParaRPr lang="fr-FR" dirty="0" smtClean="0"/>
          </a:p>
          <a:p>
            <a:pPr lvl="0"/>
            <a:r>
              <a:rPr lang="fr-FR" b="1" dirty="0" smtClean="0"/>
              <a:t>Ils ne doivent pas être trop nombreux. On cible les objectifs.</a:t>
            </a:r>
            <a:endParaRPr lang="fr-FR" dirty="0" smtClean="0"/>
          </a:p>
          <a:p>
            <a:pPr lvl="0"/>
            <a:r>
              <a:rPr lang="fr-FR" b="1" dirty="0" smtClean="0"/>
              <a:t>Ils sont décomposés en 4 niveaux de maîtrise.</a:t>
            </a:r>
            <a:endParaRPr lang="fr-FR" dirty="0" smtClean="0"/>
          </a:p>
          <a:p>
            <a:r>
              <a:rPr lang="fr-FR" b="1" dirty="0" smtClean="0"/>
              <a:t>Souvent, le critère est donner sous la forme « Verbe à l’infinitif (critères de réalisation) ou nom (critères de réussite)…. », </a:t>
            </a:r>
          </a:p>
          <a:p>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22</a:t>
            </a:fld>
            <a:endParaRPr lang="fr-FR" dirty="0"/>
          </a:p>
        </p:txBody>
      </p:sp>
    </p:spTree>
    <p:extLst>
      <p:ext uri="{BB962C8B-B14F-4D97-AF65-F5344CB8AC3E}">
        <p14:creationId xmlns:p14="http://schemas.microsoft.com/office/powerpoint/2010/main" val="3471121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Indicateur : qu’est ce que je peux voir qui me laisse penser que l’élève a réussi l’objectif</a:t>
            </a:r>
            <a:endParaRPr lang="fr-FR" dirty="0" smtClean="0"/>
          </a:p>
          <a:p>
            <a:r>
              <a:rPr lang="fr-FR" b="1" dirty="0" smtClean="0"/>
              <a:t> </a:t>
            </a:r>
            <a:r>
              <a:rPr lang="fr-FR" b="1" u="sng" dirty="0" smtClean="0"/>
              <a:t>Indicateurs :</a:t>
            </a:r>
            <a:endParaRPr lang="fr-FR" dirty="0" smtClean="0"/>
          </a:p>
          <a:p>
            <a:r>
              <a:rPr lang="fr-FR" b="1" dirty="0" smtClean="0"/>
              <a:t>Ces sont les indices prélevés dans les productions des élèves.</a:t>
            </a:r>
            <a:endParaRPr lang="fr-FR" dirty="0" smtClean="0"/>
          </a:p>
          <a:p>
            <a:pPr lvl="0"/>
            <a:r>
              <a:rPr lang="fr-FR" b="1" dirty="0" smtClean="0"/>
              <a:t>Ils permettent de vérifier si l’objectif est atteint.</a:t>
            </a:r>
            <a:endParaRPr lang="fr-FR" dirty="0" smtClean="0"/>
          </a:p>
          <a:p>
            <a:pPr lvl="0"/>
            <a:r>
              <a:rPr lang="fr-FR" b="1" dirty="0" smtClean="0"/>
              <a:t>Un même indicateur ne doit pas être rattaché à plusieurs critères.</a:t>
            </a:r>
            <a:endParaRPr lang="fr-FR" dirty="0" smtClean="0"/>
          </a:p>
          <a:p>
            <a:pPr lvl="0"/>
            <a:r>
              <a:rPr lang="fr-FR" b="1" dirty="0" smtClean="0"/>
              <a:t>Ils ne sont pas contestables.</a:t>
            </a:r>
            <a:endParaRPr lang="fr-FR" dirty="0" smtClean="0"/>
          </a:p>
          <a:p>
            <a:pPr lvl="0"/>
            <a:r>
              <a:rPr lang="fr-FR" b="1" dirty="0" smtClean="0"/>
              <a:t>Ils sont observables</a:t>
            </a:r>
            <a:endParaRPr lang="fr-FR" dirty="0" smtClean="0"/>
          </a:p>
          <a:p>
            <a:pPr lvl="0"/>
            <a:r>
              <a:rPr lang="fr-FR" b="1" dirty="0" smtClean="0"/>
              <a:t>Ils peuvent être pondérés</a:t>
            </a:r>
            <a:endParaRPr lang="fr-FR" dirty="0" smtClean="0"/>
          </a:p>
          <a:p>
            <a:r>
              <a:rPr lang="fr-FR" b="1" dirty="0" smtClean="0"/>
              <a:t>Précisions sur les commentaires des indicateurs :</a:t>
            </a:r>
            <a:endParaRPr lang="fr-FR" dirty="0" smtClean="0"/>
          </a:p>
          <a:p>
            <a:pPr lvl="0"/>
            <a:r>
              <a:rPr lang="fr-FR" b="1" dirty="0" smtClean="0"/>
              <a:t>« Il n’est pas contestable » : Aucun doute n’est permis. C’est soit oui, soit non.</a:t>
            </a:r>
          </a:p>
          <a:p>
            <a:r>
              <a:rPr lang="fr-FR" b="1" dirty="0" smtClean="0"/>
              <a:t> l’indicateur est donné sous la forme « groupe nominal… »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23</a:t>
            </a:fld>
            <a:endParaRPr lang="fr-FR" dirty="0"/>
          </a:p>
        </p:txBody>
      </p:sp>
    </p:spTree>
    <p:extLst>
      <p:ext uri="{BB962C8B-B14F-4D97-AF65-F5344CB8AC3E}">
        <p14:creationId xmlns:p14="http://schemas.microsoft.com/office/powerpoint/2010/main" val="3328686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Le socle met au centre la question de la place du CPE dans l’évaluation. Il l’installe de façon légitime dans cette démarche obligeant les enseignants à construire un partenariat fondamental pour collaborer à la construction des apprentissages des élèves. L’éducatif n’est plus séparé du pédagogique. </a:t>
            </a:r>
          </a:p>
          <a:p>
            <a:r>
              <a:rPr lang="fr-FR" dirty="0" smtClean="0"/>
              <a:t>Le domaine 2 de ce nouveau socle permet également au CPE de réfléchir à une nouvelle approche de l’accompagnement des élèves dans l’appropriation des apprentissages et  de l’implication de l’équipe vie scolaire. </a:t>
            </a:r>
          </a:p>
          <a:p>
            <a:endParaRPr lang="fr-FR" sz="120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A09CB0B8-01FB-4E8B-8B1D-131DFC7D0DEE}" type="slidenum">
              <a:rPr lang="fr-FR" smtClean="0"/>
              <a:pPr/>
              <a:t>2</a:t>
            </a:fld>
            <a:endParaRPr lang="fr-FR" dirty="0"/>
          </a:p>
        </p:txBody>
      </p:sp>
    </p:spTree>
    <p:extLst>
      <p:ext uri="{BB962C8B-B14F-4D97-AF65-F5344CB8AC3E}">
        <p14:creationId xmlns:p14="http://schemas.microsoft.com/office/powerpoint/2010/main" val="1118699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7"/>
          <p:cNvSpPr>
            <a:spLocks noGrp="1" noChangeArrowheads="1"/>
          </p:cNvSpPr>
          <p:nvPr>
            <p:ph type="sldNum" sz="quarter"/>
          </p:nvPr>
        </p:nvSpPr>
        <p:spPr>
          <a:noFill/>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2FAE0B0-C131-4F12-A63C-FDA1D9F9CDF7}" type="slidenum">
              <a:rPr lang="fr-FR" altLang="fr-FR" smtClean="0"/>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24</a:t>
            </a:fld>
            <a:endParaRPr lang="fr-FR" altLang="fr-FR" dirty="0" smtClean="0"/>
          </a:p>
        </p:txBody>
      </p:sp>
      <p:sp>
        <p:nvSpPr>
          <p:cNvPr id="103427"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03428" name="Text Box 2"/>
          <p:cNvSpPr txBox="1">
            <a:spLocks noChangeArrowheads="1"/>
          </p:cNvSpPr>
          <p:nvPr/>
        </p:nvSpPr>
        <p:spPr bwMode="auto">
          <a:xfrm>
            <a:off x="685800" y="4343400"/>
            <a:ext cx="5486400" cy="4114800"/>
          </a:xfrm>
          <a:prstGeom prst="rect">
            <a:avLst/>
          </a:prstGeom>
          <a:noFill/>
          <a:ln w="9525">
            <a:noFill/>
            <a:round/>
            <a:headEnd/>
            <a:tailEnd/>
          </a:ln>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200" dirty="0">
                <a:solidFill>
                  <a:srgbClr val="000000"/>
                </a:solidFill>
                <a:latin typeface="Calibri" pitchFamily="32" charset="0"/>
                <a:ea typeface="Microsoft YaHei" charset="-122"/>
              </a:rPr>
              <a:t>Peut être présentée ou non selon le choix du formateur.</a:t>
            </a:r>
          </a:p>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altLang="fr-FR" sz="1200" dirty="0">
              <a:solidFill>
                <a:srgbClr val="000000"/>
              </a:solidFill>
              <a:latin typeface="Calibri" pitchFamily="32" charset="0"/>
              <a:ea typeface="Microsoft YaHei" charset="-122"/>
            </a:endParaRPr>
          </a:p>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200" dirty="0">
                <a:solidFill>
                  <a:srgbClr val="000000"/>
                </a:solidFill>
                <a:latin typeface="Calibri" pitchFamily="32" charset="0"/>
                <a:ea typeface="Microsoft YaHei" charset="-122"/>
              </a:rPr>
              <a:t>Précision des attendus : Cela permet une visibilité chez l’élève de ce que l’on attend de lui et de ce qu’il faut pour réussir. </a:t>
            </a:r>
          </a:p>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altLang="fr-FR" sz="1200" dirty="0">
              <a:solidFill>
                <a:srgbClr val="000000"/>
              </a:solidFill>
              <a:latin typeface="Calibri" pitchFamily="32" charset="0"/>
              <a:ea typeface="Microsoft YaHei" charset="-122"/>
            </a:endParaRPr>
          </a:p>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200" dirty="0">
                <a:solidFill>
                  <a:srgbClr val="000000"/>
                </a:solidFill>
                <a:latin typeface="Calibri" pitchFamily="32" charset="0"/>
                <a:ea typeface="Microsoft YaHei" charset="-122"/>
              </a:rPr>
              <a:t>C’est un </a:t>
            </a:r>
            <a:r>
              <a:rPr lang="fr-FR" altLang="fr-FR" sz="1200" b="1" dirty="0">
                <a:solidFill>
                  <a:srgbClr val="000000"/>
                </a:solidFill>
                <a:latin typeface="Calibri" pitchFamily="32" charset="0"/>
                <a:ea typeface="Microsoft YaHei" charset="-122"/>
              </a:rPr>
              <a:t>support</a:t>
            </a:r>
            <a:r>
              <a:rPr lang="fr-FR" altLang="fr-FR" sz="1200" dirty="0">
                <a:solidFill>
                  <a:srgbClr val="000000"/>
                </a:solidFill>
                <a:latin typeface="Calibri" pitchFamily="32" charset="0"/>
                <a:ea typeface="Microsoft YaHei" charset="-122"/>
              </a:rPr>
              <a:t> à l’auto-évaluation (retour sur ses erreurs, prise de conscience des marges de progrès à réaliser), à la co-évaluation et, éventuellement, à la correction.</a:t>
            </a:r>
          </a:p>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altLang="fr-FR" sz="1200" dirty="0">
              <a:solidFill>
                <a:srgbClr val="000000"/>
              </a:solidFill>
              <a:latin typeface="Calibri" pitchFamily="32" charset="0"/>
              <a:ea typeface="Microsoft YaHei" charset="-122"/>
            </a:endParaRPr>
          </a:p>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altLang="fr-FR" sz="1200" dirty="0">
              <a:solidFill>
                <a:srgbClr val="000000"/>
              </a:solidFill>
              <a:latin typeface="Calibri" pitchFamily="32" charset="0"/>
              <a:ea typeface="Microsoft YaHei" charset="-122"/>
            </a:endParaRPr>
          </a:p>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200" dirty="0">
                <a:solidFill>
                  <a:srgbClr val="000000"/>
                </a:solidFill>
                <a:latin typeface="Calibri" pitchFamily="32" charset="0"/>
                <a:ea typeface="Microsoft YaHei" charset="-122"/>
              </a:rPr>
              <a:t>IMPORTANT : </a:t>
            </a:r>
          </a:p>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altLang="fr-FR" sz="1200" dirty="0">
              <a:solidFill>
                <a:srgbClr val="000000"/>
              </a:solidFill>
              <a:latin typeface="Calibri" pitchFamily="32" charset="0"/>
              <a:ea typeface="Microsoft YaHei" charset="-122"/>
            </a:endParaRPr>
          </a:p>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200" dirty="0">
                <a:solidFill>
                  <a:srgbClr val="000000"/>
                </a:solidFill>
                <a:latin typeface="Calibri" pitchFamily="32" charset="0"/>
                <a:ea typeface="Microsoft YaHei" charset="-122"/>
              </a:rPr>
              <a:t>Rappeler aux stagiaires qu’une formation évaluation de deux jours existe, durant laquelle tous ces points sont abordés et développés en profondeur.</a:t>
            </a:r>
          </a:p>
        </p:txBody>
      </p:sp>
      <p:sp>
        <p:nvSpPr>
          <p:cNvPr id="103429" name="Text Box 3"/>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765FCA46-965E-43AE-96EE-636BBB84DA30}" type="slidenum">
              <a:rPr lang="fr-FR" altLang="fr-FR" sz="1200">
                <a:solidFill>
                  <a:srgbClr val="000000"/>
                </a:solidFill>
              </a:rPr>
              <a:pPr algn="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24</a:t>
            </a:fld>
            <a:endParaRPr lang="fr-FR" altLang="fr-FR" sz="1200" dirty="0">
              <a:solidFill>
                <a:srgbClr val="000000"/>
              </a:solidFill>
            </a:endParaRPr>
          </a:p>
        </p:txBody>
      </p:sp>
      <p:sp>
        <p:nvSpPr>
          <p:cNvPr id="103430" name="Espace réservé des notes 1"/>
          <p:cNvSpPr>
            <a:spLocks noGrp="1"/>
          </p:cNvSpPr>
          <p:nvPr>
            <p:ph type="body" idx="1"/>
          </p:nvPr>
        </p:nvSpPr>
        <p:spPr>
          <a:xfrm>
            <a:off x="6525344" y="4499992"/>
            <a:ext cx="5483225" cy="4111625"/>
          </a:xfrm>
          <a:noFill/>
          <a:ln/>
        </p:spPr>
        <p:txBody>
          <a:bodyPr/>
          <a:lstStyle/>
          <a:p>
            <a:endParaRPr lang="fr-FR" altLang="fr-FR" dirty="0" smtClean="0"/>
          </a:p>
        </p:txBody>
      </p:sp>
    </p:spTree>
    <p:extLst>
      <p:ext uri="{BB962C8B-B14F-4D97-AF65-F5344CB8AC3E}">
        <p14:creationId xmlns:p14="http://schemas.microsoft.com/office/powerpoint/2010/main" val="3129799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Tableau</a:t>
            </a:r>
            <a:r>
              <a:rPr lang="fr-FR" baseline="0" dirty="0" smtClean="0"/>
              <a:t> : « trame passe-muraille »</a:t>
            </a: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26</a:t>
            </a:fld>
            <a:endParaRPr lang="fr-FR" dirty="0"/>
          </a:p>
        </p:txBody>
      </p:sp>
    </p:spTree>
    <p:extLst>
      <p:ext uri="{BB962C8B-B14F-4D97-AF65-F5344CB8AC3E}">
        <p14:creationId xmlns:p14="http://schemas.microsoft.com/office/powerpoint/2010/main" val="642599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7"/>
          <p:cNvSpPr>
            <a:spLocks noGrp="1" noChangeArrowheads="1"/>
          </p:cNvSpPr>
          <p:nvPr>
            <p:ph type="sldNum" sz="quarter"/>
          </p:nvPr>
        </p:nvSpPr>
        <p:spPr>
          <a:noFill/>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9853FFEF-B72E-43D6-9F3E-9605A258A161}" type="slidenum">
              <a:rPr lang="fr-FR" altLang="fr-FR" smtClean="0"/>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27</a:t>
            </a:fld>
            <a:endParaRPr lang="fr-FR" altLang="fr-FR" dirty="0" smtClean="0"/>
          </a:p>
        </p:txBody>
      </p:sp>
      <p:sp>
        <p:nvSpPr>
          <p:cNvPr id="104451"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04452" name="Text Box 2"/>
          <p:cNvSpPr txBox="1">
            <a:spLocks noChangeArrowheads="1"/>
          </p:cNvSpPr>
          <p:nvPr/>
        </p:nvSpPr>
        <p:spPr bwMode="auto">
          <a:xfrm>
            <a:off x="685800" y="4343400"/>
            <a:ext cx="5486400" cy="4114800"/>
          </a:xfrm>
          <a:prstGeom prst="rect">
            <a:avLst/>
          </a:prstGeom>
          <a:noFill/>
          <a:ln w="9525">
            <a:noFill/>
            <a:round/>
            <a:headEnd/>
            <a:tailEnd/>
          </a:ln>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200" b="1" u="sng" dirty="0">
                <a:solidFill>
                  <a:srgbClr val="000000"/>
                </a:solidFill>
                <a:latin typeface="Calibri" pitchFamily="32" charset="0"/>
                <a:ea typeface="Microsoft YaHei" charset="-122"/>
              </a:rPr>
              <a:t>Commentaires</a:t>
            </a:r>
            <a:r>
              <a:rPr lang="fr-FR" altLang="fr-FR" sz="1200" dirty="0">
                <a:solidFill>
                  <a:srgbClr val="000000"/>
                </a:solidFill>
                <a:latin typeface="Calibri" pitchFamily="32" charset="0"/>
                <a:ea typeface="Microsoft YaHei" charset="-122"/>
              </a:rPr>
              <a:t> : </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200" dirty="0">
                <a:solidFill>
                  <a:srgbClr val="000000"/>
                </a:solidFill>
                <a:latin typeface="Calibri" pitchFamily="32" charset="0"/>
                <a:ea typeface="Microsoft YaHei" charset="-122"/>
              </a:rPr>
              <a:t> </a:t>
            </a:r>
            <a:r>
              <a:rPr lang="fr-FR" altLang="fr-FR" sz="1200" dirty="0" smtClean="0">
                <a:solidFill>
                  <a:srgbClr val="000000"/>
                </a:solidFill>
                <a:latin typeface="Calibri" pitchFamily="32" charset="0"/>
                <a:ea typeface="Microsoft YaHei" charset="-122"/>
              </a:rPr>
              <a:t>Le </a:t>
            </a:r>
            <a:r>
              <a:rPr lang="fr-FR" altLang="fr-FR" sz="1200" dirty="0">
                <a:solidFill>
                  <a:srgbClr val="000000"/>
                </a:solidFill>
                <a:latin typeface="Calibri" pitchFamily="32" charset="0"/>
                <a:ea typeface="Microsoft YaHei" charset="-122"/>
              </a:rPr>
              <a:t>choix fait ici est de s’intéresser à l’aisance liée à la voix, la posture physique, le regard (relation à l’autre), la gestion du tableau et/ou des documents présentés (relations à l’environnement matériel). Ce sont des savoir-être, des interactions avec l’environnement physique ou matériel. Les questions de l’interaction orale et de la qualité de la langue ne sont pas prises en compte</a:t>
            </a:r>
            <a:r>
              <a:rPr lang="fr-FR" altLang="fr-FR" sz="1200" dirty="0" smtClean="0">
                <a:solidFill>
                  <a:srgbClr val="000000"/>
                </a:solidFill>
                <a:latin typeface="Calibri" pitchFamily="32" charset="0"/>
                <a:ea typeface="Microsoft YaHei" charset="-122"/>
              </a:rPr>
              <a:t>.</a:t>
            </a:r>
            <a:endParaRPr lang="fr-FR" altLang="fr-FR" sz="1200" dirty="0">
              <a:solidFill>
                <a:srgbClr val="000000"/>
              </a:solidFill>
              <a:latin typeface="Calibri" pitchFamily="32" charset="0"/>
              <a:ea typeface="Microsoft YaHei"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200" dirty="0">
                <a:solidFill>
                  <a:srgbClr val="000000"/>
                </a:solidFill>
                <a:latin typeface="Calibri" pitchFamily="32" charset="0"/>
                <a:ea typeface="Microsoft YaHei" charset="-122"/>
              </a:rPr>
              <a:t>Les autres critères possibles de l’oral (par exemple : Fluidité des interventions + durée - Qualité de la langue  – Contenu de l’intervention...) ne sont pas décrits ici.  </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200" dirty="0">
                <a:solidFill>
                  <a:srgbClr val="000000"/>
                </a:solidFill>
                <a:latin typeface="Calibri" pitchFamily="32" charset="0"/>
                <a:ea typeface="Microsoft YaHei" charset="-122"/>
              </a:rPr>
              <a:t>L’idée est de donner des possibles pour évaluer par critères/indicateurs en 4 niveaux</a:t>
            </a:r>
            <a:r>
              <a:rPr lang="fr-FR" altLang="fr-FR" sz="1200" dirty="0" smtClean="0">
                <a:solidFill>
                  <a:srgbClr val="000000"/>
                </a:solidFill>
                <a:latin typeface="Calibri" pitchFamily="32" charset="0"/>
                <a:ea typeface="Microsoft YaHei" charset="-122"/>
              </a:rPr>
              <a:t>.</a:t>
            </a:r>
            <a:endParaRPr lang="fr-FR" altLang="fr-FR" sz="1200" dirty="0">
              <a:solidFill>
                <a:srgbClr val="000000"/>
              </a:solidFill>
              <a:latin typeface="Calibri" pitchFamily="32" charset="0"/>
              <a:ea typeface="Microsoft YaHei" charset="-122"/>
            </a:endParaRPr>
          </a:p>
          <a:p>
            <a:pPr>
              <a:lnSpc>
                <a:spcPct val="90000"/>
              </a:lnSpc>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200" b="1" u="sng" dirty="0">
                <a:solidFill>
                  <a:srgbClr val="000000"/>
                </a:solidFill>
                <a:latin typeface="Calibri" pitchFamily="32" charset="0"/>
                <a:ea typeface="Microsoft YaHei" charset="-122"/>
              </a:rPr>
              <a:t>IMPORTANT</a:t>
            </a:r>
            <a:r>
              <a:rPr lang="fr-FR" altLang="fr-FR" sz="1200" dirty="0">
                <a:solidFill>
                  <a:srgbClr val="000000"/>
                </a:solidFill>
                <a:latin typeface="Calibri" pitchFamily="32" charset="0"/>
                <a:ea typeface="Microsoft YaHei" charset="-122"/>
              </a:rPr>
              <a:t> : </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200" dirty="0">
                <a:solidFill>
                  <a:srgbClr val="000000"/>
                </a:solidFill>
                <a:latin typeface="Calibri" pitchFamily="32" charset="0"/>
                <a:ea typeface="Microsoft YaHei" charset="-122"/>
              </a:rPr>
              <a:t>Ces exemples ont pour but de présenter une approche « quantitative » de la critérisation (le degré de maîtrise est attribué en fonction du nombre d’indicateurs observés) et « descriptive » (un indicateur est proposé par degré de maitrise).</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200" dirty="0">
                <a:solidFill>
                  <a:srgbClr val="000000"/>
                </a:solidFill>
                <a:latin typeface="Calibri" pitchFamily="32" charset="0"/>
                <a:ea typeface="Microsoft YaHei" charset="-122"/>
              </a:rPr>
              <a:t>Les mots « quantitatif » et « descriptif » n’ont pas à être prononcés car ils peuvent être interprétés avec un jugement de valeur et parce que ce sont des termes qui n’ont pas d’existence particulière.</a:t>
            </a:r>
          </a:p>
        </p:txBody>
      </p:sp>
      <p:sp>
        <p:nvSpPr>
          <p:cNvPr id="104453" name="Text Box 3"/>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01EF75C6-8725-4EFA-86BC-6E4C11C4C395}" type="slidenum">
              <a:rPr lang="fr-FR" altLang="fr-FR" sz="1200">
                <a:solidFill>
                  <a:srgbClr val="000000"/>
                </a:solidFill>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27</a:t>
            </a:fld>
            <a:endParaRPr lang="fr-FR" altLang="fr-FR" sz="1200" dirty="0">
              <a:solidFill>
                <a:srgbClr val="000000"/>
              </a:solidFill>
            </a:endParaRPr>
          </a:p>
        </p:txBody>
      </p:sp>
      <p:sp>
        <p:nvSpPr>
          <p:cNvPr id="104454" name="Espace réservé des notes 1"/>
          <p:cNvSpPr>
            <a:spLocks noGrp="1"/>
          </p:cNvSpPr>
          <p:nvPr>
            <p:ph type="body" idx="1"/>
          </p:nvPr>
        </p:nvSpPr>
        <p:spPr>
          <a:xfrm>
            <a:off x="404664" y="7380312"/>
            <a:ext cx="6048672" cy="2523356"/>
          </a:xfrm>
          <a:noFill/>
          <a:ln/>
        </p:spPr>
        <p:txBody>
          <a:bodyPr/>
          <a:lstStyle/>
          <a:p>
            <a:endParaRPr lang="fr-FR" altLang="fr-FR" dirty="0" smtClean="0"/>
          </a:p>
          <a:p>
            <a:r>
              <a:rPr lang="fr-FR" altLang="fr-FR" dirty="0" smtClean="0"/>
              <a:t>Le choix fait ici est de s’intéresser à l’aisance liée à la voix, la posture physique, le regard (relation à l’autre), la gestion du tableau et/ou des documents présentés (relations à l’environnement matériel). Ce sont des savoir-être, des interactions avec l’environnement physique ou matériel. Les questions de l’interaction orale et de la qualité de la langue ne sont pas prises en compte.</a:t>
            </a:r>
          </a:p>
          <a:p>
            <a:r>
              <a:rPr lang="fr-FR" altLang="fr-FR" dirty="0" smtClean="0"/>
              <a:t> </a:t>
            </a:r>
          </a:p>
          <a:p>
            <a:r>
              <a:rPr lang="fr-FR" altLang="fr-FR" dirty="0" smtClean="0"/>
              <a:t>Les autres critères possibles de l’oral (par exemple : Fluidité des interventions + durée - Qualité de la langue  – Contenu de l’intervention...) ne sont pas décrits ici. </a:t>
            </a:r>
          </a:p>
          <a:p>
            <a:r>
              <a:rPr lang="fr-FR" altLang="fr-FR" dirty="0" smtClean="0"/>
              <a:t> </a:t>
            </a:r>
          </a:p>
          <a:p>
            <a:r>
              <a:rPr lang="fr-FR" altLang="fr-FR" dirty="0" smtClean="0"/>
              <a:t>L’idée est de donner des possibles pour évaluer par critères/indicateurs en 4 niveaux.</a:t>
            </a:r>
          </a:p>
          <a:p>
            <a:endParaRPr lang="fr-FR" altLang="fr-FR" dirty="0" smtClean="0"/>
          </a:p>
          <a:p>
            <a:endParaRPr lang="fr-FR" altLang="fr-FR" dirty="0" smtClean="0"/>
          </a:p>
          <a:p>
            <a:endParaRPr lang="fr-FR" altLang="fr-FR" dirty="0" smtClean="0"/>
          </a:p>
        </p:txBody>
      </p:sp>
    </p:spTree>
    <p:extLst>
      <p:ext uri="{BB962C8B-B14F-4D97-AF65-F5344CB8AC3E}">
        <p14:creationId xmlns:p14="http://schemas.microsoft.com/office/powerpoint/2010/main" val="1755453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381000" y="685800"/>
            <a:ext cx="6096000" cy="3429000"/>
          </a:xfrm>
          <a:ln/>
        </p:spPr>
      </p:sp>
      <p:sp>
        <p:nvSpPr>
          <p:cNvPr id="105475" name="Rectangle 3"/>
          <p:cNvSpPr>
            <a:spLocks noGrp="1" noChangeArrowheads="1"/>
          </p:cNvSpPr>
          <p:nvPr>
            <p:ph type="body" idx="1"/>
          </p:nvPr>
        </p:nvSpPr>
        <p:spPr>
          <a:xfrm>
            <a:off x="685800" y="4343400"/>
            <a:ext cx="5486400" cy="4114800"/>
          </a:xfrm>
          <a:noFill/>
          <a:ln/>
        </p:spPr>
        <p:txBody>
          <a:bodyPr lIns="91422" tIns="45712" rIns="91422" bIns="45712"/>
          <a:lstStyle/>
          <a:p>
            <a:pPr defTabSz="842963"/>
            <a:r>
              <a:rPr lang="fr-FR" altLang="fr-FR" dirty="0" smtClean="0"/>
              <a:t> </a:t>
            </a:r>
            <a:endParaRPr lang="fr-FR" altLang="fr-FR" b="1" dirty="0" smtClean="0"/>
          </a:p>
          <a:p>
            <a:pPr defTabSz="842963"/>
            <a:r>
              <a:rPr lang="fr-FR" altLang="fr-FR" dirty="0" smtClean="0"/>
              <a:t>Ce sont deux approches différentes, qui se valent. Peut-être en existe-t-il d’autres d’ailleurs. C’est la situation d’évaluation, mais aussi l’envie et les besoins du professeur, qui déterminent l’approche la plus adaptée, la plus compréhensible par les élèves et la plus « facile » à mettre en place pour le professeur. La proposition 1 est utilisable au quotidien.  La 2 est certainement plus à privilégier pour des compétences transversales pour lesquelles des grilles seraient utilisées sur du plus long terme.</a:t>
            </a:r>
            <a:endParaRPr lang="fr-FR" altLang="fr-FR" b="1" dirty="0" smtClean="0"/>
          </a:p>
          <a:p>
            <a:pPr defTabSz="842963"/>
            <a:r>
              <a:rPr lang="fr-FR" altLang="fr-FR" dirty="0" smtClean="0"/>
              <a:t>L’exemple donné est là pour différencier le critère (attente du professeur) et les indicateurs (éléments observables dans la production de l’élève). Ce n’est pas un exemple clé-en-main. </a:t>
            </a:r>
            <a:endParaRPr lang="fr-FR" altLang="fr-FR" b="1" dirty="0" smtClean="0"/>
          </a:p>
          <a:p>
            <a:pPr defTabSz="842963"/>
            <a:r>
              <a:rPr lang="fr-FR" altLang="fr-FR" dirty="0" smtClean="0"/>
              <a:t> </a:t>
            </a:r>
            <a:endParaRPr lang="fr-FR" altLang="fr-FR" b="1" dirty="0" smtClean="0"/>
          </a:p>
          <a:p>
            <a:pPr defTabSz="842963"/>
            <a:r>
              <a:rPr lang="fr-FR" altLang="fr-FR" u="sng" dirty="0" smtClean="0"/>
              <a:t>Proposition 1</a:t>
            </a:r>
            <a:r>
              <a:rPr lang="fr-FR" altLang="fr-FR" dirty="0" smtClean="0"/>
              <a:t> : approche « quantitative » de la critérisation (le degré de maîtrise est attribué en fonction du nombre d’indicateurs observés). </a:t>
            </a:r>
            <a:endParaRPr lang="fr-FR" altLang="fr-FR" b="1" dirty="0" smtClean="0"/>
          </a:p>
          <a:p>
            <a:pPr defTabSz="842963"/>
            <a:r>
              <a:rPr lang="fr-FR" altLang="fr-FR" dirty="0" smtClean="0"/>
              <a:t>On définit des indicateurs et c’est le nombre d’indicateurs observés qui détermine le niveau atteint.</a:t>
            </a:r>
            <a:endParaRPr lang="fr-FR" altLang="fr-FR" b="1" dirty="0" smtClean="0"/>
          </a:p>
          <a:p>
            <a:pPr defTabSz="842963"/>
            <a:r>
              <a:rPr lang="fr-FR" altLang="fr-FR" u="sng" dirty="0" smtClean="0"/>
              <a:t>Précision</a:t>
            </a:r>
            <a:r>
              <a:rPr lang="fr-FR" altLang="fr-FR" dirty="0" smtClean="0"/>
              <a:t> : « Au moins une référence à un document présenté » </a:t>
            </a:r>
            <a:r>
              <a:rPr lang="fr-FR" altLang="fr-FR" dirty="0" smtClean="0">
                <a:sym typeface="Wingdings" charset="2"/>
              </a:rPr>
              <a:t></a:t>
            </a:r>
            <a:r>
              <a:rPr lang="fr-FR" altLang="fr-FR" dirty="0" smtClean="0"/>
              <a:t> On parle d’une référence physique (en montrant)</a:t>
            </a:r>
            <a:endParaRPr lang="fr-FR" altLang="fr-FR" b="1" dirty="0" smtClean="0"/>
          </a:p>
          <a:p>
            <a:pPr defTabSz="842963"/>
            <a:r>
              <a:rPr lang="fr-FR" altLang="fr-FR" dirty="0" smtClean="0"/>
              <a:t> </a:t>
            </a:r>
            <a:endParaRPr lang="fr-FR" altLang="fr-FR" b="1" dirty="0" smtClean="0"/>
          </a:p>
          <a:p>
            <a:pPr defTabSz="842963"/>
            <a:r>
              <a:rPr lang="fr-FR" altLang="fr-FR" dirty="0" smtClean="0"/>
              <a:t> </a:t>
            </a:r>
            <a:endParaRPr lang="fr-FR" altLang="fr-FR" b="1" dirty="0" smtClean="0"/>
          </a:p>
        </p:txBody>
      </p:sp>
    </p:spTree>
    <p:extLst>
      <p:ext uri="{BB962C8B-B14F-4D97-AF65-F5344CB8AC3E}">
        <p14:creationId xmlns:p14="http://schemas.microsoft.com/office/powerpoint/2010/main" val="2607539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55000" lnSpcReduction="20000"/>
          </a:bodyPr>
          <a:lstStyle/>
          <a:p>
            <a:pPr defTabSz="842963"/>
            <a:r>
              <a:rPr lang="fr-FR" altLang="fr-FR" u="sng" dirty="0" smtClean="0"/>
              <a:t>Proposition 2</a:t>
            </a:r>
            <a:r>
              <a:rPr lang="fr-FR" altLang="fr-FR" dirty="0" smtClean="0"/>
              <a:t> : « descriptive » (un indicateur est proposé par degré de maitrise). </a:t>
            </a:r>
            <a:endParaRPr lang="fr-FR" altLang="fr-FR" b="1" dirty="0" smtClean="0"/>
          </a:p>
          <a:p>
            <a:pPr defTabSz="842963"/>
            <a:r>
              <a:rPr lang="fr-FR" altLang="fr-FR" dirty="0" smtClean="0"/>
              <a:t>On définit des types d’indicateurs que l’on décline en 4 niveaux de maîtrise.</a:t>
            </a:r>
            <a:endParaRPr lang="fr-FR" altLang="fr-FR" b="1" dirty="0" smtClean="0"/>
          </a:p>
          <a:p>
            <a:pPr defTabSz="842963"/>
            <a:r>
              <a:rPr lang="fr-FR" altLang="fr-FR" dirty="0" smtClean="0"/>
              <a:t>Le positionnement dans un niveau se fait de manière globale. Cela signifie qu’il n’est pas nécessaire d’observer tous les indicateurs d’un niveau pour positionner dans un niveau donné. On regarde la tendance. (On retrouve la même chose au niveau de la compétence : le positionnement se fait par critère, grâce aux les indicateurs observés, puis pour la compétence).</a:t>
            </a:r>
            <a:endParaRPr lang="fr-FR" altLang="fr-FR" b="1" dirty="0" smtClean="0"/>
          </a:p>
          <a:p>
            <a:pPr defTabSz="842963"/>
            <a:r>
              <a:rPr lang="fr-FR" altLang="fr-FR" dirty="0" smtClean="0"/>
              <a:t>Les indicateurs observés dans un niveau inférieur, mais minoritaires ou isolés, n’ont pas vocation à faire descendre l’orateur dans un niveau inférieur. Ils lui permettent par contre de savoir si certains points restent néanmoins à améliorer. En cela on a ici toujours une évaluation formative même si l’oral est placé en évaluation sommative.</a:t>
            </a:r>
            <a:endParaRPr lang="fr-FR" altLang="fr-FR" b="1" dirty="0" smtClean="0"/>
          </a:p>
          <a:p>
            <a:pPr defTabSz="842963"/>
            <a:r>
              <a:rPr lang="fr-FR" altLang="fr-FR" dirty="0" smtClean="0"/>
              <a:t> </a:t>
            </a:r>
            <a:endParaRPr lang="fr-FR" altLang="fr-FR" b="1" dirty="0" smtClean="0"/>
          </a:p>
          <a:p>
            <a:pPr defTabSz="842963"/>
            <a:r>
              <a:rPr lang="fr-FR" altLang="fr-FR" u="sng" dirty="0" smtClean="0"/>
              <a:t>Autres remarques</a:t>
            </a:r>
            <a:r>
              <a:rPr lang="fr-FR" altLang="fr-FR" dirty="0" smtClean="0"/>
              <a:t> :</a:t>
            </a:r>
            <a:endParaRPr lang="fr-FR" altLang="fr-FR" b="1" dirty="0" smtClean="0"/>
          </a:p>
          <a:p>
            <a:pPr defTabSz="842963"/>
            <a:r>
              <a:rPr lang="fr-FR" altLang="fr-FR" dirty="0" smtClean="0"/>
              <a:t>Si on veut aboutir à une note (DNB par exemple), on peut penser que le niveau qui se dégage de la tendance doit assurer </a:t>
            </a:r>
            <a:r>
              <a:rPr lang="fr-FR" altLang="fr-FR" i="1" dirty="0" smtClean="0"/>
              <a:t>a minima </a:t>
            </a:r>
            <a:r>
              <a:rPr lang="fr-FR" altLang="fr-FR" dirty="0" smtClean="0"/>
              <a:t>la note de ce niveau. En d’autres termes, ce n’est pas parce qu’un ou deux indicateurs apparaissent dans le niveau du dessous qu’il faut placer une note inférieure au niveau globalement atteint.</a:t>
            </a:r>
            <a:endParaRPr lang="fr-FR" altLang="fr-FR" b="1" dirty="0" smtClean="0"/>
          </a:p>
          <a:p>
            <a:pPr defTabSz="842963"/>
            <a:r>
              <a:rPr lang="fr-FR" altLang="fr-FR" dirty="0" smtClean="0"/>
              <a:t>Reste la question des oraux intermédiaires. Eh bien oui, il y en a. Dans ce cas on se débrouille... </a:t>
            </a:r>
            <a:endParaRPr lang="fr-FR" altLang="fr-FR" b="1" dirty="0" smtClean="0"/>
          </a:p>
          <a:p>
            <a:pPr defTabSz="842963"/>
            <a:r>
              <a:rPr lang="fr-FR" altLang="fr-FR" dirty="0" smtClean="0"/>
              <a:t>Il ne faut pas entrer dans ces débats là avec les stagiaires mais y réfléchir avant peut permettre de proposer une réponse si besoin, tout en indiquant bien que c’est un point qu’ils doivent débattre. À moins que le futur décret le tranche... </a:t>
            </a:r>
            <a:endParaRPr lang="fr-FR" altLang="fr-FR" b="1" dirty="0" smtClean="0"/>
          </a:p>
          <a:p>
            <a:pPr defTabSz="842963"/>
            <a:r>
              <a:rPr lang="fr-FR" altLang="fr-FR" dirty="0" smtClean="0"/>
              <a:t>Protocole possible de construction d’une fiche :</a:t>
            </a:r>
            <a:endParaRPr lang="fr-FR" altLang="fr-FR" b="1" dirty="0" smtClean="0"/>
          </a:p>
          <a:p>
            <a:pPr defTabSz="842963"/>
            <a:r>
              <a:rPr lang="fr-FR" altLang="fr-FR" dirty="0" smtClean="0"/>
              <a:t>Partir de la représentation des élèves. On liste les éléments constitutifs d’un oral – ce sont des indicateurs qui ressortent essentiellement. Ensuite quand il n’y a plus de proposition, on fait des regroupements : apparition des critères.</a:t>
            </a:r>
            <a:endParaRPr lang="fr-FR" altLang="fr-FR" b="1" dirty="0" smtClean="0"/>
          </a:p>
          <a:p>
            <a:pPr defTabSz="842963"/>
            <a:r>
              <a:rPr lang="fr-FR" altLang="fr-FR" dirty="0" smtClean="0"/>
              <a:t>On travaille avec pendant quelques oraux : Il apparaît assez vite que nos indicateurs sont trop fixes pour définir le niveau d’un passage l’oral.</a:t>
            </a:r>
            <a:br>
              <a:rPr lang="fr-FR" altLang="fr-FR" dirty="0" smtClean="0"/>
            </a:br>
            <a:r>
              <a:rPr lang="fr-FR" altLang="fr-FR" dirty="0" smtClean="0"/>
              <a:t>Si proposition 1 : on débat du nombre d’indicateurs observés nécessaires pour obtenir chaque niveau.</a:t>
            </a:r>
            <a:br>
              <a:rPr lang="fr-FR" altLang="fr-FR" dirty="0" smtClean="0"/>
            </a:br>
            <a:r>
              <a:rPr lang="fr-FR" altLang="fr-FR" dirty="0" smtClean="0"/>
              <a:t>Si proposition 2 : on propose alors une fiche que l’on décrypte. Les élèves la lisent, suit un temps d’échanges rapide, puis on l’utilise sur des oraux.</a:t>
            </a:r>
            <a:endParaRPr lang="fr-FR" altLang="fr-FR" b="1" dirty="0" smtClean="0"/>
          </a:p>
          <a:p>
            <a:pPr defTabSz="842963"/>
            <a:r>
              <a:rPr lang="fr-FR" altLang="fr-FR" dirty="0" smtClean="0"/>
              <a:t> </a:t>
            </a:r>
            <a:endParaRPr lang="fr-FR" altLang="fr-FR" b="1" dirty="0" smtClean="0"/>
          </a:p>
          <a:p>
            <a:pPr defTabSz="842963"/>
            <a:r>
              <a:rPr lang="fr-FR" altLang="fr-FR" u="sng" dirty="0" smtClean="0"/>
              <a:t>Protocole de passation de l’oral</a:t>
            </a:r>
            <a:r>
              <a:rPr lang="fr-FR" altLang="fr-FR" dirty="0" smtClean="0"/>
              <a:t> :</a:t>
            </a:r>
            <a:endParaRPr lang="fr-FR" altLang="fr-FR" b="1" dirty="0" smtClean="0"/>
          </a:p>
          <a:p>
            <a:pPr defTabSz="842963"/>
            <a:r>
              <a:rPr lang="fr-FR" altLang="fr-FR" dirty="0" smtClean="0"/>
              <a:t>Toujours laisser un temps de préparation en amont.</a:t>
            </a:r>
            <a:endParaRPr lang="fr-FR" altLang="fr-FR" b="1" dirty="0" smtClean="0"/>
          </a:p>
          <a:p>
            <a:pPr defTabSz="842963"/>
            <a:r>
              <a:rPr lang="fr-FR" altLang="fr-FR" dirty="0" smtClean="0"/>
              <a:t>Premier temps : l’oral en continu : seul l’orateur parle – les auditeurs écoutent, prennent des notes (très peu y arrivent – étonnant non ?), on peut distribuer des rôles sur l’observation des critères/indicateurs – Le professeur est assis dans la classe, il prend des notes.</a:t>
            </a:r>
            <a:endParaRPr lang="fr-FR" altLang="fr-FR" b="1" dirty="0" smtClean="0"/>
          </a:p>
          <a:p>
            <a:pPr defTabSz="842963"/>
            <a:r>
              <a:rPr lang="fr-FR" altLang="fr-FR" dirty="0" smtClean="0"/>
              <a:t>Second temps : l’interaction : les auditeurs posent des questions – l’orateur distribue la parole et essaie d’y répondre – on garde en note les réponses restées sans solution ou d’autres élèves peuvent y répondre – Le professeur est assis dans la classe.</a:t>
            </a:r>
            <a:endParaRPr lang="fr-FR" altLang="fr-FR" b="1" dirty="0" smtClean="0"/>
          </a:p>
          <a:p>
            <a:pPr defTabSz="842963"/>
            <a:r>
              <a:rPr lang="fr-FR" altLang="fr-FR" dirty="0" smtClean="0"/>
              <a:t>Troisième temps : l’évaluation : l’orateur est retourné s’asseoir – Le professeur reprend la classe en main – les auditeurs proposent leur positionnement en argumentant par rapport aux indicateurs. On définit un niveau par critère et pour l’oral. Quand tout le monde est d’accord on stoppe (quelques minutes suffisent). Il ne faut pas laisser l’orateur au tableau pour cette phase est bien préciser au début que « critiquer » signifie faire ressortir les points positifs avant tout, et bien entendu aussi ceux à améliorer.</a:t>
            </a:r>
            <a:endParaRPr lang="fr-FR" altLang="fr-FR" b="1" dirty="0" smtClean="0"/>
          </a:p>
          <a:p>
            <a:pPr defTabSz="842963"/>
            <a:r>
              <a:rPr lang="fr-FR" altLang="fr-FR" dirty="0" smtClean="0"/>
              <a:t>Quatrième temps (en dehors du cours – à la fin par exemple) : le professeur rempli la fiche. Surligne les indicateurs observés, indique le niveau atteint, met un commentaire s’il le souhaite, une note s’il y a lieu... Ca ne me prend jamais plus de quelques minutes.</a:t>
            </a:r>
            <a:endParaRPr lang="fr-FR" altLang="fr-FR" b="1" dirty="0" smtClean="0"/>
          </a:p>
          <a:p>
            <a:pPr defTabSz="842963"/>
            <a:r>
              <a:rPr lang="fr-FR" altLang="fr-FR" dirty="0" smtClean="0"/>
              <a:t>Cinquième temps : essayer de trouver un moment pour rendre la fiche avec un petit échange avec l’élève (1 minute suffit mais elle est importante je pense).</a:t>
            </a:r>
            <a:endParaRPr lang="fr-FR" altLang="fr-FR" b="1" dirty="0" smtClean="0"/>
          </a:p>
          <a:p>
            <a:pPr defTabSz="842963"/>
            <a:r>
              <a:rPr lang="fr-FR" altLang="fr-FR" dirty="0" smtClean="0"/>
              <a:t> </a:t>
            </a:r>
            <a:endParaRPr lang="fr-FR" altLang="fr-FR" b="1" dirty="0" smtClean="0"/>
          </a:p>
          <a:p>
            <a:pPr defTabSz="842963"/>
            <a:r>
              <a:rPr lang="fr-FR" altLang="fr-FR" u="sng" dirty="0" smtClean="0"/>
              <a:t>Ressource</a:t>
            </a:r>
            <a:r>
              <a:rPr lang="fr-FR" altLang="fr-FR" dirty="0" smtClean="0"/>
              <a:t> : </a:t>
            </a:r>
            <a:endParaRPr lang="fr-FR" altLang="fr-FR" b="1" dirty="0" smtClean="0"/>
          </a:p>
          <a:p>
            <a:pPr defTabSz="842963"/>
            <a:r>
              <a:rPr lang="fr-FR" altLang="fr-FR" dirty="0" smtClean="0"/>
              <a:t>Grille de la page 28 du CECRL</a:t>
            </a:r>
            <a:endParaRPr lang="fr-FR" altLang="fr-FR" b="1" dirty="0" smtClean="0"/>
          </a:p>
          <a:p>
            <a:pPr defTabSz="842963"/>
            <a:r>
              <a:rPr lang="fr-FR" altLang="fr-FR" dirty="0" smtClean="0"/>
              <a:t>Professeurs de langues et de lettres...</a:t>
            </a:r>
            <a:endParaRPr lang="fr-FR" altLang="fr-FR" b="1" dirty="0" smtClean="0"/>
          </a:p>
          <a:p>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29</a:t>
            </a:fld>
            <a:endParaRPr lang="fr-FR" dirty="0"/>
          </a:p>
        </p:txBody>
      </p:sp>
    </p:spTree>
    <p:extLst>
      <p:ext uri="{BB962C8B-B14F-4D97-AF65-F5344CB8AC3E}">
        <p14:creationId xmlns:p14="http://schemas.microsoft.com/office/powerpoint/2010/main" val="4175844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Le socle permet aux CPE non pas de se demander que faire sur des situations concrètes pour évaluer</a:t>
            </a:r>
            <a:r>
              <a:rPr lang="fr-FR" baseline="0" dirty="0" smtClean="0"/>
              <a:t> les élèves mais plutôt de s’interroger sur ce qu’ils font déjà</a:t>
            </a:r>
          </a:p>
          <a:p>
            <a:r>
              <a:rPr lang="fr-FR" baseline="0" dirty="0" smtClean="0"/>
              <a:t>Les élèves doivent être mis ds des situations où ils sont en vraie responsabilité</a:t>
            </a:r>
          </a:p>
          <a:p>
            <a:r>
              <a:rPr lang="fr-FR" baseline="0" dirty="0" smtClean="0"/>
              <a:t>Ils doivent avoir des phases de travail en autonomie seuls ou en groupes</a:t>
            </a:r>
          </a:p>
          <a:p>
            <a:r>
              <a:rPr lang="fr-FR" baseline="0" dirty="0" smtClean="0"/>
              <a:t>Le travail réalisé doit être valorisé (utilité de la présentation à une partie de la communauté)</a:t>
            </a:r>
          </a:p>
          <a:p>
            <a:endParaRPr lang="fr-FR" dirty="0" smtClean="0"/>
          </a:p>
          <a:p>
            <a:r>
              <a:rPr lang="fr-FR" dirty="0" smtClean="0"/>
              <a:t>Il est important d’amener les élèves à nommer pour chaque activité:</a:t>
            </a:r>
          </a:p>
          <a:p>
            <a:r>
              <a:rPr lang="fr-FR" dirty="0" smtClean="0"/>
              <a:t>« ce que j’ai fait » contextualisation</a:t>
            </a:r>
          </a:p>
          <a:p>
            <a:r>
              <a:rPr lang="fr-FR" dirty="0" smtClean="0"/>
              <a:t>« ce que j’ai appris » décontextualisation</a:t>
            </a:r>
          </a:p>
          <a:p>
            <a:r>
              <a:rPr lang="fr-FR" dirty="0" smtClean="0"/>
              <a:t>« ce que je peux réutiliser et dans quelle situation « recontextualisation »</a:t>
            </a:r>
            <a:endParaRPr lang="fr-FR" dirty="0"/>
          </a:p>
        </p:txBody>
      </p:sp>
      <p:sp>
        <p:nvSpPr>
          <p:cNvPr id="4" name="Espace réservé du numéro de diapositive 3"/>
          <p:cNvSpPr>
            <a:spLocks noGrp="1"/>
          </p:cNvSpPr>
          <p:nvPr>
            <p:ph type="sldNum" sz="quarter" idx="10"/>
          </p:nvPr>
        </p:nvSpPr>
        <p:spPr/>
        <p:txBody>
          <a:bodyPr/>
          <a:lstStyle/>
          <a:p>
            <a:fld id="{0A8A5B64-202D-4069-B2F6-60077B4C501D}" type="slidenum">
              <a:rPr lang="fr-FR" smtClean="0"/>
              <a:pPr/>
              <a:t>31</a:t>
            </a:fld>
            <a:endParaRPr lang="fr-FR" dirty="0"/>
          </a:p>
        </p:txBody>
      </p:sp>
    </p:spTree>
    <p:extLst>
      <p:ext uri="{BB962C8B-B14F-4D97-AF65-F5344CB8AC3E}">
        <p14:creationId xmlns:p14="http://schemas.microsoft.com/office/powerpoint/2010/main" val="1831145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Important d’associer l’élève à</a:t>
            </a:r>
            <a:r>
              <a:rPr lang="fr-FR" baseline="0" dirty="0" smtClean="0"/>
              <a:t> l’évaluation. Il doit comprendre pourquoi il a réussi ou non.</a:t>
            </a:r>
          </a:p>
          <a:p>
            <a:endParaRPr lang="fr-FR" baseline="0" dirty="0" smtClean="0"/>
          </a:p>
          <a:p>
            <a:r>
              <a:rPr lang="fr-FR" baseline="0" dirty="0" smtClean="0"/>
              <a:t>Tout au long de l’année ou de la scolarité d’un élève on évalue différentes composantes de la même compétence. C’est en travaillant sur des composantes différentes que l’on construit progressivement  la compétence.</a:t>
            </a:r>
          </a:p>
          <a:p>
            <a:endParaRPr lang="fr-FR" dirty="0"/>
          </a:p>
          <a:p>
            <a:r>
              <a:rPr lang="fr-FR" dirty="0" smtClean="0"/>
              <a:t>Penser les modalités de l’évaluation</a:t>
            </a:r>
          </a:p>
          <a:p>
            <a:r>
              <a:rPr lang="fr-FR" dirty="0"/>
              <a:t> </a:t>
            </a:r>
            <a:r>
              <a:rPr lang="fr-FR" dirty="0" smtClean="0"/>
              <a:t>Evaluer les réussites</a:t>
            </a:r>
          </a:p>
        </p:txBody>
      </p:sp>
      <p:sp>
        <p:nvSpPr>
          <p:cNvPr id="4" name="Espace réservé du numéro de diapositive 3"/>
          <p:cNvSpPr>
            <a:spLocks noGrp="1"/>
          </p:cNvSpPr>
          <p:nvPr>
            <p:ph type="sldNum" sz="quarter" idx="10"/>
          </p:nvPr>
        </p:nvSpPr>
        <p:spPr/>
        <p:txBody>
          <a:bodyPr/>
          <a:lstStyle/>
          <a:p>
            <a:fld id="{0A8A5B64-202D-4069-B2F6-60077B4C501D}" type="slidenum">
              <a:rPr lang="fr-FR" smtClean="0"/>
              <a:pPr/>
              <a:t>32</a:t>
            </a:fld>
            <a:endParaRPr lang="fr-FR" dirty="0"/>
          </a:p>
        </p:txBody>
      </p:sp>
    </p:spTree>
    <p:extLst>
      <p:ext uri="{BB962C8B-B14F-4D97-AF65-F5344CB8AC3E}">
        <p14:creationId xmlns:p14="http://schemas.microsoft.com/office/powerpoint/2010/main" val="724833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Limites temporelles et organisationnelles</a:t>
            </a:r>
          </a:p>
          <a:p>
            <a:r>
              <a:rPr lang="fr-FR" dirty="0" smtClean="0"/>
              <a:t>Absence</a:t>
            </a:r>
            <a:r>
              <a:rPr lang="fr-FR" baseline="0" dirty="0" smtClean="0"/>
              <a:t>  de programme, de structures et d’horaires identifiés.</a:t>
            </a:r>
          </a:p>
          <a:p>
            <a:r>
              <a:rPr lang="fr-FR" baseline="0" dirty="0" smtClean="0"/>
              <a:t>Difficulté de faire prendre conscience des bienfaits d’une action sur les élèves sur le long terme.</a:t>
            </a:r>
          </a:p>
          <a:p>
            <a:endParaRPr lang="fr-FR" dirty="0" smtClean="0"/>
          </a:p>
        </p:txBody>
      </p:sp>
      <p:sp>
        <p:nvSpPr>
          <p:cNvPr id="4" name="Espace réservé du numéro de diapositive 3"/>
          <p:cNvSpPr>
            <a:spLocks noGrp="1"/>
          </p:cNvSpPr>
          <p:nvPr>
            <p:ph type="sldNum" sz="quarter" idx="10"/>
          </p:nvPr>
        </p:nvSpPr>
        <p:spPr/>
        <p:txBody>
          <a:bodyPr/>
          <a:lstStyle/>
          <a:p>
            <a:fld id="{0A8A5B64-202D-4069-B2F6-60077B4C501D}" type="slidenum">
              <a:rPr lang="fr-FR" smtClean="0"/>
              <a:pPr/>
              <a:t>33</a:t>
            </a:fld>
            <a:endParaRPr lang="fr-FR" dirty="0"/>
          </a:p>
        </p:txBody>
      </p:sp>
    </p:spTree>
    <p:extLst>
      <p:ext uri="{BB962C8B-B14F-4D97-AF65-F5344CB8AC3E}">
        <p14:creationId xmlns:p14="http://schemas.microsoft.com/office/powerpoint/2010/main" val="1534695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Comment s’emparer de ces nouvelles règles pour faire avancer la réflexion collective sur la dimension éducatrice de l’organisation de la journée de l’élève et y associer l’ensemble des  personnels ?</a:t>
            </a:r>
          </a:p>
          <a:p>
            <a:r>
              <a:rPr lang="fr-FR" dirty="0" smtClean="0"/>
              <a:t> Quel impact sur l’équipe de vie scolaire, comment mieux intégrer et mobiliser  les assistants d’éducation sur les missions éducatives </a:t>
            </a:r>
          </a:p>
          <a:p>
            <a:r>
              <a:rPr lang="fr-FR" dirty="0" smtClean="0"/>
              <a:t> Quels partenaires associer ?</a:t>
            </a:r>
          </a:p>
          <a:p>
            <a:r>
              <a:rPr lang="fr-FR" dirty="0" smtClean="0"/>
              <a:t>  Comment intégrer dans les temps hors la classe des objectifs de formation des élèves des domaines 2 et 3 du S4C ? </a:t>
            </a: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35</a:t>
            </a:fld>
            <a:endParaRPr lang="fr-FR" dirty="0"/>
          </a:p>
        </p:txBody>
      </p:sp>
    </p:spTree>
    <p:extLst>
      <p:ext uri="{BB962C8B-B14F-4D97-AF65-F5344CB8AC3E}">
        <p14:creationId xmlns:p14="http://schemas.microsoft.com/office/powerpoint/2010/main" val="3081508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Parallèlement, le socle commun de connaissances, de compétences et de culture a intégré dans le domaine 2, apprendre à apprendre, la maîtrise des méthodes et outils pour apprendre, le développement  de l'autonomie et les capacités d'initiative, l'implication dans le travail commun, l'entraide et la coopérationS4C ? </a:t>
            </a:r>
          </a:p>
          <a:p>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36</a:t>
            </a:fld>
            <a:endParaRPr lang="fr-FR" dirty="0"/>
          </a:p>
        </p:txBody>
      </p:sp>
    </p:spTree>
    <p:extLst>
      <p:ext uri="{BB962C8B-B14F-4D97-AF65-F5344CB8AC3E}">
        <p14:creationId xmlns:p14="http://schemas.microsoft.com/office/powerpoint/2010/main" val="2397520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L’arrivée du socle va mettre</a:t>
            </a:r>
            <a:r>
              <a:rPr lang="fr-FR" baseline="0" dirty="0" smtClean="0"/>
              <a:t> au centre la question de la place de la CPE dans l’évaluation. Il va également l’installer de façon légitime </a:t>
            </a:r>
            <a:r>
              <a:rPr lang="fr-FR" baseline="0" dirty="0" err="1" smtClean="0"/>
              <a:t>ds</a:t>
            </a:r>
            <a:r>
              <a:rPr lang="fr-FR" baseline="0" dirty="0" smtClean="0"/>
              <a:t> cette démarche obligeant les enseignants à construire un partenariat fondamental pour collaborer à la construction des apprentissages des élèves. L’éducatif n’est plus séparé de l’éducatif</a:t>
            </a:r>
          </a:p>
          <a:p>
            <a:endParaRPr lang="fr-FR" baseline="0" dirty="0" smtClean="0"/>
          </a:p>
          <a:p>
            <a:r>
              <a:rPr lang="fr-FR" dirty="0" smtClean="0"/>
              <a:t>Pour beaucoup, l’évaluation demeure garantie par un langage chiffré, mais ne doit-elle pas, comme le fait remarquer C. Delorme (1992) dans son ouvrage </a:t>
            </a:r>
            <a:r>
              <a:rPr lang="fr-FR" i="1" dirty="0" smtClean="0"/>
              <a:t>L’évaluation en question</a:t>
            </a:r>
            <a:r>
              <a:rPr lang="fr-FR" dirty="0" smtClean="0"/>
              <a:t>, se concevoir “ comme solidaire d’une philosophie de l’exigence de la promotion des personnes, de l’éducabilité de tous ”. En ce sens, le conseiller principal d’éducation occupe certainement une place particulière.</a:t>
            </a:r>
            <a:endParaRPr lang="fr-FR" dirty="0"/>
          </a:p>
        </p:txBody>
      </p:sp>
      <p:sp>
        <p:nvSpPr>
          <p:cNvPr id="4" name="Espace réservé du numéro de diapositive 3"/>
          <p:cNvSpPr>
            <a:spLocks noGrp="1"/>
          </p:cNvSpPr>
          <p:nvPr>
            <p:ph type="sldNum" sz="quarter" idx="10"/>
          </p:nvPr>
        </p:nvSpPr>
        <p:spPr/>
        <p:txBody>
          <a:bodyPr/>
          <a:lstStyle/>
          <a:p>
            <a:fld id="{0A8A5B64-202D-4069-B2F6-60077B4C501D}" type="slidenum">
              <a:rPr lang="fr-FR" smtClean="0"/>
              <a:pPr/>
              <a:t>4</a:t>
            </a:fld>
            <a:endParaRPr lang="fr-FR"/>
          </a:p>
        </p:txBody>
      </p:sp>
    </p:spTree>
    <p:extLst>
      <p:ext uri="{BB962C8B-B14F-4D97-AF65-F5344CB8AC3E}">
        <p14:creationId xmlns:p14="http://schemas.microsoft.com/office/powerpoint/2010/main" val="30480714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smtClean="0"/>
          </a:p>
          <a:p>
            <a:r>
              <a:rPr lang="fr-FR" dirty="0" smtClean="0"/>
              <a:t>La réforme du collège revisite le temps du collégien : des semaines de 26 heures d’enseignement (28 heures avec les enseignements de complément, voire davantage pour les 3e prépa-pro), des pauses méridiennes d’au moins 1h30). Dans le même temps, le temps de présence du collégien peut rester inchangé s’il est soumis aux transports scolaires. La finalité première de cette mesure, en visant un meilleur équilibre des rythmes scolaires, relève des dimensions Climat scolaire et bien-être de l’élève, qui concernent tous les personnels. </a:t>
            </a:r>
          </a:p>
          <a:p>
            <a:endParaRPr lang="fr-FR" dirty="0" smtClean="0"/>
          </a:p>
          <a:p>
            <a:endParaRPr lang="fr-FR" dirty="0" smtClean="0"/>
          </a:p>
          <a:p>
            <a:r>
              <a:rPr lang="fr-FR" dirty="0" smtClean="0"/>
              <a:t>Question des emplois du temps : impact de la réforme sur le flux des élèves –</a:t>
            </a:r>
          </a:p>
          <a:p>
            <a:r>
              <a:rPr lang="fr-FR" dirty="0" smtClean="0"/>
              <a:t> Question de l'amplitude horaire de l'EPLE vs EDT des élèves. </a:t>
            </a:r>
          </a:p>
          <a:p>
            <a:r>
              <a:rPr lang="fr-FR" dirty="0" smtClean="0"/>
              <a:t>Importance de faire un diagnostic pour l’année 2017-2018  afin de prendre en compte les contraintes dans la constitution des EDT l’an prochain.  - Construire les EDT de façon éducative et pédagogique : stratégies gagnant-gagnant / travail collaboratif et coopératif. </a:t>
            </a: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37</a:t>
            </a:fld>
            <a:endParaRPr lang="fr-FR" dirty="0"/>
          </a:p>
        </p:txBody>
      </p:sp>
    </p:spTree>
    <p:extLst>
      <p:ext uri="{BB962C8B-B14F-4D97-AF65-F5344CB8AC3E}">
        <p14:creationId xmlns:p14="http://schemas.microsoft.com/office/powerpoint/2010/main" val="6894850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Quels critères pour les emplois du temps : vœux professeurs / intérêt des élèves / viabilité et cohérence en terme d'accueil d'élèves hors cours ?</a:t>
            </a:r>
          </a:p>
          <a:p>
            <a:endParaRPr lang="fr-FR" dirty="0" smtClean="0"/>
          </a:p>
          <a:p>
            <a:r>
              <a:rPr lang="fr-FR" dirty="0" smtClean="0"/>
              <a:t>Nommer les trous dans les EDT "Parcours citoyen" - Nommer les "trous" des heures d'étude "parcours citoyen" par exemple - Recrutement de services civiques (pris en charge par le rectorat) </a:t>
            </a:r>
          </a:p>
          <a:p>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Des échanges réguliers entre le CPE et la direction en amont de l'emploi du temps des classes semblent incontournables pour anticiper les difficultés éventuelles et trouver sereinement un point d’équilibre entre les emplois du temps des élèves et leur accueil par la vie scolaire.</a:t>
            </a:r>
          </a:p>
          <a:p>
            <a:endParaRPr lang="fr-FR" dirty="0" smtClean="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38</a:t>
            </a:fld>
            <a:endParaRPr lang="fr-FR" dirty="0"/>
          </a:p>
        </p:txBody>
      </p:sp>
    </p:spTree>
    <p:extLst>
      <p:ext uri="{BB962C8B-B14F-4D97-AF65-F5344CB8AC3E}">
        <p14:creationId xmlns:p14="http://schemas.microsoft.com/office/powerpoint/2010/main" val="923545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effectLst/>
              </a:rPr>
              <a:t>mettre l’accent sur la communication afin que les élèves soient au courant de tout ce qui est proposé</a:t>
            </a:r>
            <a:endParaRPr lang="fr-FR" dirty="0">
              <a:effectLst/>
            </a:endParaRPr>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39</a:t>
            </a:fld>
            <a:endParaRPr lang="fr-FR" dirty="0"/>
          </a:p>
        </p:txBody>
      </p:sp>
    </p:spTree>
    <p:extLst>
      <p:ext uri="{BB962C8B-B14F-4D97-AF65-F5344CB8AC3E}">
        <p14:creationId xmlns:p14="http://schemas.microsoft.com/office/powerpoint/2010/main" val="9434550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Nommer les "trous" des heures d'étude "parcours citoyen" par exemple </a:t>
            </a:r>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40</a:t>
            </a:fld>
            <a:endParaRPr lang="fr-FR" dirty="0"/>
          </a:p>
        </p:txBody>
      </p:sp>
    </p:spTree>
    <p:extLst>
      <p:ext uri="{BB962C8B-B14F-4D97-AF65-F5344CB8AC3E}">
        <p14:creationId xmlns:p14="http://schemas.microsoft.com/office/powerpoint/2010/main" val="1839818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effectLst/>
              </a:rPr>
              <a:t>Le 8h/9h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effectLst/>
              </a:rPr>
              <a:t> Temps d’accueil institué pour les élèves de 6ème dans l’EDT et pris en charge par CPE, AED ou PP.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effectLst/>
              </a:rPr>
              <a:t> Accueil du matin "Bonjour"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effectLst/>
              </a:rPr>
              <a:t> Tutorat entre pairs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effectLst/>
              </a:rPr>
              <a:t> Atelier de parole 30 mn avec un adulte, AED référent,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effectLst/>
              </a:rPr>
              <a:t>  l’étude dirigée, travaille avec les enseignants / volontaire au projet /présent au conseil de classe.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effectLst/>
              </a:rPr>
              <a:t>Temps d'accueil le matin (petit déjeuner) projet CESC - Le soir (goûter)  - Les AED proposent des ateliers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effectLst/>
              </a:rPr>
              <a:t> Le 16h/17h : - Les élèves ayant plusieurs heures d’étude ont le choix de plusieurs activités (société, lecture, jeux sérieux)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effectLst/>
              </a:rPr>
              <a:t>Salle d’étude en autonomie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effectLst/>
              </a:rPr>
              <a:t>Visionnage de documentaires (web TV)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effectLst/>
              </a:rPr>
              <a:t> Lieu de projection pour histoire des arts (3ème)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effectLst/>
              </a:rPr>
              <a:t>AP : prise en charge de groupes d’élèves et aide aux devoirs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effectLst/>
              </a:rPr>
              <a:t>La pause méridienne :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effectLst/>
              </a:rPr>
              <a:t>Ateliers menés par les élèves, AED, bénévoles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effectLst/>
              </a:rPr>
              <a:t>UNSS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effectLst/>
              </a:rPr>
              <a:t> Clubs menés par les enseignants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effectLst/>
              </a:rPr>
              <a:t>Permanence en autonomie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effectLst/>
              </a:rPr>
              <a:t> Vidéo-projeter le journal d’Arte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effectLst/>
              </a:rPr>
              <a:t> Choix libre : foyer, CDI, permanence selon les capacités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effectLst/>
              </a:rPr>
              <a:t>- </a:t>
            </a:r>
            <a:r>
              <a:rPr lang="fr-FR" dirty="0" smtClean="0"/>
              <a:t>- pause méridienne un temps éducatif concerté (activités, personnels, ...) </a:t>
            </a:r>
          </a:p>
          <a:p>
            <a:r>
              <a:rPr lang="fr-FR" dirty="0" smtClean="0"/>
              <a:t>-- FSE </a:t>
            </a:r>
          </a:p>
          <a:p>
            <a:pPr marL="171450" indent="-171450">
              <a:buFontTx/>
              <a:buChar char="-"/>
            </a:pPr>
            <a:r>
              <a:rPr lang="fr-FR" dirty="0" smtClean="0"/>
              <a:t>Partenariats extérieurs – </a:t>
            </a:r>
          </a:p>
          <a:p>
            <a:pPr marL="171450" indent="-171450">
              <a:buFontTx/>
              <a:buChar char="-"/>
            </a:pPr>
            <a:r>
              <a:rPr lang="fr-FR" dirty="0" smtClean="0"/>
              <a:t>- Volonté de certains établissements de dégager du temps aux AED pour qu’ils participent à des ateliers, de proposer des lieux de paroles pour les élèves. – </a:t>
            </a:r>
          </a:p>
          <a:p>
            <a:pPr marL="171450" indent="-171450">
              <a:buFontTx/>
              <a:buChar char="-"/>
            </a:pPr>
            <a:r>
              <a:rPr lang="fr-FR" dirty="0" smtClean="0"/>
              <a:t>Lieux et moments de détente –</a:t>
            </a:r>
          </a:p>
          <a:p>
            <a:pPr marL="171450" indent="-171450">
              <a:buFontTx/>
              <a:buChar char="-"/>
            </a:pPr>
            <a:r>
              <a:rPr lang="fr-FR" dirty="0" smtClean="0"/>
              <a:t> Étude accompagnée - Ouverture du CDI </a:t>
            </a:r>
          </a:p>
          <a:p>
            <a:pPr marL="171450" indent="-171450">
              <a:buFontTx/>
              <a:buChar char="-"/>
            </a:pPr>
            <a:r>
              <a:rPr lang="fr-FR" dirty="0" smtClean="0"/>
              <a:t>- Chorale –</a:t>
            </a:r>
          </a:p>
          <a:p>
            <a:pPr marL="171450" indent="-171450">
              <a:buFontTx/>
              <a:buChar char="-"/>
            </a:pPr>
            <a:r>
              <a:rPr lang="fr-FR" dirty="0" smtClean="0"/>
              <a:t> Convention animateurs mairie – </a:t>
            </a:r>
          </a:p>
          <a:p>
            <a:pPr marL="171450" indent="-171450">
              <a:buFontTx/>
              <a:buChar char="-"/>
            </a:pPr>
            <a:r>
              <a:rPr lang="fr-FR" dirty="0" smtClean="0"/>
              <a:t>Salles d'autonomie </a:t>
            </a:r>
          </a:p>
          <a:p>
            <a:pPr marL="171450" indent="-171450">
              <a:buFontTx/>
              <a:buChar char="-"/>
            </a:pPr>
            <a:r>
              <a:rPr lang="fr-FR" dirty="0" smtClean="0"/>
              <a:t>On remarque toujours les mêmes élèves inscrits au CDI et aux activités : communication sur ce qu'il est possible de faire.  </a:t>
            </a:r>
          </a:p>
          <a:p>
            <a:pPr marL="171450" indent="-171450">
              <a:buFontTx/>
              <a:buChar char="-"/>
            </a:pPr>
            <a:r>
              <a:rPr lang="fr-FR" dirty="0" smtClean="0"/>
              <a:t>Décaler l'EDT pour fluidifier la DP</a:t>
            </a:r>
          </a:p>
          <a:p>
            <a:pPr marL="171450" indent="-171450">
              <a:buFontTx/>
              <a:buChar char="-"/>
            </a:pPr>
            <a:r>
              <a:rPr lang="fr-FR" dirty="0" smtClean="0"/>
              <a:t>.Obtenir services civiques, CUI – </a:t>
            </a:r>
          </a:p>
          <a:p>
            <a:pPr marL="171450" indent="-171450">
              <a:buFontTx/>
              <a:buChar char="-"/>
            </a:pPr>
            <a:r>
              <a:rPr lang="fr-FR" dirty="0" smtClean="0"/>
              <a:t>Ouvrir des partenariats - - Impliquer des professeurs pour une relation éducative différente et favorable au climat scolaire.  -</a:t>
            </a:r>
          </a:p>
          <a:p>
            <a:pPr marL="171450" indent="-171450">
              <a:buFontTx/>
              <a:buChar char="-"/>
            </a:pPr>
            <a:r>
              <a:rPr lang="fr-FR" dirty="0" smtClean="0"/>
              <a:t> Dégager du temps pour la participation des AED et les impliquer en fonction de leurs compétences particulières.  - Impliquer les parents et les enseignants - Rendre les élèves autonomes - Valoriser les élèves, faire état des lieux de vie et des clubs. - Rotation en fonction des EDT de la 1/2 pension, des niveaux et des jours de la semaine. - Améliorer la communication avec le soutien des délégués : relais pour passer l'information.  - Développer l’aide aux devoirs </a:t>
            </a:r>
          </a:p>
          <a:p>
            <a:pPr marL="171450" indent="-171450">
              <a:buFontTx/>
              <a:buChar char="-"/>
            </a:pPr>
            <a:endParaRPr lang="fr-FR" dirty="0" smtClean="0"/>
          </a:p>
          <a:p>
            <a:pPr lvl="1"/>
            <a:endParaRPr lang="fr-FR" dirty="0" smtClean="0"/>
          </a:p>
          <a:p>
            <a:pPr lvl="1"/>
            <a:r>
              <a:rPr lang="fr-FR" dirty="0" smtClean="0"/>
              <a:t>Les heures de permanence: En fonction de la nature de l’établissement (rural ou urbain avec élèves transportés ou pas)</a:t>
            </a:r>
          </a:p>
          <a:p>
            <a:pPr lvl="1"/>
            <a:r>
              <a:rPr lang="fr-FR" dirty="0" smtClean="0"/>
              <a:t>En fonction de la taille des établissements</a:t>
            </a:r>
          </a:p>
          <a:p>
            <a:pPr marL="0" indent="0">
              <a:buFontTx/>
              <a:buNone/>
            </a:pPr>
            <a:endParaRPr lang="fr-FR" dirty="0" smtClean="0"/>
          </a:p>
          <a:p>
            <a:r>
              <a:rPr lang="fr-FR" sz="1200" b="1" kern="1200" dirty="0" smtClean="0">
                <a:solidFill>
                  <a:schemeClr val="tx1"/>
                </a:solidFill>
                <a:effectLst/>
                <a:latin typeface="+mn-lt"/>
                <a:ea typeface="+mn-ea"/>
                <a:cs typeface="+mn-cs"/>
              </a:rPr>
              <a:t>En fonction de l'implantation</a:t>
            </a:r>
            <a:r>
              <a:rPr lang="fr-FR" dirty="0" smtClean="0">
                <a:effectLst/>
              </a:rPr>
              <a:t/>
            </a:r>
            <a:br>
              <a:rPr lang="fr-FR" dirty="0" smtClean="0">
                <a:effectLst/>
              </a:rPr>
            </a:br>
            <a:r>
              <a:rPr lang="fr-FR" dirty="0" smtClean="0">
                <a:effectLst/>
              </a:rPr>
              <a:t>D’un côté, les collèges urbains et de l’autre, ceux qui recrutent au-delà de la périphérie des villes.</a:t>
            </a:r>
          </a:p>
          <a:p>
            <a:r>
              <a:rPr lang="fr-FR" b="1" dirty="0" smtClean="0">
                <a:effectLst/>
              </a:rPr>
              <a:t>Dans le premier cas,</a:t>
            </a:r>
            <a:r>
              <a:rPr lang="fr-FR" dirty="0" smtClean="0">
                <a:effectLst/>
              </a:rPr>
              <a:t> les heures d’études pourront être placées en début ou en fin de journée. Les élèves seront donc en mesure de se déplacer par leurs propres moyens ou par les transports en commun. Seuls les élèves non autorisés à sortir dans le règlement intérieur devront être pris en charge.</a:t>
            </a:r>
          </a:p>
          <a:p>
            <a:r>
              <a:rPr lang="fr-FR" b="1" dirty="0" smtClean="0">
                <a:effectLst/>
              </a:rPr>
              <a:t>Dans le second cas,</a:t>
            </a:r>
            <a:r>
              <a:rPr lang="fr-FR" dirty="0" smtClean="0">
                <a:effectLst/>
              </a:rPr>
              <a:t> les élèves sont majoritairement transportés et ceux-là seront dans l’obligation de rester au collège en étude. L’organisation des emplois du temps et des permanences devra en tenir compte. Les élus au conseil d'administration pourront sensibiliser le représentant du conseil général sur la nécessité d'adapter, autant que faire se peut les circuits de ramassage scolaire aux horaires du "nouveau collège".</a:t>
            </a:r>
          </a:p>
          <a:p>
            <a:r>
              <a:rPr lang="fr-FR" sz="1200" b="1" kern="1200" dirty="0" smtClean="0">
                <a:solidFill>
                  <a:schemeClr val="tx1"/>
                </a:solidFill>
                <a:effectLst/>
                <a:latin typeface="+mn-lt"/>
                <a:ea typeface="+mn-ea"/>
                <a:cs typeface="+mn-cs"/>
              </a:rPr>
              <a:t>En fonction de la taille des établissements</a:t>
            </a:r>
            <a:r>
              <a:rPr lang="fr-FR" dirty="0" smtClean="0">
                <a:effectLst/>
              </a:rPr>
              <a:t/>
            </a:r>
            <a:br>
              <a:rPr lang="fr-FR" dirty="0" smtClean="0">
                <a:effectLst/>
              </a:rPr>
            </a:br>
            <a:r>
              <a:rPr lang="fr-FR" dirty="0" smtClean="0">
                <a:effectLst/>
              </a:rPr>
              <a:t>Dans les petits collèges, on risque de se tourner, faute de moyens supplémentaires, vers une répartition homogène sur la journée des heures de permanence, afin de conserver une qualité de surveillance. Une seule classe par heure, voire deux maximum pour qu’en cas d’absence de professeur l’accueil des élèves reste gérable. La question de la qualité du service rendu à l’élève doit être  posée au sein du collège.</a:t>
            </a:r>
          </a:p>
          <a:p>
            <a:r>
              <a:rPr lang="fr-FR" dirty="0" smtClean="0">
                <a:effectLst/>
              </a:rPr>
              <a:t>Dans les établissements plus importants, il  semble que les difficultés seront moindres et inversement proportionnelles à la taille de l’établissement. On pourrait ainsi se retrouver sur une gestion plus urbaine en priorisant les heures d’étude de début et de fin de journée sans oublier l’heure de début de pause méridienne, véritable « ballon d’oxygène » des collèges ayant un nombre élevé de demi-pensionnaires.</a:t>
            </a:r>
          </a:p>
          <a:p>
            <a:endParaRPr lang="fr-FR" dirty="0" smtClean="0">
              <a:effectLst/>
            </a:endParaRPr>
          </a:p>
          <a:p>
            <a:r>
              <a:rPr lang="fr-FR" dirty="0" smtClean="0">
                <a:effectLst/>
              </a:rPr>
              <a:t>l'accueil et le flux des élèves en fonction de leurs besoins ? </a:t>
            </a:r>
          </a:p>
          <a:p>
            <a:pPr marL="171450" indent="-171450">
              <a:buFontTx/>
              <a:buChar char="-"/>
            </a:pP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41</a:t>
            </a:fld>
            <a:endParaRPr lang="fr-FR" dirty="0"/>
          </a:p>
        </p:txBody>
      </p:sp>
    </p:spTree>
    <p:extLst>
      <p:ext uri="{BB962C8B-B14F-4D97-AF65-F5344CB8AC3E}">
        <p14:creationId xmlns:p14="http://schemas.microsoft.com/office/powerpoint/2010/main" val="7439479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salle de permanence plus accueillante avec des ordinateurs disponibles, salle de travail en îlots pour favoriser le travail de groupe, </a:t>
            </a:r>
          </a:p>
          <a:p>
            <a:r>
              <a:rPr lang="fr-FR" sz="1200" kern="1200" dirty="0" smtClean="0">
                <a:solidFill>
                  <a:schemeClr val="tx1"/>
                </a:solidFill>
                <a:effectLst/>
                <a:latin typeface="+mn-lt"/>
                <a:ea typeface="+mn-ea"/>
                <a:cs typeface="+mn-cs"/>
              </a:rPr>
              <a:t>Ressources matérielles</a:t>
            </a:r>
          </a:p>
          <a:p>
            <a:r>
              <a:rPr lang="fr-FR" dirty="0" smtClean="0">
                <a:effectLst/>
              </a:rPr>
              <a:t>Des documents du CDI sont mis à disposition chaque semaine. </a:t>
            </a:r>
          </a:p>
          <a:p>
            <a:r>
              <a:rPr lang="fr-FR" dirty="0" smtClean="0"/>
              <a:t>Impliquer les enseignants sur le temps après classe..  - </a:t>
            </a:r>
          </a:p>
          <a:p>
            <a:r>
              <a:rPr lang="fr-FR" dirty="0" smtClean="0"/>
              <a:t>Travailler le volet éducatif du projet d'établissement </a:t>
            </a:r>
          </a:p>
          <a:p>
            <a:r>
              <a:rPr lang="fr-FR" dirty="0" smtClean="0"/>
              <a:t>Apprentissage social des lieux. Objectifs : autonomie, responsabilisation, créer un sentiment de confiance et de sécurité, sérénité –</a:t>
            </a:r>
          </a:p>
          <a:p>
            <a:endParaRPr lang="fr-FR" dirty="0" smtClean="0"/>
          </a:p>
          <a:p>
            <a:r>
              <a:rPr lang="fr-FR" dirty="0" smtClean="0"/>
              <a:t>Que proposons-nous sur les heures fixes d'étude et en cas d'absence imprévue d'un professeur ? </a:t>
            </a:r>
          </a:p>
          <a:p>
            <a:endParaRPr lang="fr-FR" dirty="0" smtClean="0"/>
          </a:p>
          <a:p>
            <a:pPr marL="171450" indent="-171450">
              <a:buFontTx/>
              <a:buChar char="-"/>
            </a:pPr>
            <a:r>
              <a:rPr lang="fr-FR" dirty="0" smtClean="0"/>
              <a:t>Répartition des élèves en fonction de la place : au CDI, en étude,</a:t>
            </a:r>
          </a:p>
          <a:p>
            <a:pPr marL="171450" indent="-171450">
              <a:buFontTx/>
              <a:buChar char="-"/>
            </a:pPr>
            <a:r>
              <a:rPr lang="fr-FR" dirty="0" smtClean="0"/>
              <a:t>.  - Proposition d'autres lieux (salle info, foyer...) – </a:t>
            </a:r>
          </a:p>
          <a:p>
            <a:pPr marL="171450" indent="-171450">
              <a:buFontTx/>
              <a:buChar char="-"/>
            </a:pPr>
            <a:r>
              <a:rPr lang="fr-FR" dirty="0" smtClean="0"/>
              <a:t>aménagements ponctuels d'emploi du temps  - </a:t>
            </a:r>
          </a:p>
          <a:p>
            <a:pPr marL="171450" indent="-171450">
              <a:buFontTx/>
              <a:buChar char="-"/>
            </a:pPr>
            <a:r>
              <a:rPr lang="fr-FR" dirty="0" smtClean="0"/>
              <a:t>- Projets pédagogiques  - Ateliers philo / théâtre forum sur temps d’étude avec un groupe identifié, travail sur les compétences psychosociales - Aménagement de la salle de permanence avec des espaces : fauteuils, mini-bibliothèques, avec différents flux d’élèves </a:t>
            </a:r>
          </a:p>
          <a:p>
            <a:pPr marL="171450" indent="-171450">
              <a:buFontTx/>
              <a:buChar char="-"/>
            </a:pPr>
            <a:r>
              <a:rPr lang="fr-FR" dirty="0" smtClean="0"/>
              <a:t> - Multiplier les espaces et les lieux de ressources : jeux, lecture, travail de groupe en autonomie,  multimédia… MAIS rentre en jeu la question du flux des élèves au CDI, du déplacement possible des élèves. </a:t>
            </a:r>
          </a:p>
          <a:p>
            <a:pPr marL="171450" indent="-171450">
              <a:buFontTx/>
              <a:buChar char="-"/>
            </a:pPr>
            <a:r>
              <a:rPr lang="fr-FR" dirty="0" smtClean="0"/>
              <a:t>Si la législation permet un cadre donné, un professeur peut assurer une heure éducative (professeur en sous service, volontaires, rémunération ?) - Salles d'étude en îlots ou magistral – </a:t>
            </a:r>
          </a:p>
          <a:p>
            <a:pPr marL="171450" indent="-171450">
              <a:buFontTx/>
              <a:buChar char="-"/>
            </a:pPr>
            <a:r>
              <a:rPr lang="fr-FR" dirty="0" smtClean="0"/>
              <a:t>Occasion de discussion entre AED référent et classe.  -</a:t>
            </a:r>
          </a:p>
          <a:p>
            <a:pPr marL="171450" indent="-171450">
              <a:buFontTx/>
              <a:buChar char="-"/>
            </a:pPr>
            <a:r>
              <a:rPr lang="fr-FR" dirty="0" smtClean="0"/>
              <a:t> Dédoublement des permanences et proposition aide aux devoirs –</a:t>
            </a:r>
          </a:p>
          <a:p>
            <a:pPr marL="171450" indent="-171450">
              <a:buFontTx/>
              <a:buChar char="-"/>
            </a:pPr>
            <a:r>
              <a:rPr lang="fr-FR" dirty="0" smtClean="0"/>
              <a:t> Proposition de travail (sujet brevet 3ème...) –</a:t>
            </a:r>
          </a:p>
          <a:p>
            <a:pPr marL="171450" indent="-171450">
              <a:buFontTx/>
              <a:buChar char="-"/>
            </a:pPr>
            <a:r>
              <a:rPr lang="fr-FR" dirty="0" smtClean="0"/>
              <a:t> Ouverture salle multimédia</a:t>
            </a: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42</a:t>
            </a:fld>
            <a:endParaRPr lang="fr-FR" dirty="0"/>
          </a:p>
        </p:txBody>
      </p:sp>
    </p:spTree>
    <p:extLst>
      <p:ext uri="{BB962C8B-B14F-4D97-AF65-F5344CB8AC3E}">
        <p14:creationId xmlns:p14="http://schemas.microsoft.com/office/powerpoint/2010/main" val="14343359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871D2532-F634-4AA6-989E-C4E42CC0F160}" type="slidenum">
              <a:rPr lang="fr-FR" smtClean="0"/>
              <a:pPr/>
              <a:t>43</a:t>
            </a:fld>
            <a:endParaRPr lang="fr-FR" dirty="0"/>
          </a:p>
        </p:txBody>
      </p:sp>
    </p:spTree>
    <p:extLst>
      <p:ext uri="{BB962C8B-B14F-4D97-AF65-F5344CB8AC3E}">
        <p14:creationId xmlns:p14="http://schemas.microsoft.com/office/powerpoint/2010/main" val="36209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Voir circulaire 2015</a:t>
            </a:r>
            <a:endParaRPr lang="fr-FR" dirty="0"/>
          </a:p>
        </p:txBody>
      </p:sp>
      <p:sp>
        <p:nvSpPr>
          <p:cNvPr id="4" name="Espace réservé du numéro de diapositive 3"/>
          <p:cNvSpPr>
            <a:spLocks noGrp="1"/>
          </p:cNvSpPr>
          <p:nvPr>
            <p:ph type="sldNum" sz="quarter" idx="10"/>
          </p:nvPr>
        </p:nvSpPr>
        <p:spPr/>
        <p:txBody>
          <a:bodyPr/>
          <a:lstStyle/>
          <a:p>
            <a:fld id="{871D2532-F634-4AA6-989E-C4E42CC0F160}" type="slidenum">
              <a:rPr lang="fr-FR" smtClean="0"/>
              <a:pPr/>
              <a:t>44</a:t>
            </a:fld>
            <a:endParaRPr lang="fr-FR" dirty="0"/>
          </a:p>
        </p:txBody>
      </p:sp>
    </p:spTree>
    <p:extLst>
      <p:ext uri="{BB962C8B-B14F-4D97-AF65-F5344CB8AC3E}">
        <p14:creationId xmlns:p14="http://schemas.microsoft.com/office/powerpoint/2010/main" val="17015732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Initiation au CDI pour les AED, les services civiques.  - </a:t>
            </a:r>
          </a:p>
          <a:p>
            <a:pPr marL="171450" indent="-171450">
              <a:buFontTx/>
              <a:buChar char="-"/>
            </a:pPr>
            <a:r>
              <a:rPr lang="fr-FR" dirty="0" smtClean="0"/>
              <a:t>Gérer flux d'élèves self/clubs/CDI </a:t>
            </a:r>
          </a:p>
          <a:p>
            <a:pPr marL="171450" indent="-171450">
              <a:buFontTx/>
              <a:buChar char="-"/>
            </a:pPr>
            <a:r>
              <a:rPr lang="fr-FR" dirty="0" smtClean="0"/>
              <a:t>Mettre à disposition des ressources de qualité en salle de permanence (diversification des points d’accès des ressources, complémentarité des salles d’étude et du CDI). </a:t>
            </a:r>
          </a:p>
          <a:p>
            <a:pPr marL="171450" indent="-171450">
              <a:buFontTx/>
              <a:buChar char="-"/>
            </a:pPr>
            <a:r>
              <a:rPr lang="fr-FR" dirty="0" smtClean="0"/>
              <a:t>Ouvrir le CDI en l’absence du professeur documentaliste lors de projets définis </a:t>
            </a:r>
          </a:p>
          <a:p>
            <a:pPr marL="171450" indent="-171450">
              <a:buFontTx/>
              <a:buChar char="-"/>
            </a:pPr>
            <a:r>
              <a:rPr lang="fr-FR" dirty="0" smtClean="0"/>
              <a:t>Ouvrir le CDI pour les études du soir + mercredi après-midi, mettre en place un tutorat entre pairs. </a:t>
            </a:r>
          </a:p>
          <a:p>
            <a:pPr marL="171450" indent="-171450">
              <a:buFontTx/>
              <a:buChar char="-"/>
            </a:pPr>
            <a:r>
              <a:rPr lang="fr-FR" dirty="0" smtClean="0"/>
              <a:t>Enjeux : formalisation du parcours citoyen – CESC Evaluation : climat scolaire, plus d'écoute des élèves.  Garder liberté dans les missions de chacun. </a:t>
            </a:r>
          </a:p>
          <a:p>
            <a:pPr marL="171450" indent="-171450">
              <a:buFontTx/>
              <a:buChar char="-"/>
            </a:pPr>
            <a:endParaRPr lang="fr-FR" dirty="0" smtClean="0"/>
          </a:p>
          <a:p>
            <a:pPr marL="171450" indent="-171450">
              <a:buFontTx/>
              <a:buChar char="-"/>
            </a:pP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45</a:t>
            </a:fld>
            <a:endParaRPr lang="fr-FR" dirty="0"/>
          </a:p>
        </p:txBody>
      </p:sp>
    </p:spTree>
    <p:extLst>
      <p:ext uri="{BB962C8B-B14F-4D97-AF65-F5344CB8AC3E}">
        <p14:creationId xmlns:p14="http://schemas.microsoft.com/office/powerpoint/2010/main" val="17782349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Leur rôle est donc à repenser. Ils doivent répondre à des besoins d’élèves qui ont changé. Leur posture  doit donc évoluer avec ce que l’on demande actuellement aux élèves.</a:t>
            </a:r>
          </a:p>
          <a:p>
            <a:r>
              <a:rPr lang="fr-FR" dirty="0" smtClean="0"/>
              <a:t>Les</a:t>
            </a:r>
            <a:r>
              <a:rPr lang="fr-FR" baseline="0" dirty="0" smtClean="0"/>
              <a:t> EPI et l’AP amènent l’élève à travailler autrement: le cahier et le crayon ne suffit plus</a:t>
            </a: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46</a:t>
            </a:fld>
            <a:endParaRPr lang="fr-FR" dirty="0"/>
          </a:p>
        </p:txBody>
      </p:sp>
    </p:spTree>
    <p:extLst>
      <p:ext uri="{BB962C8B-B14F-4D97-AF65-F5344CB8AC3E}">
        <p14:creationId xmlns:p14="http://schemas.microsoft.com/office/powerpoint/2010/main" val="718104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7500" lnSpcReduction="20000"/>
          </a:bodyPr>
          <a:lstStyle/>
          <a:p>
            <a:r>
              <a:rPr lang="fr-FR" dirty="0" smtClean="0"/>
              <a:t>Dans la circulaire de mission de 2015</a:t>
            </a:r>
          </a:p>
          <a:p>
            <a:r>
              <a:rPr lang="fr-FR" dirty="0" smtClean="0"/>
              <a:t>« Sous l'autorité du chef d'établissement et éventuellement de son adjoint, les conseillers principaux d'éducation exercent leurs responsabilités éducatives dans l'organisation et l'animation de la vie scolaire, organisent le service et contrôlent les activités des personnels chargés des tâches de surveillance. Ils sont associés aux personnels enseignants pour assurer le suivi individuel des élèves et procéder à leur évaluation »</a:t>
            </a:r>
          </a:p>
          <a:p>
            <a:r>
              <a:rPr lang="fr-FR" dirty="0" smtClean="0"/>
              <a:t>« …ils sont aussi impliqués dans les conditions d'appropriation des savoirs par les élèves et associés à la construction de leur projet personnel, notamment en collaboration avec les professeurs principaux…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Dans le référentiel de compétences communes à tous les professeurs et personnels d’éducation </a:t>
            </a:r>
          </a:p>
          <a:p>
            <a:r>
              <a:rPr lang="fr-FR" dirty="0" smtClean="0"/>
              <a:t>Les professeurs et les personnels d'éducation, pédagogues et éducateurs au service de la réussite de tous les élèves</a:t>
            </a:r>
          </a:p>
          <a:p>
            <a:r>
              <a:rPr lang="fr-FR" dirty="0" smtClean="0"/>
              <a:t>La maîtrise des compétences pédagogiques et éducatives fondamentales est la condition nécessaire d'une culture partagée qui favorise la cohérence des enseignements et des actions éducatives.</a:t>
            </a:r>
          </a:p>
          <a:p>
            <a:r>
              <a:rPr lang="fr-FR" dirty="0" smtClean="0"/>
              <a:t>3. Connaître les élèves et les processus d'apprentissage</a:t>
            </a:r>
          </a:p>
          <a:p>
            <a:r>
              <a:rPr lang="fr-FR" dirty="0" smtClean="0"/>
              <a:t>- Connaître les concepts fondamentaux de la psychologie de l'enfant, de l'adolescent et du jeune adulte.</a:t>
            </a:r>
          </a:p>
          <a:p>
            <a:r>
              <a:rPr lang="fr-FR" dirty="0" smtClean="0"/>
              <a:t>- Connaître les processus et les mécanismes d'apprentissage, en prenant en compte les apports de la recherche.</a:t>
            </a:r>
          </a:p>
          <a:p>
            <a:pPr>
              <a:buFontTx/>
              <a:buChar char="-"/>
            </a:pPr>
            <a:r>
              <a:rPr lang="fr-FR" dirty="0" smtClean="0"/>
              <a:t>Tenir compte des dimensions cognitive, affective et relationnelle de l'enseignement et de l'action éducative.</a:t>
            </a:r>
          </a:p>
          <a:p>
            <a:pPr>
              <a:buFontTx/>
              <a:buChar char="-"/>
            </a:pPr>
            <a:r>
              <a:rPr lang="fr-FR" dirty="0" smtClean="0"/>
              <a:t>Article 5</a:t>
            </a:r>
          </a:p>
          <a:p>
            <a:r>
              <a:rPr lang="fr-FR" dirty="0" smtClean="0"/>
              <a:t>Participer à la construction des parcours des élèves sur les plans pédagogique et éducatif.</a:t>
            </a:r>
          </a:p>
          <a:p>
            <a:r>
              <a:rPr lang="fr-FR" dirty="0" smtClean="0"/>
              <a:t>- Contribuer à la maîtrise par les élèves du socle commun de connaissances, de compétences et de culture.</a:t>
            </a:r>
          </a:p>
          <a:p>
            <a:r>
              <a:rPr lang="fr-FR" dirty="0" smtClean="0"/>
              <a:t>C 8. Travailler dans une équipe pédagogique</a:t>
            </a:r>
          </a:p>
          <a:p>
            <a:r>
              <a:rPr lang="fr-FR" dirty="0" smtClean="0"/>
              <a:t>- Coopérer avec les professeurs pour élaborer des situations d'apprentissage en vue de développer et d'évaluer les compétences visées (socle commun de connaissances, de compétences et de culture, référentiels professionnels, etc.).</a:t>
            </a:r>
          </a:p>
          <a:p>
            <a:r>
              <a:rPr lang="fr-FR" dirty="0" smtClean="0"/>
              <a:t>- Contribuer à l'élaboration du volet éducatif du projet d'établissement.</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5</a:t>
            </a:fld>
            <a:endParaRPr lang="fr-FR"/>
          </a:p>
        </p:txBody>
      </p:sp>
    </p:spTree>
    <p:extLst>
      <p:ext uri="{BB962C8B-B14F-4D97-AF65-F5344CB8AC3E}">
        <p14:creationId xmlns:p14="http://schemas.microsoft.com/office/powerpoint/2010/main" val="32744427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CPE doit être accompagné dans cette démarche (implication des enseignants ?) : richesse de la pluralité des points de vue. </a:t>
            </a:r>
          </a:p>
          <a:p>
            <a:endParaRPr lang="fr-FR" dirty="0" smtClean="0"/>
          </a:p>
          <a:p>
            <a:r>
              <a:rPr lang="fr-FR" dirty="0" smtClean="0"/>
              <a:t>Formation des CPE au recrutement des AED</a:t>
            </a:r>
          </a:p>
          <a:p>
            <a:r>
              <a:rPr lang="fr-FR" dirty="0" smtClean="0"/>
              <a:t>travail offerts</a:t>
            </a:r>
            <a:r>
              <a:rPr lang="fr-FR" baseline="0" dirty="0" smtClean="0"/>
              <a:t> à l’élève</a:t>
            </a:r>
            <a:endParaRPr lang="fr-FR" dirty="0" smtClean="0"/>
          </a:p>
          <a:p>
            <a:endParaRPr lang="fr-FR" dirty="0" smtClean="0"/>
          </a:p>
          <a:p>
            <a:r>
              <a:rPr lang="fr-FR" dirty="0" smtClean="0"/>
              <a:t> Faire figurer dans le livret d’accueil les valeurs de la république, la définition du service publique. Un document « journée type », la grille hebdomadaire, la fiche emploi du temps posté. La fiche de poste avec l’explicitation des tâches. Donner une meilleure lecture de la mission du service lors de la réunion de pré-rentrée, bilan en fin d’année</a:t>
            </a: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47</a:t>
            </a:fld>
            <a:endParaRPr lang="fr-FR" dirty="0"/>
          </a:p>
        </p:txBody>
      </p:sp>
    </p:spTree>
    <p:extLst>
      <p:ext uri="{BB962C8B-B14F-4D97-AF65-F5344CB8AC3E}">
        <p14:creationId xmlns:p14="http://schemas.microsoft.com/office/powerpoint/2010/main" val="25327614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Dans une perspective de projet de service, le CPE doit être au clair de qu’il veut obtenir des élèves (recherche d’autonomie,</a:t>
            </a:r>
            <a:r>
              <a:rPr lang="fr-FR" baseline="0" dirty="0" smtClean="0"/>
              <a:t> responsabilisation , initiatives) . Cela signifie que ces objectifs doivent être partagés par les AED. Tout leur travail doit être en lien avec ces objectifs</a:t>
            </a: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48</a:t>
            </a:fld>
            <a:endParaRPr lang="fr-FR" dirty="0"/>
          </a:p>
        </p:txBody>
      </p:sp>
    </p:spTree>
    <p:extLst>
      <p:ext uri="{BB962C8B-B14F-4D97-AF65-F5344CB8AC3E}">
        <p14:creationId xmlns:p14="http://schemas.microsoft.com/office/powerpoint/2010/main" val="26710710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CVC peut s’emparer de toutes ces questions: Est-ce qu’on redéfinit l’espace?</a:t>
            </a:r>
          </a:p>
          <a:p>
            <a:r>
              <a:rPr lang="fr-FR" dirty="0" smtClean="0"/>
              <a:t> Est-ce qu’on redéfinit le rôle des AED?</a:t>
            </a:r>
          </a:p>
          <a:p>
            <a:r>
              <a:rPr lang="fr-FR" dirty="0" smtClean="0"/>
              <a:t> Quel degré d’autonomie donne t-on aux élèves? Quels sont les besoins et les contraintes?</a:t>
            </a: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50</a:t>
            </a:fld>
            <a:endParaRPr lang="fr-FR" dirty="0"/>
          </a:p>
        </p:txBody>
      </p:sp>
    </p:spTree>
    <p:extLst>
      <p:ext uri="{BB962C8B-B14F-4D97-AF65-F5344CB8AC3E}">
        <p14:creationId xmlns:p14="http://schemas.microsoft.com/office/powerpoint/2010/main" val="4067751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8"/>
          <p:cNvSpPr>
            <a:spLocks noGrp="1" noChangeArrowheads="1"/>
          </p:cNvSpPr>
          <p:nvPr>
            <p:ph type="sldNum" sz="quarter"/>
          </p:nvPr>
        </p:nvSpPr>
        <p:spPr>
          <a:noFill/>
          <a:ln/>
        </p:spPr>
        <p:txBody>
          <a:bodyPr/>
          <a:lstStyle/>
          <a:p>
            <a:fld id="{CBEABFA0-6210-4D09-A7F0-150A318AA73C}" type="slidenum">
              <a:rPr lang="fr-FR" altLang="fr-FR" smtClean="0"/>
              <a:pPr/>
              <a:t>52</a:t>
            </a:fld>
            <a:endParaRPr lang="fr-FR" altLang="fr-FR" dirty="0" smtClean="0"/>
          </a:p>
        </p:txBody>
      </p:sp>
      <p:sp>
        <p:nvSpPr>
          <p:cNvPr id="82947" name="Rectangle 1"/>
          <p:cNvSpPr>
            <a:spLocks noGrp="1" noRot="1" noChangeAspect="1" noChangeArrowheads="1" noTextEdit="1"/>
          </p:cNvSpPr>
          <p:nvPr>
            <p:ph type="sldImg"/>
          </p:nvPr>
        </p:nvSpPr>
        <p:spPr>
          <a:xfrm>
            <a:off x="382588" y="685800"/>
            <a:ext cx="6091237" cy="3427413"/>
          </a:xfrm>
          <a:solidFill>
            <a:srgbClr val="FFFFFF"/>
          </a:solidFill>
          <a:ln/>
        </p:spPr>
      </p:sp>
      <p:sp>
        <p:nvSpPr>
          <p:cNvPr id="82948" name="Text Box 2"/>
          <p:cNvSpPr txBox="1">
            <a:spLocks noChangeArrowheads="1"/>
          </p:cNvSpPr>
          <p:nvPr/>
        </p:nvSpPr>
        <p:spPr bwMode="auto">
          <a:xfrm>
            <a:off x="685800" y="4343400"/>
            <a:ext cx="5484813" cy="4113213"/>
          </a:xfrm>
          <a:prstGeom prst="rect">
            <a:avLst/>
          </a:prstGeom>
          <a:noFill/>
          <a:ln w="9525">
            <a:noFill/>
            <a:round/>
            <a:headEnd/>
            <a:tailEnd/>
          </a:ln>
        </p:spPr>
        <p:txBody>
          <a:bodyPr lIns="90000" tIns="46800" rIns="90000" bIns="46800"/>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200" b="1" dirty="0">
                <a:solidFill>
                  <a:srgbClr val="000000"/>
                </a:solidFill>
                <a:latin typeface="Times New Roman" pitchFamily="16" charset="0"/>
              </a:rPr>
              <a:t>Concernant deux difficultés majeures rencontrées par les élèves , l’attention et la mémorisation, les neurosciences nous apporte un éclairage nouveau :</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200" i="1" dirty="0">
                <a:solidFill>
                  <a:srgbClr val="000000"/>
                </a:solidFill>
                <a:latin typeface="Times New Roman" pitchFamily="16" charset="0"/>
              </a:rPr>
              <a:t>Deux définitions :</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200" b="1" dirty="0">
                <a:solidFill>
                  <a:srgbClr val="000000"/>
                </a:solidFill>
                <a:latin typeface="Times New Roman" pitchFamily="16" charset="0"/>
              </a:rPr>
              <a:t>Les neurosciences</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200" dirty="0">
                <a:solidFill>
                  <a:srgbClr val="000000"/>
                </a:solidFill>
                <a:latin typeface="Times New Roman" pitchFamily="16" charset="0"/>
              </a:rPr>
              <a:t>Les neurosciences désignent l’étude scientifique du système nerveux et du fonctionnement du cerveau, depuis le niveau moléculaire jusqu’au niveau comportemental. Elles ont désormais un statut interdisciplinaire, et voient leurs  découvertes ou avancées exploser depuis 15 ans, grâce notamment aux progrès technologiques d’imagerie cérébrale (dont l’IRM fonctionnel pour le plus connu).  </a:t>
            </a:r>
            <a:r>
              <a:rPr lang="fr-FR" altLang="fr-FR" sz="1200" b="1" dirty="0">
                <a:solidFill>
                  <a:srgbClr val="000000"/>
                </a:solidFill>
                <a:latin typeface="Times New Roman" pitchFamily="16" charset="0"/>
              </a:rPr>
              <a:t>Le but des neurosciences </a:t>
            </a:r>
            <a:r>
              <a:rPr lang="fr-FR" altLang="fr-FR" sz="1200" dirty="0">
                <a:solidFill>
                  <a:srgbClr val="000000"/>
                </a:solidFill>
                <a:latin typeface="Times New Roman" pitchFamily="16" charset="0"/>
              </a:rPr>
              <a:t>: mieux comprendre le fonctionnement du cerveau.</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200" b="1" dirty="0">
                <a:solidFill>
                  <a:srgbClr val="000000"/>
                </a:solidFill>
                <a:latin typeface="Times New Roman" pitchFamily="16" charset="0"/>
              </a:rPr>
              <a:t> La neuroéducation est le mariage entre les neurosciences et les sciences de l'éducation</a:t>
            </a:r>
            <a:r>
              <a:rPr lang="fr-FR" altLang="fr-FR" sz="1200" dirty="0">
                <a:solidFill>
                  <a:srgbClr val="000000"/>
                </a:solidFill>
                <a:latin typeface="Times New Roman" pitchFamily="16" charset="0"/>
              </a:rPr>
              <a:t> : elle étudie les mécanismes cérébraux en lien avec les apprentissages scolaires et l'enseignement. La neuroéducation donne des pistes qui peuvent éclairer les pratiques pédagogiques.</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1200" dirty="0">
              <a:solidFill>
                <a:srgbClr val="000000"/>
              </a:solidFill>
              <a:latin typeface="Times New Roman" pitchFamily="16" charset="0"/>
            </a:endParaRPr>
          </a:p>
        </p:txBody>
      </p:sp>
      <p:sp>
        <p:nvSpPr>
          <p:cNvPr id="82949" name="Text Box 3"/>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F41567DC-6A90-4BCA-8C4A-9929847B32BA}" type="slidenum">
              <a:rPr lang="fr-FR" altLang="fr-FR" sz="1200">
                <a:solidFill>
                  <a:srgbClr val="000000"/>
                </a:solidFill>
              </a:rPr>
              <a:pPr algn="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52</a:t>
            </a:fld>
            <a:endParaRPr lang="fr-FR" altLang="fr-FR" sz="1200" dirty="0">
              <a:solidFill>
                <a:srgbClr val="000000"/>
              </a:solidFill>
            </a:endParaRPr>
          </a:p>
        </p:txBody>
      </p:sp>
      <p:sp>
        <p:nvSpPr>
          <p:cNvPr id="82950" name="Espace réservé des commentaires 1"/>
          <p:cNvSpPr>
            <a:spLocks noGrp="1"/>
          </p:cNvSpPr>
          <p:nvPr>
            <p:ph type="body" idx="1"/>
          </p:nvPr>
        </p:nvSpPr>
        <p:spPr>
          <a:xfrm>
            <a:off x="764704" y="8964488"/>
            <a:ext cx="5483225" cy="4111625"/>
          </a:xfrm>
          <a:noFill/>
          <a:ln/>
        </p:spPr>
        <p:txBody>
          <a:bodyPr/>
          <a:lstStyle/>
          <a:p>
            <a:pPr lvl="0"/>
            <a:r>
              <a:rPr lang="fr-FR" sz="1200" b="1" u="sng" kern="1200" dirty="0" smtClean="0">
                <a:solidFill>
                  <a:schemeClr val="tx1"/>
                </a:solidFill>
                <a:latin typeface="+mn-lt"/>
                <a:ea typeface="+mn-ea"/>
                <a:cs typeface="+mn-cs"/>
                <a:hlinkClick r:id="rId3"/>
              </a:rPr>
              <a:t>https://youtu.be/aOcpR8K0VRs</a:t>
            </a:r>
            <a:r>
              <a:rPr lang="fr-FR" sz="1200" b="1" kern="1200" dirty="0" smtClean="0">
                <a:solidFill>
                  <a:schemeClr val="tx1"/>
                </a:solidFill>
                <a:latin typeface="+mn-lt"/>
                <a:ea typeface="+mn-ea"/>
                <a:cs typeface="+mn-cs"/>
              </a:rPr>
              <a:t> </a:t>
            </a:r>
            <a:endParaRPr lang="fr-FR" sz="1200" kern="1200" dirty="0" smtClean="0">
              <a:solidFill>
                <a:schemeClr val="tx1"/>
              </a:solidFill>
              <a:latin typeface="+mn-lt"/>
              <a:ea typeface="+mn-ea"/>
              <a:cs typeface="+mn-cs"/>
            </a:endParaRPr>
          </a:p>
          <a:p>
            <a:endParaRPr lang="fr-FR" dirty="0" smtClean="0"/>
          </a:p>
          <a:p>
            <a:endParaRPr lang="fr-FR" dirty="0" smtClean="0"/>
          </a:p>
        </p:txBody>
      </p:sp>
    </p:spTree>
    <p:extLst>
      <p:ext uri="{BB962C8B-B14F-4D97-AF65-F5344CB8AC3E}">
        <p14:creationId xmlns:p14="http://schemas.microsoft.com/office/powerpoint/2010/main" val="34280197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latin typeface="+mn-lt"/>
                <a:ea typeface="+mn-ea"/>
                <a:cs typeface="+mn-cs"/>
              </a:rPr>
              <a:t>1minute : Présenter les travaux d’Eric Gaspart et de la conférence neurosup</a:t>
            </a:r>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Les neurosciences désignent l’étude scientifique du système nerveux et du fonctionnement du cerveau, depuis le niveau moléculaire jusqu’au niveau comportemental. Elles ont désormais un statut interdisciplinaire, et voient leurs  découvertes ou avancées exploser depuis 15 ans, grâce notamment aux progrès technologiques d’imagerie cérébrale (dont l’IRM fonctionnel pour le plus connu).  Le but des neurosciences : mieux comprendre le fonctionnement du cerveau.</a:t>
            </a:r>
          </a:p>
          <a:p>
            <a:r>
              <a:rPr lang="fr-FR" sz="1200" kern="1200" dirty="0" smtClean="0">
                <a:solidFill>
                  <a:schemeClr val="tx1"/>
                </a:solidFill>
                <a:latin typeface="+mn-lt"/>
                <a:ea typeface="+mn-ea"/>
                <a:cs typeface="+mn-cs"/>
              </a:rPr>
              <a:t>La neuroéducation est le mariage entre les neurosciences et les sciences de l'éducation. Elle étudie les mécanismes cérébraux en lien avec les apprentissages scolaires et l'enseignement. La neuroéducation donne des pistes qui peuvent éclairer les pratiques pédagogiques.</a:t>
            </a:r>
          </a:p>
          <a:p>
            <a:r>
              <a:rPr lang="fr-FR" sz="1200" kern="1200" dirty="0" smtClean="0">
                <a:solidFill>
                  <a:schemeClr val="tx1"/>
                </a:solidFill>
                <a:latin typeface="+mn-lt"/>
                <a:ea typeface="+mn-ea"/>
                <a:cs typeface="+mn-cs"/>
              </a:rPr>
              <a:t> </a:t>
            </a:r>
          </a:p>
          <a:p>
            <a:r>
              <a:rPr lang="fr-FR" sz="1200" kern="1200" dirty="0" smtClean="0">
                <a:solidFill>
                  <a:schemeClr val="tx1"/>
                </a:solidFill>
                <a:latin typeface="+mn-lt"/>
                <a:ea typeface="+mn-ea"/>
                <a:cs typeface="+mn-cs"/>
              </a:rPr>
              <a:t>Transpositions en classe très simple</a:t>
            </a:r>
          </a:p>
          <a:p>
            <a:r>
              <a:rPr lang="fr-FR" sz="1200" kern="1200" dirty="0" smtClean="0">
                <a:solidFill>
                  <a:schemeClr val="tx1"/>
                </a:solidFill>
                <a:latin typeface="+mn-lt"/>
                <a:ea typeface="+mn-ea"/>
                <a:cs typeface="+mn-cs"/>
              </a:rPr>
              <a:t>Permet de comprendre certains fonctionnements ou dysfonctionnement de l’élève</a:t>
            </a:r>
          </a:p>
          <a:p>
            <a:r>
              <a:rPr lang="fr-FR" sz="1200" kern="1200" dirty="0" smtClean="0">
                <a:solidFill>
                  <a:schemeClr val="tx1"/>
                </a:solidFill>
                <a:latin typeface="+mn-lt"/>
                <a:ea typeface="+mn-ea"/>
                <a:cs typeface="+mn-cs"/>
              </a:rPr>
              <a:t>Donne des pistes pour apprendre aux élèves à apprendre</a:t>
            </a:r>
          </a:p>
          <a:p>
            <a:endParaRPr lang="fr-FR" dirty="0"/>
          </a:p>
        </p:txBody>
      </p:sp>
      <p:sp>
        <p:nvSpPr>
          <p:cNvPr id="4" name="Espace réservé du numéro de diapositive 3"/>
          <p:cNvSpPr>
            <a:spLocks noGrp="1"/>
          </p:cNvSpPr>
          <p:nvPr>
            <p:ph type="sldNum" sz="quarter" idx="10"/>
          </p:nvPr>
        </p:nvSpPr>
        <p:spPr/>
        <p:txBody>
          <a:bodyPr/>
          <a:lstStyle/>
          <a:p>
            <a:fld id="{A09CB0B8-01FB-4E8B-8B1D-131DFC7D0DEE}" type="slidenum">
              <a:rPr lang="fr-FR" smtClean="0"/>
              <a:pPr/>
              <a:t>53</a:t>
            </a:fld>
            <a:endParaRPr lang="fr-FR" dirty="0"/>
          </a:p>
        </p:txBody>
      </p:sp>
    </p:spTree>
    <p:extLst>
      <p:ext uri="{BB962C8B-B14F-4D97-AF65-F5344CB8AC3E}">
        <p14:creationId xmlns:p14="http://schemas.microsoft.com/office/powerpoint/2010/main" val="33662331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Comme la terre, la planète cerveau est enrobée d’une écorce: le cortex, croute molle recouvrant l’intégralité</a:t>
            </a:r>
            <a:r>
              <a:rPr lang="fr-FR" baseline="0" dirty="0" smtClean="0"/>
              <a:t> du cerveau</a:t>
            </a:r>
          </a:p>
          <a:p>
            <a:r>
              <a:rPr lang="fr-FR" baseline="0" dirty="0" smtClean="0"/>
              <a:t>Comme la terre notre cerveau est divisé en continents, appelés « lobes »</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54</a:t>
            </a:fld>
            <a:endParaRPr lang="fr-FR" dirty="0"/>
          </a:p>
        </p:txBody>
      </p:sp>
    </p:spTree>
    <p:extLst>
      <p:ext uri="{BB962C8B-B14F-4D97-AF65-F5344CB8AC3E}">
        <p14:creationId xmlns:p14="http://schemas.microsoft.com/office/powerpoint/2010/main" val="11096981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fontAlgn="base"/>
            <a:r>
              <a:rPr lang="fr-FR" sz="1200" b="0" i="0" u="sng" kern="1200" dirty="0" smtClean="0">
                <a:solidFill>
                  <a:schemeClr val="tx1"/>
                </a:solidFill>
                <a:effectLst/>
                <a:latin typeface="+mn-lt"/>
                <a:ea typeface="+mn-ea"/>
                <a:cs typeface="+mn-cs"/>
              </a:rPr>
              <a:t>Le lobe frontal </a:t>
            </a:r>
            <a:r>
              <a:rPr lang="fr-FR" sz="1200" b="0" i="0" kern="1200" dirty="0" smtClean="0">
                <a:solidFill>
                  <a:schemeClr val="tx1"/>
                </a:solidFill>
                <a:effectLst/>
                <a:latin typeface="+mn-lt"/>
                <a:ea typeface="+mn-ea"/>
                <a:cs typeface="+mn-cs"/>
              </a:rPr>
              <a:t>(le plus développé anatomiquement et fonctionnellement).</a:t>
            </a:r>
          </a:p>
          <a:p>
            <a:pPr fontAlgn="base"/>
            <a:r>
              <a:rPr lang="fr-FR" sz="1200" b="0" i="0" kern="1200" dirty="0" smtClean="0">
                <a:solidFill>
                  <a:schemeClr val="tx1"/>
                </a:solidFill>
                <a:effectLst/>
                <a:latin typeface="+mn-lt"/>
                <a:ea typeface="+mn-ea"/>
                <a:cs typeface="+mn-cs"/>
              </a:rPr>
              <a:t>	Le lobe frontal intervient essentiellement dans la planification, le langage et le mouvement volontaire.</a:t>
            </a:r>
          </a:p>
          <a:p>
            <a:pPr fontAlgn="base"/>
            <a:r>
              <a:rPr lang="fr-FR" sz="1200" b="0" i="0" u="sng" kern="1200" dirty="0" smtClean="0">
                <a:solidFill>
                  <a:schemeClr val="tx1"/>
                </a:solidFill>
                <a:effectLst/>
                <a:latin typeface="+mn-lt"/>
                <a:ea typeface="+mn-ea"/>
                <a:cs typeface="+mn-cs"/>
              </a:rPr>
              <a:t>Le lobe pariétal</a:t>
            </a:r>
            <a:r>
              <a:rPr lang="fr-FR" sz="1200" b="0" i="0" kern="1200" dirty="0" smtClean="0">
                <a:solidFill>
                  <a:schemeClr val="tx1"/>
                </a:solidFill>
                <a:effectLst/>
                <a:latin typeface="+mn-lt"/>
                <a:ea typeface="+mn-ea"/>
                <a:cs typeface="+mn-cs"/>
              </a:rPr>
              <a:t>.</a:t>
            </a:r>
          </a:p>
          <a:p>
            <a:pPr fontAlgn="base"/>
            <a:r>
              <a:rPr lang="fr-FR" sz="1200" b="0" i="0" kern="1200" dirty="0" smtClean="0">
                <a:solidFill>
                  <a:schemeClr val="tx1"/>
                </a:solidFill>
                <a:effectLst/>
                <a:latin typeface="+mn-lt"/>
                <a:ea typeface="+mn-ea"/>
                <a:cs typeface="+mn-cs"/>
              </a:rPr>
              <a:t>	il joue un rôle important dans l'intégration des informations issues des différentes modalités sensorielles (vision, </a:t>
            </a:r>
          </a:p>
          <a:p>
            <a:pPr fontAlgn="base"/>
            <a:r>
              <a:rPr lang="fr-FR" sz="1200" b="0" i="0" kern="1200" dirty="0" smtClean="0">
                <a:solidFill>
                  <a:schemeClr val="tx1"/>
                </a:solidFill>
                <a:effectLst/>
                <a:latin typeface="+mn-lt"/>
                <a:ea typeface="+mn-ea"/>
                <a:cs typeface="+mn-cs"/>
              </a:rPr>
              <a:t>	toucher, audition)</a:t>
            </a:r>
          </a:p>
          <a:p>
            <a:pPr fontAlgn="base"/>
            <a:r>
              <a:rPr lang="fr-FR" sz="1200" b="0" i="0" u="sng" kern="1200" dirty="0" smtClean="0">
                <a:solidFill>
                  <a:schemeClr val="tx1"/>
                </a:solidFill>
                <a:effectLst/>
                <a:latin typeface="+mn-lt"/>
                <a:ea typeface="+mn-ea"/>
                <a:cs typeface="+mn-cs"/>
              </a:rPr>
              <a:t>Le lobe temporal.</a:t>
            </a:r>
          </a:p>
          <a:p>
            <a:pPr fontAlgn="base"/>
            <a:r>
              <a:rPr lang="fr-FR" sz="1200" b="0" i="0" kern="1200" dirty="0" smtClean="0">
                <a:solidFill>
                  <a:schemeClr val="tx1"/>
                </a:solidFill>
                <a:effectLst/>
                <a:latin typeface="+mn-lt"/>
                <a:ea typeface="+mn-ea"/>
                <a:cs typeface="+mn-cs"/>
              </a:rPr>
              <a:t>	Zone importante pour de nombreuses fonctions cognitives, dont notamment l'audition, le langage, la mémoire et la </a:t>
            </a:r>
          </a:p>
          <a:p>
            <a:pPr fontAlgn="base"/>
            <a:r>
              <a:rPr lang="fr-FR" sz="1200" b="0" i="0" kern="1200" dirty="0" smtClean="0">
                <a:solidFill>
                  <a:schemeClr val="tx1"/>
                </a:solidFill>
                <a:effectLst/>
                <a:latin typeface="+mn-lt"/>
                <a:ea typeface="+mn-ea"/>
                <a:cs typeface="+mn-cs"/>
              </a:rPr>
              <a:t>	vision des formes complexes.</a:t>
            </a:r>
          </a:p>
          <a:p>
            <a:pPr fontAlgn="base"/>
            <a:r>
              <a:rPr lang="fr-FR" sz="1200" b="0" i="0" u="sng" kern="1200" dirty="0" smtClean="0">
                <a:solidFill>
                  <a:schemeClr val="tx1"/>
                </a:solidFill>
                <a:effectLst/>
                <a:latin typeface="+mn-lt"/>
                <a:ea typeface="+mn-ea"/>
                <a:cs typeface="+mn-cs"/>
              </a:rPr>
              <a:t>Le lobe occipital</a:t>
            </a:r>
            <a:r>
              <a:rPr lang="fr-FR" sz="1200" b="0" i="0" kern="1200" dirty="0" smtClean="0">
                <a:solidFill>
                  <a:schemeClr val="tx1"/>
                </a:solidFill>
                <a:effectLst/>
                <a:latin typeface="+mn-lt"/>
                <a:ea typeface="+mn-ea"/>
                <a:cs typeface="+mn-cs"/>
              </a:rPr>
              <a:t>.</a:t>
            </a:r>
          </a:p>
          <a:p>
            <a:pPr fontAlgn="base"/>
            <a:r>
              <a:rPr lang="fr-FR" sz="1200" b="0" i="0" kern="1200" dirty="0" smtClean="0">
                <a:solidFill>
                  <a:schemeClr val="tx1"/>
                </a:solidFill>
                <a:effectLst/>
                <a:latin typeface="+mn-lt"/>
                <a:ea typeface="+mn-ea"/>
                <a:cs typeface="+mn-cs"/>
              </a:rPr>
              <a:t>	 Il permet la reconnaissance des </a:t>
            </a:r>
            <a:r>
              <a:rPr lang="fr-FR" sz="1200" b="0" i="0" u="none" strike="noStrike" kern="1200" dirty="0" smtClean="0">
                <a:solidFill>
                  <a:schemeClr val="tx1"/>
                </a:solidFill>
                <a:effectLst/>
                <a:latin typeface="+mn-lt"/>
                <a:ea typeface="+mn-ea"/>
                <a:cs typeface="+mn-cs"/>
                <a:hlinkClick r:id="rId3" tooltip="Orientation"/>
              </a:rPr>
              <a:t>orientations</a:t>
            </a:r>
            <a:r>
              <a:rPr lang="fr-FR" sz="1200" b="0" i="0" kern="1200" dirty="0" smtClean="0">
                <a:solidFill>
                  <a:schemeClr val="tx1"/>
                </a:solidFill>
                <a:effectLst/>
                <a:latin typeface="+mn-lt"/>
                <a:ea typeface="+mn-ea"/>
                <a:cs typeface="+mn-cs"/>
              </a:rPr>
              <a:t> et des </a:t>
            </a:r>
            <a:r>
              <a:rPr lang="fr-FR" sz="1200" b="0" i="0" u="none" strike="noStrike" kern="1200" dirty="0" smtClean="0">
                <a:solidFill>
                  <a:schemeClr val="tx1"/>
                </a:solidFill>
                <a:effectLst/>
                <a:latin typeface="+mn-lt"/>
                <a:ea typeface="+mn-ea"/>
                <a:cs typeface="+mn-cs"/>
                <a:hlinkClick r:id="rId4" tooltip="Contour (page inexistante)"/>
              </a:rPr>
              <a:t>contours</a:t>
            </a:r>
            <a:r>
              <a:rPr lang="fr-FR" sz="1200" b="0" i="0" kern="1200" dirty="0" smtClean="0">
                <a:solidFill>
                  <a:schemeClr val="tx1"/>
                </a:solidFill>
                <a:effectLst/>
                <a:latin typeface="+mn-lt"/>
                <a:ea typeface="+mn-ea"/>
                <a:cs typeface="+mn-cs"/>
              </a:rPr>
              <a:t> des images</a:t>
            </a:r>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55</a:t>
            </a:fld>
            <a:endParaRPr lang="fr-FR" dirty="0"/>
          </a:p>
        </p:txBody>
      </p:sp>
    </p:spTree>
    <p:extLst>
      <p:ext uri="{BB962C8B-B14F-4D97-AF65-F5344CB8AC3E}">
        <p14:creationId xmlns:p14="http://schemas.microsoft.com/office/powerpoint/2010/main" val="36884911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56</a:t>
            </a:fld>
            <a:endParaRPr lang="fr-FR" dirty="0"/>
          </a:p>
        </p:txBody>
      </p:sp>
    </p:spTree>
    <p:extLst>
      <p:ext uri="{BB962C8B-B14F-4D97-AF65-F5344CB8AC3E}">
        <p14:creationId xmlns:p14="http://schemas.microsoft.com/office/powerpoint/2010/main" val="20398773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Reptilien : Il est sensible à la faim, la soif, le sommeil, la pulsion sexuelle. Les cours de 11H à 13H …. = bof Limbique : Il est sensible à l'affectif, aux souvenirs. Cortex : Il est capable de raisonner, d'imaginer, de s'adapter, d'évoluer. Cerveau des connaissances scolaires. </a:t>
            </a:r>
          </a:p>
          <a:p>
            <a:endParaRPr lang="fr-FR" dirty="0" smtClean="0"/>
          </a:p>
          <a:p>
            <a:r>
              <a:rPr lang="fr-FR" dirty="0" smtClean="0"/>
              <a:t>Les deux couches primaires sont prioritaires sur le cortex face aux informations qui nous parviennent. Par souci initial de nous protéger, elles peuvent nous empêcher de transmettre ces informations au cortex. Partiellement ou totalement. </a:t>
            </a:r>
          </a:p>
          <a:p>
            <a:endParaRPr lang="fr-FR" dirty="0" smtClean="0"/>
          </a:p>
          <a:p>
            <a:r>
              <a:rPr lang="fr-FR" dirty="0" smtClean="0"/>
              <a:t>• si oui, alors il accepte de laisser passer l'information au limbique (l'étage du dessus).</a:t>
            </a:r>
          </a:p>
          <a:p>
            <a:r>
              <a:rPr lang="fr-FR" dirty="0" smtClean="0"/>
              <a:t>• si non, alors il ne la laisse pas passer ou mal (donc ne permet pas notamment au cortex de mémoriser ce qui est dit en cours. On est donc en cours mais ça ne sert quasiment à rien ...Mauvaise stratégie). </a:t>
            </a: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57</a:t>
            </a:fld>
            <a:endParaRPr lang="fr-FR" dirty="0"/>
          </a:p>
        </p:txBody>
      </p:sp>
    </p:spTree>
    <p:extLst>
      <p:ext uri="{BB962C8B-B14F-4D97-AF65-F5344CB8AC3E}">
        <p14:creationId xmlns:p14="http://schemas.microsoft.com/office/powerpoint/2010/main" val="26004310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Imaginer que notre cerveau est une maison avec un rez-de chaussée et un étage. Le système</a:t>
            </a:r>
            <a:r>
              <a:rPr lang="fr-FR" baseline="0" dirty="0" smtClean="0"/>
              <a:t> limbique et reptilien est situé dans la partie inférieure du cerveau. Aires primitives car elles sont responsables de fonctions basiques (respirer, cligner des yeux) , de réactions innées et impulsives (se défendre, s’enfuir) et d’émotions très fortes (la peur et la colère)</a:t>
            </a:r>
          </a:p>
          <a:p>
            <a:r>
              <a:rPr lang="fr-FR" baseline="0" dirty="0" smtClean="0"/>
              <a:t>Toutes les émotions fortes telles que la fureur, la panique sont situées en bas</a:t>
            </a:r>
          </a:p>
          <a:p>
            <a:r>
              <a:rPr lang="fr-FR" baseline="0" dirty="0" smtClean="0"/>
              <a:t>Le rez de chaussée de la maison: celui où l’on gère la plupart des besoins basiques (la cuisine pour se nourrir, les toilettes, la chambre : boire, manger, dormir et éliminer</a:t>
            </a:r>
          </a:p>
          <a:p>
            <a:endParaRPr lang="fr-FR" baseline="0" dirty="0" smtClean="0"/>
          </a:p>
          <a:p>
            <a:r>
              <a:rPr lang="fr-FR" baseline="0" dirty="0" smtClean="0"/>
              <a:t>Le cerveau du haut est complêtement différent. C’est le cortex cérébral. Cerveau le plus évolué. Il faut l’imaginer comme une grande bibliothèque. C’est le siège des processus mentaux complexes comme penser, imaginer, planifier. Il contrôle nos pensées les plus élaborées</a:t>
            </a:r>
          </a:p>
          <a:p>
            <a:pPr marL="171450" indent="-171450">
              <a:buFont typeface="Arial" panose="020B0604020202020204" pitchFamily="34" charset="0"/>
              <a:buChar char="•"/>
            </a:pPr>
            <a:r>
              <a:rPr lang="fr-FR" baseline="0" dirty="0" smtClean="0"/>
              <a:t>Prises de décisions judicieuses</a:t>
            </a:r>
          </a:p>
          <a:p>
            <a:pPr marL="171450" indent="-171450">
              <a:buFont typeface="Arial" panose="020B0604020202020204" pitchFamily="34" charset="0"/>
              <a:buChar char="•"/>
            </a:pPr>
            <a:r>
              <a:rPr lang="fr-FR" baseline="0" dirty="0" smtClean="0"/>
              <a:t>Plannification</a:t>
            </a:r>
          </a:p>
          <a:p>
            <a:pPr marL="171450" indent="-171450">
              <a:buFont typeface="Arial" panose="020B0604020202020204" pitchFamily="34" charset="0"/>
              <a:buChar char="•"/>
            </a:pPr>
            <a:r>
              <a:rPr lang="fr-FR" baseline="0" dirty="0" smtClean="0"/>
              <a:t>Contrôle des émotions et du corps</a:t>
            </a:r>
          </a:p>
          <a:p>
            <a:pPr marL="171450" indent="-171450">
              <a:buFont typeface="Arial" panose="020B0604020202020204" pitchFamily="34" charset="0"/>
              <a:buChar char="•"/>
            </a:pPr>
            <a:r>
              <a:rPr lang="fr-FR" baseline="0" dirty="0" smtClean="0"/>
              <a:t>Connaissance de soi</a:t>
            </a:r>
          </a:p>
          <a:p>
            <a:pPr marL="171450" indent="-171450">
              <a:buFont typeface="Arial" panose="020B0604020202020204" pitchFamily="34" charset="0"/>
              <a:buChar char="•"/>
            </a:pPr>
            <a:r>
              <a:rPr lang="fr-FR" baseline="0" dirty="0" smtClean="0"/>
              <a:t>Empathie</a:t>
            </a:r>
          </a:p>
          <a:p>
            <a:pPr marL="171450" indent="-171450">
              <a:buFont typeface="Arial" panose="020B0604020202020204" pitchFamily="34" charset="0"/>
              <a:buChar char="•"/>
            </a:pPr>
            <a:r>
              <a:rPr lang="fr-FR" baseline="0" dirty="0" smtClean="0"/>
              <a:t>Moralité</a:t>
            </a:r>
          </a:p>
          <a:p>
            <a:pPr marL="171450" indent="-171450">
              <a:buFont typeface="Arial" panose="020B0604020202020204" pitchFamily="34" charset="0"/>
              <a:buChar char="•"/>
            </a:pPr>
            <a:endParaRPr lang="fr-FR" baseline="0" dirty="0" smtClean="0"/>
          </a:p>
          <a:p>
            <a:pPr marL="0" indent="0">
              <a:buFont typeface="Arial" panose="020B0604020202020204" pitchFamily="34" charset="0"/>
              <a:buNone/>
            </a:pPr>
            <a:r>
              <a:rPr lang="fr-FR" baseline="0" dirty="0" smtClean="0"/>
              <a:t>Lorsque ce secteur est en bon état de marche, l’enfant sait réguler ses émotions, évaluer les conséquences de ses actes, réfléchir avant d’agir, imaginer le ressenti d’autrui.  Lors de crises de panique, lorsque ces deux paries du cerveau sont bien intégrées, le 1</a:t>
            </a:r>
            <a:r>
              <a:rPr lang="fr-FR" baseline="30000" dirty="0" smtClean="0"/>
              <a:t>er</a:t>
            </a:r>
            <a:r>
              <a:rPr lang="fr-FR" baseline="0" dirty="0" smtClean="0"/>
              <a:t> étage peut contrôler le rez de chaussée, calmer les réactions impulsives. Et inversement, on a besoin de prendre en considération son ressenti émotionnel avant de choisir une ligne de conduite</a:t>
            </a:r>
          </a:p>
          <a:p>
            <a:pPr marL="0" indent="0">
              <a:buFont typeface="Arial" panose="020B0604020202020204" pitchFamily="34" charset="0"/>
              <a:buNone/>
            </a:pPr>
            <a:endParaRPr lang="fr-FR" baseline="0" dirty="0" smtClean="0"/>
          </a:p>
          <a:p>
            <a:pPr marL="171450" indent="-171450">
              <a:buFont typeface="Arial" panose="020B0604020202020204" pitchFamily="34" charset="0"/>
              <a:buChar char="•"/>
            </a:pPr>
            <a:r>
              <a:rPr lang="fr-FR" baseline="0" dirty="0" smtClean="0"/>
              <a:t>Or le 1</a:t>
            </a:r>
            <a:r>
              <a:rPr lang="fr-FR" baseline="30000" dirty="0" smtClean="0"/>
              <a:t>er</a:t>
            </a:r>
            <a:r>
              <a:rPr lang="fr-FR" baseline="0" dirty="0" smtClean="0"/>
              <a:t> étage ne devient mature qu’aux alentours de 25 ans. Dernière partie du cerveau à se développer. Cet étage est en chantier. Par endroit, le toit n’est même pas terminé</a:t>
            </a:r>
          </a:p>
          <a:p>
            <a:pPr marL="171450" indent="-171450">
              <a:buFont typeface="Arial" panose="020B0604020202020204" pitchFamily="34" charset="0"/>
              <a:buChar char="•"/>
            </a:pPr>
            <a:r>
              <a:rPr lang="fr-FR" baseline="0" dirty="0" smtClean="0"/>
              <a:t>Les enfants sont parfois  piégés au </a:t>
            </a:r>
            <a:r>
              <a:rPr lang="fr-FR" baseline="0" dirty="0" err="1" smtClean="0"/>
              <a:t>rez</a:t>
            </a:r>
            <a:r>
              <a:rPr lang="fr-FR" baseline="0" dirty="0" smtClean="0"/>
              <a:t>-de chaussée et se comportent mal, prennent de mauvaises décisions et font preuve d’absence d’empathie</a:t>
            </a:r>
          </a:p>
          <a:p>
            <a:pPr marL="171450" indent="-171450">
              <a:buFont typeface="Arial" panose="020B0604020202020204" pitchFamily="34" charset="0"/>
              <a:buChar char="•"/>
            </a:pPr>
            <a:endParaRPr lang="fr-FR" baseline="0" dirty="0" smtClean="0"/>
          </a:p>
          <a:p>
            <a:pPr marL="0" indent="0">
              <a:buFont typeface="Arial" panose="020B0604020202020204" pitchFamily="34" charset="0"/>
              <a:buNone/>
            </a:pPr>
            <a:r>
              <a:rPr lang="fr-FR" baseline="0" dirty="0" smtClean="0"/>
              <a:t>Le rôle de l’amygdale est d’analyser et d’exprimer rapidement certaines émotions en particulier la peur et la colère. Elle est le chien de garde du cerveau, toujours prête à réagir en cas de danger. Quand elle sent une </a:t>
            </a:r>
            <a:r>
              <a:rPr lang="fr-FR" baseline="0" dirty="0" err="1" smtClean="0"/>
              <a:t>enace</a:t>
            </a:r>
            <a:r>
              <a:rPr lang="fr-FR" baseline="0" dirty="0" smtClean="0"/>
              <a:t>, elle prend le contrôle du cerveau d’en haut. C’est ce qui nous permet d’agir avant de réfléchir: S’arrêter lorsqu’il y a danger. </a:t>
            </a:r>
          </a:p>
          <a:p>
            <a:pPr marL="0" indent="0">
              <a:buFont typeface="Arial" panose="020B0604020202020204" pitchFamily="34" charset="0"/>
              <a:buNone/>
            </a:pPr>
            <a:r>
              <a:rPr lang="fr-FR" baseline="0" dirty="0" smtClean="0"/>
              <a:t>Mais agir sans réfléchir est peu judicieux dans les situations normales. L’amygdale nous crée des ennuis. Elle prend le contrôle et bloque l’accès au 1</a:t>
            </a:r>
            <a:r>
              <a:rPr lang="fr-FR" baseline="30000" dirty="0" smtClean="0"/>
              <a:t>er</a:t>
            </a:r>
            <a:r>
              <a:rPr lang="fr-FR" baseline="0" dirty="0" smtClean="0"/>
              <a:t> étage. Pour un enfant, non seulement ce 1</a:t>
            </a:r>
            <a:r>
              <a:rPr lang="fr-FR" baseline="30000" dirty="0" smtClean="0"/>
              <a:t>er</a:t>
            </a:r>
            <a:r>
              <a:rPr lang="fr-FR" baseline="0" dirty="0" smtClean="0"/>
              <a:t> étage est encore en chantier mais même sa partie fonctionnelle est </a:t>
            </a:r>
            <a:r>
              <a:rPr lang="fr-FR" baseline="0" dirty="0" err="1" smtClean="0"/>
              <a:t>inaccéssible</a:t>
            </a:r>
            <a:r>
              <a:rPr lang="fr-FR" baseline="0" dirty="0" smtClean="0"/>
              <a:t> durant des périodes de crises émotionnelles ou de stress</a:t>
            </a:r>
          </a:p>
          <a:p>
            <a:pPr marL="0" indent="0">
              <a:buFont typeface="Arial" panose="020B0604020202020204" pitchFamily="34" charset="0"/>
              <a:buNone/>
            </a:pPr>
            <a:endParaRPr lang="fr-FR" baseline="0" dirty="0" smtClean="0"/>
          </a:p>
          <a:p>
            <a:pPr marL="0" indent="0">
              <a:buFont typeface="Arial" panose="020B0604020202020204" pitchFamily="34" charset="0"/>
              <a:buNone/>
            </a:pPr>
            <a:r>
              <a:rPr lang="fr-FR" baseline="0" dirty="0" smtClean="0"/>
              <a:t>Pour sortir les enfants de ces crises: Apaiser et faire nommer les émotions</a:t>
            </a:r>
          </a:p>
          <a:p>
            <a:pPr marL="171450" indent="-171450">
              <a:buFont typeface="Arial" panose="020B0604020202020204" pitchFamily="34" charset="0"/>
              <a:buChar char="•"/>
            </a:pPr>
            <a:endParaRPr lang="fr-FR" baseline="0" dirty="0" smtClean="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58</a:t>
            </a:fld>
            <a:endParaRPr lang="fr-FR"/>
          </a:p>
        </p:txBody>
      </p:sp>
    </p:spTree>
    <p:extLst>
      <p:ext uri="{BB962C8B-B14F-4D97-AF65-F5344CB8AC3E}">
        <p14:creationId xmlns:p14="http://schemas.microsoft.com/office/powerpoint/2010/main" val="2768414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latin typeface="+mn-lt"/>
                <a:ea typeface="+mn-ea"/>
                <a:cs typeface="+mn-cs"/>
              </a:rPr>
              <a:t>Le modèle éducatif proposé articule la sphère éducative et la sphère pédagogique de manière explicite</a:t>
            </a:r>
            <a:endParaRPr lang="fr-FR"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Complémentarité des acteurs de la communauté éducative</a:t>
            </a:r>
            <a:endParaRPr lang="fr-FR"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Principes éducatifs clarifiés et forts</a:t>
            </a:r>
            <a:endParaRPr lang="fr-FR"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Une volonté de cohérence éducative</a:t>
            </a:r>
            <a:endParaRPr lang="fr-FR"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Une articulation avec le trajet scolaire de l’élève</a:t>
            </a:r>
            <a:endParaRPr lang="fr-FR"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La question de l’évaluation est liée à celle des acquisitions et des apprentissages, y compris sur les compétences sociales</a:t>
            </a:r>
            <a:endParaRPr lang="fr-FR"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Le socle a légitimé et renforcé notre action professionnelle</a:t>
            </a:r>
            <a:endParaRPr lang="fr-FR"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Il permet à tous de se poser enfin la question suivante: comment un élève apprend?</a:t>
            </a:r>
            <a:endParaRPr lang="fr-FR"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On repense la manière d’évaluer les élèves</a:t>
            </a:r>
            <a:endParaRPr lang="fr-FR"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On introduit la notion de compétences</a:t>
            </a:r>
            <a:endParaRPr lang="fr-FR"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On lie savoirs, savoir-être et savoir-faire par une approche pédagogique transversale</a:t>
            </a:r>
            <a:endParaRPr lang="fr-FR" sz="1200" kern="1200" dirty="0" smtClean="0">
              <a:solidFill>
                <a:schemeClr val="tx1"/>
              </a:solidFill>
              <a:latin typeface="+mn-lt"/>
              <a:ea typeface="+mn-ea"/>
              <a:cs typeface="+mn-cs"/>
            </a:endParaRPr>
          </a:p>
          <a:p>
            <a:endParaRPr lang="fr-FR" dirty="0" smtClean="0"/>
          </a:p>
          <a:p>
            <a:r>
              <a:rPr lang="fr-FR" dirty="0" smtClean="0">
                <a:solidFill>
                  <a:srgbClr val="000000"/>
                </a:solidFill>
                <a:ea typeface="Lucida Sans Unicode" pitchFamily="34" charset="0"/>
                <a:cs typeface="Lucida Sans Unicode" pitchFamily="34" charset="0"/>
              </a:rPr>
              <a:t>Les objectifs:</a:t>
            </a:r>
            <a:r>
              <a:rPr lang="fr-FR" baseline="0" dirty="0" smtClean="0">
                <a:solidFill>
                  <a:srgbClr val="000000"/>
                </a:solidFill>
                <a:ea typeface="Lucida Sans Unicode" pitchFamily="34" charset="0"/>
                <a:cs typeface="Lucida Sans Unicode" pitchFamily="34" charset="0"/>
              </a:rPr>
              <a:t> </a:t>
            </a:r>
          </a:p>
          <a:p>
            <a:pPr marL="171450" indent="-171450">
              <a:buFont typeface="Arial" panose="020B0604020202020204" pitchFamily="34" charset="0"/>
              <a:buChar char="•"/>
            </a:pPr>
            <a:r>
              <a:rPr lang="fr-FR" dirty="0" smtClean="0">
                <a:solidFill>
                  <a:srgbClr val="000000"/>
                </a:solidFill>
                <a:ea typeface="Lucida Sans Unicode" pitchFamily="34" charset="0"/>
                <a:cs typeface="Lucida Sans Unicode" pitchFamily="34" charset="0"/>
              </a:rPr>
              <a:t> accomplir avec succès sa scolarité quelle que soit la voie choisie (générale, technologique ou professionnelle)</a:t>
            </a:r>
          </a:p>
          <a:p>
            <a:pPr marL="171450" indent="-171450">
              <a:buFont typeface="Arial" panose="020B0604020202020204" pitchFamily="34" charset="0"/>
              <a:buChar char="•"/>
            </a:pPr>
            <a:r>
              <a:rPr lang="fr-FR" dirty="0" smtClean="0">
                <a:solidFill>
                  <a:srgbClr val="000000"/>
                </a:solidFill>
                <a:ea typeface="Lucida Sans Unicode" pitchFamily="34" charset="0"/>
                <a:cs typeface="Lucida Sans Unicode" pitchFamily="34" charset="0"/>
              </a:rPr>
              <a:t>poursuivre sa formation</a:t>
            </a:r>
          </a:p>
          <a:p>
            <a:pPr marL="171450" indent="-171450">
              <a:buFont typeface="Arial" panose="020B0604020202020204" pitchFamily="34" charset="0"/>
              <a:buChar char="•"/>
            </a:pPr>
            <a:r>
              <a:rPr lang="fr-FR" dirty="0" smtClean="0">
                <a:solidFill>
                  <a:srgbClr val="000000"/>
                </a:solidFill>
                <a:ea typeface="Lucida Sans Unicode" pitchFamily="34" charset="0"/>
                <a:cs typeface="Lucida Sans Unicode" pitchFamily="34" charset="0"/>
              </a:rPr>
              <a:t>construire son avenir personnel et professionnel </a:t>
            </a:r>
          </a:p>
          <a:p>
            <a:pPr marL="171450" indent="-171450">
              <a:buFont typeface="Arial" panose="020B0604020202020204" pitchFamily="34" charset="0"/>
              <a:buChar char="•"/>
            </a:pPr>
            <a:r>
              <a:rPr lang="fr-FR" dirty="0" smtClean="0">
                <a:solidFill>
                  <a:srgbClr val="000000"/>
                </a:solidFill>
                <a:ea typeface="Lucida Sans Unicode" pitchFamily="34" charset="0"/>
                <a:cs typeface="Lucida Sans Unicode" pitchFamily="34" charset="0"/>
              </a:rPr>
              <a:t>réussir sa vie en société où ils vivront et participeront comme citoyens à son évolution</a:t>
            </a:r>
          </a:p>
          <a:p>
            <a:pPr marL="171450" indent="-171450">
              <a:buFont typeface="Arial" panose="020B0604020202020204" pitchFamily="34" charset="0"/>
              <a:buChar char="•"/>
            </a:pPr>
            <a:r>
              <a:rPr lang="fr-FR" dirty="0" smtClean="0">
                <a:solidFill>
                  <a:srgbClr val="000000"/>
                </a:solidFill>
                <a:ea typeface="Lucida Sans Unicode" pitchFamily="34" charset="0"/>
                <a:cs typeface="Lucida Sans Unicode" pitchFamily="34" charset="0"/>
              </a:rPr>
              <a:t>Nous</a:t>
            </a:r>
            <a:r>
              <a:rPr lang="fr-FR" baseline="0" dirty="0" smtClean="0">
                <a:solidFill>
                  <a:srgbClr val="000000"/>
                </a:solidFill>
                <a:ea typeface="Lucida Sans Unicode" pitchFamily="34" charset="0"/>
                <a:cs typeface="Lucida Sans Unicode" pitchFamily="34" charset="0"/>
              </a:rPr>
              <a:t> sommes donc sur des objectifs de formation et de socialisation</a:t>
            </a:r>
          </a:p>
          <a:p>
            <a:pPr marL="171450" indent="-171450">
              <a:buFont typeface="Arial" panose="020B0604020202020204" pitchFamily="34" charset="0"/>
              <a:buChar char="•"/>
            </a:pPr>
            <a:endParaRPr lang="fr-FR" baseline="0" dirty="0" smtClean="0">
              <a:solidFill>
                <a:srgbClr val="000000"/>
              </a:solidFill>
              <a:ea typeface="Lucida Sans Unicode" pitchFamily="34" charset="0"/>
              <a:cs typeface="Lucida Sans Unicode" pitchFamily="34" charset="0"/>
            </a:endParaRPr>
          </a:p>
          <a:p>
            <a:pPr marL="0" indent="0">
              <a:buFont typeface="Arial" panose="020B0604020202020204" pitchFamily="34" charset="0"/>
              <a:buNone/>
            </a:pPr>
            <a:r>
              <a:rPr lang="fr-FR" baseline="0" dirty="0" smtClean="0">
                <a:solidFill>
                  <a:srgbClr val="000000"/>
                </a:solidFill>
                <a:ea typeface="Lucida Sans Unicode" pitchFamily="34" charset="0"/>
                <a:cs typeface="Lucida Sans Unicode" pitchFamily="34" charset="0"/>
              </a:rPr>
              <a:t>Cette culture commune doit: </a:t>
            </a:r>
          </a:p>
          <a:p>
            <a:pPr marL="171450" indent="-171450">
              <a:buFont typeface="Arial" panose="020B0604020202020204" pitchFamily="34" charset="0"/>
              <a:buChar char="•"/>
            </a:pPr>
            <a:r>
              <a:rPr lang="fr-FR" baseline="0" dirty="0" smtClean="0">
                <a:solidFill>
                  <a:srgbClr val="000000"/>
                </a:solidFill>
                <a:ea typeface="Lucida Sans Unicode" pitchFamily="34" charset="0"/>
                <a:cs typeface="Lucida Sans Unicode" pitchFamily="34" charset="0"/>
              </a:rPr>
              <a:t> ouvrir à la connaissance, </a:t>
            </a:r>
          </a:p>
          <a:p>
            <a:pPr marL="171450" indent="-171450">
              <a:buFont typeface="Arial" panose="020B0604020202020204" pitchFamily="34" charset="0"/>
              <a:buChar char="•"/>
            </a:pPr>
            <a:r>
              <a:rPr lang="fr-FR" baseline="0" dirty="0" smtClean="0">
                <a:solidFill>
                  <a:srgbClr val="000000"/>
                </a:solidFill>
                <a:ea typeface="Lucida Sans Unicode" pitchFamily="34" charset="0"/>
                <a:cs typeface="Lucida Sans Unicode" pitchFamily="34" charset="0"/>
              </a:rPr>
              <a:t> former le jugement critique</a:t>
            </a:r>
          </a:p>
          <a:p>
            <a:pPr marL="171450" indent="-171450">
              <a:buFont typeface="Arial" panose="020B0604020202020204" pitchFamily="34" charset="0"/>
              <a:buChar char="•"/>
            </a:pPr>
            <a:r>
              <a:rPr lang="fr-FR" baseline="0" dirty="0" smtClean="0">
                <a:solidFill>
                  <a:srgbClr val="000000"/>
                </a:solidFill>
                <a:ea typeface="Lucida Sans Unicode" pitchFamily="34" charset="0"/>
                <a:cs typeface="Lucida Sans Unicode" pitchFamily="34" charset="0"/>
              </a:rPr>
              <a:t> fournir une éducation générale fondée sur des valeurs qui permettent de vivre dans une société tolérante, de liberté</a:t>
            </a:r>
          </a:p>
          <a:p>
            <a:pPr marL="171450" indent="-171450">
              <a:buFont typeface="Arial" panose="020B0604020202020204" pitchFamily="34" charset="0"/>
              <a:buChar char="•"/>
            </a:pPr>
            <a:r>
              <a:rPr lang="fr-FR" baseline="0" dirty="0" smtClean="0">
                <a:solidFill>
                  <a:srgbClr val="000000"/>
                </a:solidFill>
                <a:ea typeface="Lucida Sans Unicode" pitchFamily="34" charset="0"/>
                <a:cs typeface="Lucida Sans Unicode" pitchFamily="34" charset="0"/>
              </a:rPr>
              <a:t>Développer les capacités de compréhension, création, imagination et action</a:t>
            </a:r>
          </a:p>
          <a:p>
            <a:pPr marL="171450" indent="-171450">
              <a:buFont typeface="Arial" panose="020B0604020202020204" pitchFamily="34" charset="0"/>
              <a:buChar char="•"/>
            </a:pPr>
            <a:r>
              <a:rPr lang="fr-FR" baseline="0" dirty="0" smtClean="0">
                <a:solidFill>
                  <a:srgbClr val="000000"/>
                </a:solidFill>
                <a:ea typeface="Lucida Sans Unicode" pitchFamily="34" charset="0"/>
                <a:cs typeface="Lucida Sans Unicode" pitchFamily="34" charset="0"/>
              </a:rPr>
              <a:t> Favoriser le développement physique et cognitif</a:t>
            </a:r>
          </a:p>
          <a:p>
            <a:pPr marL="171450" indent="-171450">
              <a:buFont typeface="Arial" panose="020B0604020202020204" pitchFamily="34" charset="0"/>
              <a:buChar char="•"/>
            </a:pPr>
            <a:r>
              <a:rPr lang="fr-FR" baseline="0" dirty="0" smtClean="0">
                <a:solidFill>
                  <a:srgbClr val="000000"/>
                </a:solidFill>
                <a:ea typeface="Lucida Sans Unicode" pitchFamily="34" charset="0"/>
                <a:cs typeface="Lucida Sans Unicode" pitchFamily="34" charset="0"/>
              </a:rPr>
              <a:t>Engager les élèves dans des activités scolaires en leur donnant les moyens d’agir, d’échanger avec autrui, de conquérir leur autonomie et d’</a:t>
            </a:r>
            <a:r>
              <a:rPr lang="fr-FR" baseline="0" dirty="0" err="1" smtClean="0">
                <a:solidFill>
                  <a:srgbClr val="000000"/>
                </a:solidFill>
                <a:ea typeface="Lucida Sans Unicode" pitchFamily="34" charset="0"/>
                <a:cs typeface="Lucida Sans Unicode" pitchFamily="34" charset="0"/>
              </a:rPr>
              <a:t>excercer</a:t>
            </a:r>
            <a:r>
              <a:rPr lang="fr-FR" baseline="0" dirty="0" smtClean="0">
                <a:solidFill>
                  <a:srgbClr val="000000"/>
                </a:solidFill>
                <a:ea typeface="Lucida Sans Unicode" pitchFamily="34" charset="0"/>
                <a:cs typeface="Lucida Sans Unicode" pitchFamily="34" charset="0"/>
              </a:rPr>
              <a:t> ainsi progressivement leur liberté et leur statut de citoyen responsable</a:t>
            </a:r>
            <a:endParaRPr lang="fr-FR" dirty="0" smtClean="0">
              <a:solidFill>
                <a:srgbClr val="000000"/>
              </a:solidFill>
              <a:ea typeface="Lucida Sans Unicode" pitchFamily="34" charset="0"/>
              <a:cs typeface="Lucida Sans Unicode" pitchFamily="34" charset="0"/>
            </a:endParaRPr>
          </a:p>
          <a:p>
            <a:endParaRPr lang="fr-FR" dirty="0" smtClean="0"/>
          </a:p>
          <a:p>
            <a:r>
              <a:rPr lang="fr-FR" sz="1200" b="1" i="1" u="none" strike="noStrike"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endParaRPr lang="fr-FR" sz="1200" b="1" i="1" u="sng" kern="1200" dirty="0" smtClean="0">
              <a:solidFill>
                <a:schemeClr val="tx1"/>
              </a:solidFill>
              <a:effectLst/>
              <a:latin typeface="+mn-lt"/>
              <a:ea typeface="+mn-ea"/>
              <a:cs typeface="+mn-cs"/>
            </a:endParaRPr>
          </a:p>
          <a:p>
            <a:r>
              <a:rPr lang="fr-FR" sz="1200" b="1" i="1" u="sng" kern="1200" dirty="0" smtClean="0">
                <a:solidFill>
                  <a:schemeClr val="tx1"/>
                </a:solidFill>
                <a:effectLst/>
                <a:latin typeface="+mn-lt"/>
                <a:ea typeface="+mn-ea"/>
                <a:cs typeface="+mn-cs"/>
              </a:rPr>
              <a:t>Raison d’humanité : </a:t>
            </a:r>
            <a:r>
              <a:rPr lang="fr-FR" sz="1200" kern="1200" dirty="0" smtClean="0">
                <a:solidFill>
                  <a:schemeClr val="tx1"/>
                </a:solidFill>
                <a:effectLst/>
                <a:latin typeface="+mn-lt"/>
                <a:ea typeface="+mn-ea"/>
                <a:cs typeface="+mn-cs"/>
              </a:rPr>
              <a:t>On peut espérer que les élèves les plus faibles échapperont plus souvent à l’humiliation si l’école a vraiment </a:t>
            </a:r>
            <a:r>
              <a:rPr lang="fr-FR" sz="1200" b="1" kern="1200" dirty="0" smtClean="0">
                <a:solidFill>
                  <a:schemeClr val="tx1"/>
                </a:solidFill>
                <a:effectLst/>
                <a:latin typeface="+mn-lt"/>
                <a:ea typeface="+mn-ea"/>
                <a:cs typeface="+mn-cs"/>
              </a:rPr>
              <a:t>le projet de ne plus laisser personne au bord du chemin.</a:t>
            </a:r>
            <a:endParaRPr lang="fr-FR" sz="1200" kern="1200" dirty="0" smtClean="0">
              <a:solidFill>
                <a:schemeClr val="tx1"/>
              </a:solidFill>
              <a:effectLst/>
              <a:latin typeface="+mn-lt"/>
              <a:ea typeface="+mn-ea"/>
              <a:cs typeface="+mn-cs"/>
            </a:endParaRPr>
          </a:p>
          <a:p>
            <a:r>
              <a:rPr lang="fr-FR" sz="1200" b="1" i="1" u="sng" kern="1200" dirty="0" smtClean="0">
                <a:solidFill>
                  <a:schemeClr val="tx1"/>
                </a:solidFill>
                <a:effectLst/>
                <a:latin typeface="+mn-lt"/>
                <a:ea typeface="+mn-ea"/>
                <a:cs typeface="+mn-cs"/>
              </a:rPr>
              <a:t>Raison d’équité</a:t>
            </a:r>
            <a:r>
              <a:rPr lang="fr-FR" sz="1200" kern="1200" dirty="0" smtClean="0">
                <a:solidFill>
                  <a:schemeClr val="tx1"/>
                </a:solidFill>
                <a:effectLst/>
                <a:latin typeface="+mn-lt"/>
                <a:ea typeface="+mn-ea"/>
                <a:cs typeface="+mn-cs"/>
              </a:rPr>
              <a:t> : </a:t>
            </a:r>
            <a:r>
              <a:rPr lang="fr-FR" sz="1200" b="1" kern="1200" dirty="0" smtClean="0">
                <a:solidFill>
                  <a:schemeClr val="tx1"/>
                </a:solidFill>
                <a:effectLst/>
                <a:latin typeface="+mn-lt"/>
                <a:ea typeface="+mn-ea"/>
                <a:cs typeface="+mn-cs"/>
              </a:rPr>
              <a:t>La société doit à tous ses enfants de leur donner la possibilité</a:t>
            </a:r>
            <a:r>
              <a:rPr lang="fr-FR" sz="1200"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de maîtriser le degré de complexité qu’elle a atteint</a:t>
            </a:r>
            <a:endParaRPr lang="fr-FR" sz="1200" kern="1200" dirty="0" smtClean="0">
              <a:solidFill>
                <a:schemeClr val="tx1"/>
              </a:solidFill>
              <a:effectLst/>
              <a:latin typeface="+mn-lt"/>
              <a:ea typeface="+mn-ea"/>
              <a:cs typeface="+mn-cs"/>
            </a:endParaRPr>
          </a:p>
          <a:p>
            <a:r>
              <a:rPr lang="fr-FR" sz="1200" b="1" i="1" u="sng" kern="1200" dirty="0" smtClean="0">
                <a:solidFill>
                  <a:schemeClr val="tx1"/>
                </a:solidFill>
                <a:effectLst/>
                <a:latin typeface="+mn-lt"/>
                <a:ea typeface="+mn-ea"/>
                <a:cs typeface="+mn-cs"/>
              </a:rPr>
              <a:t>Cohésion sociale</a:t>
            </a:r>
            <a:r>
              <a:rPr lang="fr-FR" sz="1200" kern="1200" dirty="0" smtClean="0">
                <a:solidFill>
                  <a:schemeClr val="tx1"/>
                </a:solidFill>
                <a:effectLst/>
                <a:latin typeface="+mn-lt"/>
                <a:ea typeface="+mn-ea"/>
                <a:cs typeface="+mn-cs"/>
              </a:rPr>
              <a:t> : la possibilité que </a:t>
            </a:r>
            <a:r>
              <a:rPr lang="fr-FR" sz="1200" b="1" kern="1200" dirty="0" smtClean="0">
                <a:solidFill>
                  <a:schemeClr val="tx1"/>
                </a:solidFill>
                <a:effectLst/>
                <a:latin typeface="+mn-lt"/>
                <a:ea typeface="+mn-ea"/>
                <a:cs typeface="+mn-cs"/>
              </a:rPr>
              <a:t>tous les citoyens puissent se parler d’égal à égal.</a:t>
            </a:r>
          </a:p>
          <a:p>
            <a:endParaRPr lang="fr-FR" sz="1200" b="1"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Un des grands objectif: réduire la corrélation entre la réussite scolaire et la réussite sociale</a:t>
            </a:r>
          </a:p>
          <a:p>
            <a:r>
              <a:rPr lang="fr-FR" sz="1200" b="1" kern="1200" dirty="0" smtClean="0">
                <a:solidFill>
                  <a:schemeClr val="tx1"/>
                </a:solidFill>
                <a:effectLst/>
                <a:latin typeface="+mn-lt"/>
                <a:ea typeface="+mn-ea"/>
                <a:cs typeface="+mn-cs"/>
              </a:rPr>
              <a:t>Or, en France nous avons encore du chemin à faire. Les dernières enquêtes PISA montrent</a:t>
            </a:r>
            <a:r>
              <a:rPr lang="fr-FR" sz="1200" b="1" kern="1200" baseline="0" dirty="0" smtClean="0">
                <a:solidFill>
                  <a:schemeClr val="tx1"/>
                </a:solidFill>
                <a:effectLst/>
                <a:latin typeface="+mn-lt"/>
                <a:ea typeface="+mn-ea"/>
                <a:cs typeface="+mn-cs"/>
              </a:rPr>
              <a:t> que l’écart se creuse.</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A09CB0B8-01FB-4E8B-8B1D-131DFC7D0DEE}" type="slidenum">
              <a:rPr lang="fr-FR" smtClean="0"/>
              <a:pPr/>
              <a:t>6</a:t>
            </a:fld>
            <a:endParaRPr lang="fr-FR" dirty="0"/>
          </a:p>
        </p:txBody>
      </p:sp>
    </p:spTree>
    <p:extLst>
      <p:ext uri="{BB962C8B-B14F-4D97-AF65-F5344CB8AC3E}">
        <p14:creationId xmlns:p14="http://schemas.microsoft.com/office/powerpoint/2010/main" val="11050932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buFont typeface="Times New Roman" panose="02020603050405020304" pitchFamily="18" charset="0"/>
              <a:buNone/>
              <a:defRPr/>
            </a:pPr>
            <a:r>
              <a:rPr lang="fr-FR" dirty="0" smtClean="0"/>
              <a:t>Lorsque l’élève perd ses moyens et ne se souvient plus de ce qu’il a appris ou répond de façon incohérente et qu’il s’en rend compte trop tard c’est que le cerveau n’est pas parvenu à faire la différence entre deux types de stress :</a:t>
            </a:r>
          </a:p>
          <a:p>
            <a:pPr marL="171450" indent="-171450">
              <a:buFontTx/>
              <a:buChar char="-"/>
              <a:defRPr/>
            </a:pPr>
            <a:r>
              <a:rPr lang="fr-FR" dirty="0" smtClean="0"/>
              <a:t>Le stress relatif :  lors de situations de la vie quotidiennes auxquelles on doit faire face</a:t>
            </a:r>
          </a:p>
          <a:p>
            <a:pPr marL="171450" indent="-171450">
              <a:buFontTx/>
              <a:buChar char="-"/>
              <a:defRPr/>
            </a:pPr>
            <a:r>
              <a:rPr lang="fr-FR" dirty="0" smtClean="0"/>
              <a:t>Le stress absolu : en cas de grand danger qui menace la survie</a:t>
            </a:r>
          </a:p>
          <a:p>
            <a:pPr marL="171450" indent="-171450">
              <a:buFontTx/>
              <a:buChar char="-"/>
              <a:defRPr/>
            </a:pPr>
            <a:r>
              <a:rPr lang="fr-FR" dirty="0" smtClean="0"/>
              <a:t>En cas de stress relatif, le cerveau mobilise les capacités de l’individu pour faire face à la situation en libérant </a:t>
            </a:r>
            <a:r>
              <a:rPr lang="fr-FR" b="1" u="sng" dirty="0" smtClean="0">
                <a:solidFill>
                  <a:srgbClr val="FF0000"/>
                </a:solidFill>
              </a:rPr>
              <a:t>différents types d’hormones </a:t>
            </a:r>
            <a:r>
              <a:rPr lang="fr-FR" dirty="0" smtClean="0"/>
              <a:t>: le cortisol et l’adrénaline </a:t>
            </a:r>
            <a:r>
              <a:rPr lang="fr-FR" b="1" u="sng" dirty="0" smtClean="0"/>
              <a:t>( entre autres)</a:t>
            </a:r>
          </a:p>
          <a:p>
            <a:pPr>
              <a:buFontTx/>
              <a:buNone/>
              <a:defRPr/>
            </a:pPr>
            <a:r>
              <a:rPr lang="fr-FR" dirty="0" smtClean="0"/>
              <a:t>Ces hormones sont libérées </a:t>
            </a:r>
            <a:r>
              <a:rPr lang="fr-FR" b="1" u="sng" dirty="0" smtClean="0"/>
              <a:t>par le système  limbique ( l’amygdale + axe hypothalamus). </a:t>
            </a:r>
            <a:r>
              <a:rPr lang="fr-FR" dirty="0" smtClean="0"/>
              <a:t>Elles vont  </a:t>
            </a:r>
            <a:r>
              <a:rPr lang="fr-FR" b="1" u="sng" dirty="0" smtClean="0"/>
              <a:t>modifier</a:t>
            </a:r>
            <a:r>
              <a:rPr lang="fr-FR" dirty="0" smtClean="0"/>
              <a:t> l’accès aux informations situées dans le cortex. Cet accès est </a:t>
            </a:r>
            <a:r>
              <a:rPr lang="fr-FR" b="1" u="sng" dirty="0" smtClean="0"/>
              <a:t>modifié</a:t>
            </a:r>
            <a:r>
              <a:rPr lang="fr-FR" dirty="0" smtClean="0"/>
              <a:t> pour que le cerveau se protège contre le stress considéré parfois à tort comme étant un stress absolu : il faut mobiliser toutes ses ressources physiques pour fuir le danger </a:t>
            </a:r>
            <a:r>
              <a:rPr lang="fr-FR" b="1" u="sng" dirty="0" smtClean="0"/>
              <a:t>( ou réagir au danger </a:t>
            </a:r>
            <a:r>
              <a:rPr lang="fr-FR" dirty="0" smtClean="0"/>
              <a:t>)  : il est plus question de réfléchir…il faut fuir ! La conséquence pour l’élève : il ne peut plus accéder aux connaissances du cours, il ne parvient plus à mobiliser ses capacités de réflexion  </a:t>
            </a:r>
            <a:r>
              <a:rPr lang="fr-FR" dirty="0" smtClean="0">
                <a:sym typeface="Wingdings" panose="05000000000000000000" pitchFamily="2" charset="2"/>
              </a:rPr>
              <a:t> conséquences : </a:t>
            </a:r>
          </a:p>
          <a:p>
            <a:pPr marL="171450" indent="-171450">
              <a:buFontTx/>
              <a:buChar char="-"/>
              <a:defRPr/>
            </a:pPr>
            <a:r>
              <a:rPr lang="fr-FR" dirty="0" smtClean="0"/>
              <a:t>le trou noir </a:t>
            </a:r>
          </a:p>
          <a:p>
            <a:pPr marL="171450" indent="-171450">
              <a:buFontTx/>
              <a:buChar char="-"/>
              <a:defRPr/>
            </a:pPr>
            <a:r>
              <a:rPr lang="fr-FR" dirty="0" smtClean="0"/>
              <a:t>la tentation de terminer au plus vite le devoir parce qu’il craint de manquer de temps, </a:t>
            </a:r>
          </a:p>
          <a:p>
            <a:pPr>
              <a:buFontTx/>
              <a:buNone/>
              <a:defRPr/>
            </a:pPr>
            <a:r>
              <a:rPr lang="fr-FR" dirty="0" smtClean="0"/>
              <a:t>- la réponse absurde …/</a:t>
            </a:r>
          </a:p>
          <a:p>
            <a:pPr>
              <a:buFont typeface="Times New Roman" panose="02020603050405020304" pitchFamily="18" charset="0"/>
              <a:buNone/>
              <a:defRPr/>
            </a:pPr>
            <a:endParaRPr lang="fr-FR" dirty="0" smtClean="0"/>
          </a:p>
          <a:p>
            <a:pPr>
              <a:buFont typeface="Times New Roman" panose="02020603050405020304" pitchFamily="18" charset="0"/>
              <a:buNone/>
              <a:defRPr/>
            </a:pP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59</a:t>
            </a:fld>
            <a:endParaRPr lang="fr-FR"/>
          </a:p>
        </p:txBody>
      </p:sp>
    </p:spTree>
    <p:extLst>
      <p:ext uri="{BB962C8B-B14F-4D97-AF65-F5344CB8AC3E}">
        <p14:creationId xmlns:p14="http://schemas.microsoft.com/office/powerpoint/2010/main" val="19262480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7"/>
          <p:cNvSpPr>
            <a:spLocks noGrp="1" noChangeArrowheads="1"/>
          </p:cNvSpPr>
          <p:nvPr>
            <p:ph type="sldNum" sz="quarter"/>
          </p:nvPr>
        </p:nvSpPr>
        <p:spPr>
          <a:noFill/>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26A3F225-A82E-4DE9-A73C-8DFA7273952C}" type="slidenum">
              <a:rPr lang="fr-FR" altLang="fr-FR" smtClean="0"/>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62</a:t>
            </a:fld>
            <a:endParaRPr lang="fr-FR" altLang="fr-FR" smtClean="0"/>
          </a:p>
        </p:txBody>
      </p:sp>
      <p:sp>
        <p:nvSpPr>
          <p:cNvPr id="107523"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107524" name="Text Box 2"/>
          <p:cNvSpPr txBox="1">
            <a:spLocks noChangeArrowheads="1"/>
          </p:cNvSpPr>
          <p:nvPr/>
        </p:nvSpPr>
        <p:spPr bwMode="auto">
          <a:xfrm>
            <a:off x="685800" y="4343400"/>
            <a:ext cx="5486400" cy="4114800"/>
          </a:xfrm>
          <a:prstGeom prst="rect">
            <a:avLst/>
          </a:prstGeom>
          <a:noFill/>
          <a:ln w="9525">
            <a:noFill/>
            <a:round/>
            <a:headEnd/>
            <a:tailEnd/>
          </a:ln>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200" b="1">
                <a:solidFill>
                  <a:srgbClr val="000000"/>
                </a:solidFill>
                <a:latin typeface="Calibri" pitchFamily="32" charset="0"/>
                <a:ea typeface="Microsoft YaHei" charset="-122"/>
              </a:rPr>
              <a:t>Quelques pistes pour gérer ce stress. Durée : 30 secondes</a:t>
            </a:r>
            <a:r>
              <a:rPr lang="fr-FR" altLang="fr-FR" sz="1200">
                <a:solidFill>
                  <a:srgbClr val="000000"/>
                </a:solidFill>
                <a:latin typeface="Calibri" pitchFamily="32" charset="0"/>
                <a:ea typeface="Microsoft YaHei" charset="-122"/>
              </a:rPr>
              <a:t>.</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200">
                <a:solidFill>
                  <a:srgbClr val="000000"/>
                </a:solidFill>
                <a:latin typeface="Calibri" pitchFamily="32" charset="0"/>
                <a:ea typeface="Microsoft YaHei" charset="-122"/>
              </a:rPr>
              <a:t>Pas de commentaires.</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200">
                <a:solidFill>
                  <a:srgbClr val="000000"/>
                </a:solidFill>
                <a:latin typeface="Calibri" pitchFamily="32" charset="0"/>
                <a:ea typeface="Microsoft YaHei" charset="-122"/>
              </a:rPr>
              <a:t>Demander éventuellement aux enseignants de proposer des pistes.</a:t>
            </a:r>
          </a:p>
        </p:txBody>
      </p:sp>
      <p:sp>
        <p:nvSpPr>
          <p:cNvPr id="107525" name="Text Box 3"/>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C484DA6B-99EE-4CE8-8E0F-29E47F77C893}" type="slidenum">
              <a:rPr lang="fr-FR" altLang="fr-FR" sz="1200">
                <a:solidFill>
                  <a:srgbClr val="000000"/>
                </a:solidFill>
              </a:rPr>
              <a:pPr algn="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62</a:t>
            </a:fld>
            <a:endParaRPr lang="fr-FR" altLang="fr-FR" sz="1200">
              <a:solidFill>
                <a:srgbClr val="000000"/>
              </a:solidFill>
            </a:endParaRPr>
          </a:p>
        </p:txBody>
      </p:sp>
      <p:sp>
        <p:nvSpPr>
          <p:cNvPr id="107526" name="Espace réservé des commentaires 1"/>
          <p:cNvSpPr>
            <a:spLocks noGrp="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dirty="0" smtClean="0">
                <a:solidFill>
                  <a:srgbClr val="000000"/>
                </a:solidFill>
              </a:rPr>
              <a:t>Crayonner les questions que l’on sait faire pour déjouer le cerveau reptilien et rassurer sur ce que l’on sait faire. Cela permet d’ouvrir la porte au cerveau limbique, là où se trouve la mémoire</a:t>
            </a:r>
          </a:p>
          <a:p>
            <a:endParaRPr lang="fr-FR" altLang="fr-FR" dirty="0" smtClean="0"/>
          </a:p>
        </p:txBody>
      </p:sp>
    </p:spTree>
    <p:extLst>
      <p:ext uri="{BB962C8B-B14F-4D97-AF65-F5344CB8AC3E}">
        <p14:creationId xmlns:p14="http://schemas.microsoft.com/office/powerpoint/2010/main" val="18466420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terre compte 6 milliards d’êtres humains, le cerveau compte 100 milliards de neurones. Ces neurones vivent</a:t>
            </a:r>
            <a:r>
              <a:rPr lang="fr-FR" baseline="0" dirty="0" smtClean="0"/>
              <a:t> pour la plus part dans le cortex. </a:t>
            </a:r>
          </a:p>
          <a:p>
            <a:endParaRPr lang="fr-FR" baseline="0" dirty="0" smtClean="0"/>
          </a:p>
          <a:p>
            <a:endParaRPr lang="fr-FR" dirty="0" smtClean="0"/>
          </a:p>
          <a:p>
            <a:endParaRPr lang="fr-FR" dirty="0" smtClean="0"/>
          </a:p>
          <a:p>
            <a:r>
              <a:rPr lang="fr-FR" dirty="0" smtClean="0"/>
              <a:t>Chaque neurone ressemble à un arbre qui aurait perdu toutes ses feuilles. Sinon se promène dans le cortex, on a l’impression d’être dans une forêt au mois de janvier. C’est une forêt un peu inhabituelle, car les arbres ne sont pas disposés les uns à côté des autres sur le sol mais les uns au dessus et au dessous au sein de plusieurs couches de forêts superposées</a:t>
            </a:r>
          </a:p>
          <a:p>
            <a:endParaRPr lang="fr-FR" dirty="0" smtClean="0"/>
          </a:p>
          <a:p>
            <a:r>
              <a:rPr lang="fr-FR" dirty="0" smtClean="0">
                <a:latin typeface="Arial" panose="020B0604020202020204" pitchFamily="34" charset="0"/>
              </a:rPr>
              <a:t>Quelques chiffres (CERI, 2007) : </a:t>
            </a:r>
          </a:p>
          <a:p>
            <a:r>
              <a:rPr lang="fr-FR" dirty="0" smtClean="0">
                <a:latin typeface="Arial" panose="020B0604020202020204" pitchFamily="34" charset="0"/>
              </a:rPr>
              <a:t>• environ 90 milliards de neurones dans le cerveau humain ;</a:t>
            </a:r>
          </a:p>
          <a:p>
            <a:r>
              <a:rPr lang="fr-FR" dirty="0" smtClean="0">
                <a:latin typeface="Arial" panose="020B0604020202020204" pitchFamily="34" charset="0"/>
              </a:rPr>
              <a:t>• de 1 à plus de 100 000 synapses par neurone ;</a:t>
            </a:r>
          </a:p>
          <a:p>
            <a:r>
              <a:rPr lang="fr-FR" dirty="0" smtClean="0">
                <a:latin typeface="Arial" panose="020B0604020202020204" pitchFamily="34" charset="0"/>
              </a:rPr>
              <a:t>• en moyenne 7 000 dendrites par neurone ;</a:t>
            </a:r>
          </a:p>
          <a:p>
            <a:r>
              <a:rPr lang="fr-FR" dirty="0" smtClean="0">
                <a:latin typeface="Arial" panose="020B0604020202020204" pitchFamily="34" charset="0"/>
              </a:rPr>
              <a:t>• 1 axone par neurone ;</a:t>
            </a:r>
          </a:p>
          <a:p>
            <a:r>
              <a:rPr lang="fr-FR" dirty="0" smtClean="0">
                <a:latin typeface="Arial" panose="020B0604020202020204" pitchFamily="34" charset="0"/>
              </a:rPr>
              <a:t>• entre 1 000 et 10 000 connexions entre neurones, et 1 000 signaux par seconde, soit pour le cerveau entier, cent millions de milliards de </a:t>
            </a:r>
          </a:p>
          <a:p>
            <a:r>
              <a:rPr lang="fr-FR" dirty="0" smtClean="0">
                <a:latin typeface="Arial" panose="020B0604020202020204" pitchFamily="34" charset="0"/>
              </a:rPr>
              <a:t>signaux par seconde ;</a:t>
            </a:r>
          </a:p>
          <a:p>
            <a:r>
              <a:rPr lang="fr-FR" dirty="0" smtClean="0">
                <a:latin typeface="Arial" panose="020B0604020202020204" pitchFamily="34" charset="0"/>
              </a:rPr>
              <a:t>• près de 250 000 neurones formés toutes les minutes pendant les quatre premiers mois de gestation ;</a:t>
            </a:r>
          </a:p>
          <a:p>
            <a:r>
              <a:rPr lang="fr-FR" dirty="0" smtClean="0">
                <a:latin typeface="Arial" panose="020B0604020202020204" pitchFamily="34" charset="0"/>
              </a:rPr>
              <a:t>• </a:t>
            </a:r>
          </a:p>
          <a:p>
            <a:r>
              <a:rPr lang="fr-FR" dirty="0" smtClean="0">
                <a:latin typeface="Arial" panose="020B0604020202020204" pitchFamily="34" charset="0"/>
              </a:rPr>
              <a:t>Entre 20 et 30 % des connexions sont faites à la naissance</a:t>
            </a:r>
            <a:endParaRPr lang="fr-FR" dirty="0" smtClean="0"/>
          </a:p>
          <a:p>
            <a:endParaRPr lang="fr-FR" dirty="0" smtClean="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63</a:t>
            </a:fld>
            <a:endParaRPr lang="fr-FR"/>
          </a:p>
        </p:txBody>
      </p:sp>
    </p:spTree>
    <p:extLst>
      <p:ext uri="{BB962C8B-B14F-4D97-AF65-F5344CB8AC3E}">
        <p14:creationId xmlns:p14="http://schemas.microsoft.com/office/powerpoint/2010/main" val="27300749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Le tronc de chaque arbre ne s’enracine pas par le sol</a:t>
            </a:r>
            <a:r>
              <a:rPr lang="fr-FR" baseline="0" dirty="0" smtClean="0"/>
              <a:t> mais au niveau des branches d’un autre arbre. Ces branches sont les dendrites du neurone, et le tronc, son axone. Ce dernier peut être long, très long et pas forcément droit pour pouvoir atteindre les dendrites de neurones situées à l’autre bout du cerveau</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64</a:t>
            </a:fld>
            <a:endParaRPr lang="fr-FR"/>
          </a:p>
        </p:txBody>
      </p:sp>
    </p:spTree>
    <p:extLst>
      <p:ext uri="{BB962C8B-B14F-4D97-AF65-F5344CB8AC3E}">
        <p14:creationId xmlns:p14="http://schemas.microsoft.com/office/powerpoint/2010/main" val="13126821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neurones se transmettent des messages en s’envoyant des neurotransmetteurs. </a:t>
            </a:r>
          </a:p>
          <a:p>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65</a:t>
            </a:fld>
            <a:endParaRPr lang="fr-FR"/>
          </a:p>
        </p:txBody>
      </p:sp>
    </p:spTree>
    <p:extLst>
      <p:ext uri="{BB962C8B-B14F-4D97-AF65-F5344CB8AC3E}">
        <p14:creationId xmlns:p14="http://schemas.microsoft.com/office/powerpoint/2010/main" val="5311070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Perchés au bord du canyon, un premier indien aperçoit au loin des signaux de fumée. Il saute alors sur son cheval et galope jusqu’au bout du canyon suivant. Aussitôt arrivé, il allume un feu et envoie à son tour d’autres signaux de fumée. Un second indien</a:t>
            </a:r>
            <a:r>
              <a:rPr lang="fr-FR" baseline="0" dirty="0" smtClean="0"/>
              <a:t> aperçoit ces signaux depuis l’autre côté du canyon, saute sur son cheval etc…</a:t>
            </a:r>
          </a:p>
          <a:p>
            <a:r>
              <a:rPr lang="fr-FR" baseline="0" dirty="0" smtClean="0"/>
              <a:t>Comme ces indiens, les neurones utilisent principalement 2 modes pour déplacer les signaux à travers le cerveau</a:t>
            </a:r>
          </a:p>
          <a:p>
            <a:pPr marL="171450" indent="-171450">
              <a:buFont typeface="Arial" panose="020B0604020202020204" pitchFamily="34" charset="0"/>
              <a:buChar char="•"/>
            </a:pPr>
            <a:r>
              <a:rPr lang="fr-FR" baseline="0" dirty="0" smtClean="0"/>
              <a:t>Par voie électrique le log de l’axone (le cheval)</a:t>
            </a:r>
          </a:p>
          <a:p>
            <a:pPr marL="171450" indent="-171450">
              <a:buFont typeface="Arial" panose="020B0604020202020204" pitchFamily="34" charset="0"/>
              <a:buChar char="•"/>
            </a:pPr>
            <a:r>
              <a:rPr lang="fr-FR" baseline="0" dirty="0" smtClean="0"/>
              <a:t>Par voie chimique ( les signaux de fumée)</a:t>
            </a:r>
          </a:p>
          <a:p>
            <a:pPr marL="171450" indent="-171450">
              <a:buFont typeface="Arial" panose="020B0604020202020204" pitchFamily="34" charset="0"/>
              <a:buChar char="•"/>
            </a:pPr>
            <a:endParaRPr lang="fr-FR" baseline="0" dirty="0" smtClean="0"/>
          </a:p>
          <a:p>
            <a:pPr marL="0" indent="0">
              <a:buFont typeface="Arial" panose="020B0604020202020204" pitchFamily="34" charset="0"/>
              <a:buNone/>
            </a:pPr>
            <a:r>
              <a:rPr lang="fr-FR" baseline="0" dirty="0" smtClean="0"/>
              <a:t>En fait chaque indien ne voit pas un seul signal de fumée mais 10 000 allumés par 10 000 indiens</a:t>
            </a:r>
          </a:p>
          <a:p>
            <a:pPr marL="0" indent="0">
              <a:buFont typeface="Arial" panose="020B0604020202020204" pitchFamily="34" charset="0"/>
              <a:buNone/>
            </a:pPr>
            <a:r>
              <a:rPr lang="fr-FR" baseline="0" dirty="0" smtClean="0"/>
              <a:t>Certains d’entre eux signifient « tout va bien, rien à signaler, surtout ne faites rien » et d’autres « Alerte, la cavalerie arrive, dépêchez-vous de donner l’alerte »</a:t>
            </a: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66</a:t>
            </a:fld>
            <a:endParaRPr lang="fr-FR"/>
          </a:p>
        </p:txBody>
      </p:sp>
    </p:spTree>
    <p:extLst>
      <p:ext uri="{BB962C8B-B14F-4D97-AF65-F5344CB8AC3E}">
        <p14:creationId xmlns:p14="http://schemas.microsoft.com/office/powerpoint/2010/main" val="12910694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Chaque neurone ne sait faire qu’une seule chose mais il le fait bien. Ils travaillent en équipe pour faire des échanges</a:t>
            </a:r>
            <a:r>
              <a:rPr lang="fr-FR" baseline="0" dirty="0" smtClean="0"/>
              <a:t> compliqués.</a:t>
            </a:r>
          </a:p>
          <a:p>
            <a:r>
              <a:rPr lang="fr-FR" baseline="0" dirty="0" smtClean="0"/>
              <a:t>Chacun a des amis, qui forment son réseau avec qui il préfère discuter. </a:t>
            </a:r>
          </a:p>
          <a:p>
            <a:r>
              <a:rPr lang="fr-FR" baseline="0" dirty="0" smtClean="0"/>
              <a:t>Les neurones deviennent amis à force de travailler en même temps. </a:t>
            </a:r>
          </a:p>
          <a:p>
            <a:endParaRPr lang="fr-FR" baseline="0" dirty="0" smtClean="0"/>
          </a:p>
          <a:p>
            <a:r>
              <a:rPr lang="fr-FR" baseline="0" dirty="0" smtClean="0"/>
              <a:t>Exemple: Lorsqu’on prend un stylo, les neurones qui voient le stylo sont amis avec ceux qui savent le prendre avec la main. Ils leur envoie des messages dès qu’ils sont réveillés. </a:t>
            </a: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67</a:t>
            </a:fld>
            <a:endParaRPr lang="fr-FR"/>
          </a:p>
        </p:txBody>
      </p:sp>
    </p:spTree>
    <p:extLst>
      <p:ext uri="{BB962C8B-B14F-4D97-AF65-F5344CB8AC3E}">
        <p14:creationId xmlns:p14="http://schemas.microsoft.com/office/powerpoint/2010/main" val="205009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Dans le cerveau les neurones qui font la même chose habitent le même endroit. Cela leur permet de se parler plus facilement et plus vite. Ils travaillent en équipe. </a:t>
            </a:r>
          </a:p>
          <a:p>
            <a:endParaRPr lang="fr-FR" dirty="0" smtClean="0"/>
          </a:p>
          <a:p>
            <a:endParaRPr lang="fr-FR" baseline="0" dirty="0" smtClean="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68</a:t>
            </a:fld>
            <a:endParaRPr lang="fr-FR"/>
          </a:p>
        </p:txBody>
      </p:sp>
    </p:spTree>
    <p:extLst>
      <p:ext uri="{BB962C8B-B14F-4D97-AF65-F5344CB8AC3E}">
        <p14:creationId xmlns:p14="http://schemas.microsoft.com/office/powerpoint/2010/main" val="3903483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Exemple: pour chercher un objet</a:t>
            </a:r>
            <a:r>
              <a:rPr lang="fr-FR" baseline="0" dirty="0" smtClean="0"/>
              <a:t> bleu on fait travailler les neurones qui détectent ce qui est bleu et notre attention est alors attitré vers ce qui est bleu. C’est comme ça  qu’on peut faire attention aux fautes d’orthographe, en réveillant les bonnes neurones à chaque fois</a:t>
            </a:r>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69</a:t>
            </a:fld>
            <a:endParaRPr lang="fr-FR"/>
          </a:p>
        </p:txBody>
      </p:sp>
    </p:spTree>
    <p:extLst>
      <p:ext uri="{BB962C8B-B14F-4D97-AF65-F5344CB8AC3E}">
        <p14:creationId xmlns:p14="http://schemas.microsoft.com/office/powerpoint/2010/main" val="17581569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Ailleurs, des neurones servent à faire bouger chaque partie du corps: A plusieurs, ils peuvent actionner plusieurs </a:t>
            </a:r>
            <a:r>
              <a:rPr lang="fr-FR" baseline="0" dirty="0" err="1" smtClean="0"/>
              <a:t>plusieurs</a:t>
            </a:r>
            <a:r>
              <a:rPr lang="fr-FR" baseline="0" dirty="0" smtClean="0"/>
              <a:t> muscles dans le bon ordre pour réalise des gestes compliqués et précis comme écrire</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70</a:t>
            </a:fld>
            <a:endParaRPr lang="fr-FR"/>
          </a:p>
        </p:txBody>
      </p:sp>
    </p:spTree>
    <p:extLst>
      <p:ext uri="{BB962C8B-B14F-4D97-AF65-F5344CB8AC3E}">
        <p14:creationId xmlns:p14="http://schemas.microsoft.com/office/powerpoint/2010/main" val="465072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nSpc>
                <a:spcPct val="80000"/>
              </a:lnSpc>
            </a:pPr>
            <a:r>
              <a:rPr lang="fr-FR" altLang="fr-FR" sz="1200" dirty="0" smtClean="0"/>
              <a:t>S’intéresser à ce que les élèves apprennent et savent faire</a:t>
            </a:r>
          </a:p>
          <a:p>
            <a:pPr>
              <a:lnSpc>
                <a:spcPct val="80000"/>
              </a:lnSpc>
            </a:pPr>
            <a:r>
              <a:rPr lang="fr-FR" altLang="fr-FR" sz="1200" dirty="0" smtClean="0"/>
              <a:t>Introduire l’évaluation positive</a:t>
            </a:r>
          </a:p>
          <a:p>
            <a:pPr>
              <a:lnSpc>
                <a:spcPct val="80000"/>
              </a:lnSpc>
            </a:pPr>
            <a:r>
              <a:rPr lang="fr-FR" altLang="fr-FR" sz="1200" dirty="0" smtClean="0"/>
              <a:t>Travailler en équipe</a:t>
            </a:r>
          </a:p>
          <a:p>
            <a:pPr>
              <a:lnSpc>
                <a:spcPct val="80000"/>
              </a:lnSpc>
            </a:pPr>
            <a:r>
              <a:rPr lang="fr-FR" altLang="fr-FR" sz="1200" dirty="0" smtClean="0"/>
              <a:t>se poser la question de la mise en activité des élèves, des aides à apporter à certains</a:t>
            </a:r>
          </a:p>
          <a:p>
            <a:pPr>
              <a:lnSpc>
                <a:spcPct val="80000"/>
              </a:lnSpc>
            </a:pPr>
            <a:r>
              <a:rPr lang="fr-FR" altLang="fr-FR" sz="1200" dirty="0" smtClean="0"/>
              <a:t>Introduire des situations problème, de la pédagogie de projet,</a:t>
            </a:r>
          </a:p>
          <a:p>
            <a:pPr>
              <a:lnSpc>
                <a:spcPct val="80000"/>
              </a:lnSpc>
            </a:pPr>
            <a:r>
              <a:rPr lang="fr-FR" altLang="fr-FR" sz="1200" dirty="0" smtClean="0"/>
              <a:t>Remédier </a:t>
            </a:r>
          </a:p>
          <a:p>
            <a:pPr>
              <a:lnSpc>
                <a:spcPct val="80000"/>
              </a:lnSpc>
            </a:pPr>
            <a:r>
              <a:rPr lang="fr-FR" altLang="fr-FR" sz="1200" dirty="0" smtClean="0"/>
              <a:t>Responsabiliser les élèves en leur confiant des missions</a:t>
            </a:r>
          </a:p>
          <a:p>
            <a:endParaRPr lang="fr-FR"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L’arrivée du socle </a:t>
            </a:r>
            <a:r>
              <a:rPr lang="fr-FR" sz="1200" b="1" kern="1200" dirty="0" smtClean="0">
                <a:solidFill>
                  <a:schemeClr val="tx1"/>
                </a:solidFill>
                <a:effectLst/>
                <a:latin typeface="+mn-lt"/>
                <a:ea typeface="+mn-ea"/>
                <a:cs typeface="+mn-cs"/>
              </a:rPr>
              <a:t>bouleverse la conception d’évaluation.</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Il n’y a </a:t>
            </a:r>
            <a:r>
              <a:rPr lang="fr-FR" sz="1200" b="1" kern="1200" dirty="0" smtClean="0">
                <a:solidFill>
                  <a:schemeClr val="tx1"/>
                </a:solidFill>
                <a:effectLst/>
                <a:latin typeface="+mn-lt"/>
                <a:ea typeface="+mn-ea"/>
                <a:cs typeface="+mn-cs"/>
              </a:rPr>
              <a:t>plus d’opposition entre l’éducation et la pédagogie.</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 socle </a:t>
            </a:r>
            <a:r>
              <a:rPr lang="fr-FR" sz="1200" b="1" kern="1200" dirty="0" smtClean="0">
                <a:solidFill>
                  <a:schemeClr val="tx1"/>
                </a:solidFill>
                <a:effectLst/>
                <a:latin typeface="+mn-lt"/>
                <a:ea typeface="+mn-ea"/>
                <a:cs typeface="+mn-cs"/>
              </a:rPr>
              <a:t>instaure des passerelles entre les disciplines et rapproche l’éducatif du pédagogique.</a:t>
            </a:r>
            <a:endParaRPr lang="fr-F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Le CPE</a:t>
            </a:r>
            <a:r>
              <a:rPr lang="fr-FR" sz="1200" kern="1200" dirty="0" smtClean="0">
                <a:solidFill>
                  <a:schemeClr val="tx1"/>
                </a:solidFill>
                <a:effectLst/>
                <a:latin typeface="+mn-lt"/>
                <a:ea typeface="+mn-ea"/>
                <a:cs typeface="+mn-cs"/>
              </a:rPr>
              <a:t> a donc, au même titre que les enseignants une </a:t>
            </a:r>
            <a:r>
              <a:rPr lang="fr-FR" sz="1200" b="1" kern="1200" dirty="0" smtClean="0">
                <a:solidFill>
                  <a:schemeClr val="tx1"/>
                </a:solidFill>
                <a:effectLst/>
                <a:latin typeface="+mn-lt"/>
                <a:ea typeface="+mn-ea"/>
                <a:cs typeface="+mn-cs"/>
              </a:rPr>
              <a:t>responsabilité collective dans l’évaluation transversales des compétences. </a:t>
            </a:r>
            <a:r>
              <a:rPr lang="fr-FR" sz="1200" kern="1200" dirty="0" smtClean="0">
                <a:solidFill>
                  <a:schemeClr val="tx1"/>
                </a:solidFill>
                <a:effectLst/>
                <a:latin typeface="+mn-lt"/>
                <a:ea typeface="+mn-ea"/>
                <a:cs typeface="+mn-cs"/>
              </a:rPr>
              <a:t>A l’heure européenne, cette spécificité française s’affirme. </a:t>
            </a:r>
          </a:p>
          <a:p>
            <a:r>
              <a:rPr lang="fr-FR" sz="1200" b="1" kern="1200" dirty="0" smtClean="0">
                <a:solidFill>
                  <a:schemeClr val="tx1"/>
                </a:solidFill>
                <a:effectLst/>
                <a:latin typeface="+mn-lt"/>
                <a:ea typeface="+mn-ea"/>
                <a:cs typeface="+mn-cs"/>
              </a:rPr>
              <a:t>Toutes les missions et actions du CPE lui donnent l’opportunité de s’investir dans l’acquisition et la validation des connaissances et compétences du socle.</a:t>
            </a:r>
          </a:p>
          <a:p>
            <a:endParaRPr lang="fr-FR" b="1" dirty="0"/>
          </a:p>
          <a:p>
            <a:r>
              <a:rPr lang="fr-FR" sz="1200" b="1" kern="1200" dirty="0" smtClean="0">
                <a:solidFill>
                  <a:schemeClr val="tx1"/>
                </a:solidFill>
                <a:effectLst/>
                <a:latin typeface="+mn-lt"/>
                <a:ea typeface="+mn-ea"/>
                <a:cs typeface="+mn-cs"/>
              </a:rPr>
              <a:t>Cette légitimité pédagogique est le moyen d’amorcer de réels changements dans nos pratiques.</a:t>
            </a:r>
          </a:p>
          <a:p>
            <a:r>
              <a:rPr lang="fr-FR" b="1" dirty="0" smtClean="0"/>
              <a:t>Le socle nous emmène également à nous poser les deux questions suivantes:</a:t>
            </a:r>
          </a:p>
          <a:p>
            <a:r>
              <a:rPr lang="fr-FR" sz="1200" b="1" kern="1200" dirty="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 Comment peut-on être compétent?</a:t>
            </a:r>
          </a:p>
          <a:p>
            <a:r>
              <a:rPr lang="fr-FR" b="1" dirty="0"/>
              <a:t>	</a:t>
            </a:r>
            <a:r>
              <a:rPr lang="fr-FR" b="1" dirty="0" smtClean="0"/>
              <a:t>- Comment peut-on aider les élèves à le devenir?</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0A8A5B64-202D-4069-B2F6-60077B4C501D}" type="slidenum">
              <a:rPr lang="fr-FR" smtClean="0"/>
              <a:pPr/>
              <a:t>7</a:t>
            </a:fld>
            <a:endParaRPr lang="fr-FR" dirty="0"/>
          </a:p>
        </p:txBody>
      </p:sp>
    </p:spTree>
    <p:extLst>
      <p:ext uri="{BB962C8B-B14F-4D97-AF65-F5344CB8AC3E}">
        <p14:creationId xmlns:p14="http://schemas.microsoft.com/office/powerpoint/2010/main" val="42089369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Ils crient sur les autres pour les empêcher de faire ce que tu n’aimes pas ou pour les forcer à faire ce que tu aimes bien. Ils nous donnent envie de faire des choses, c’est donc bien qu’ils soient là</a:t>
            </a: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71</a:t>
            </a:fld>
            <a:endParaRPr lang="fr-FR"/>
          </a:p>
        </p:txBody>
      </p:sp>
    </p:spTree>
    <p:extLst>
      <p:ext uri="{BB962C8B-B14F-4D97-AF65-F5344CB8AC3E}">
        <p14:creationId xmlns:p14="http://schemas.microsoft.com/office/powerpoint/2010/main" val="39711906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Si on les laisse trop souvent faire , ils peuvent prendre le contrôle sur notre cerveau et nous obliger à faire uniquement ce qu’ils aiment. </a:t>
            </a:r>
          </a:p>
          <a:p>
            <a:r>
              <a:rPr lang="fr-FR" dirty="0" smtClean="0"/>
              <a:t>C’est ce qui se passe lorsqu’on est accro aux jeux vidéos ou que tout nous semble nul car les neurones adorent ce qui est excitant, ce qui bouge et ce qui change et se désespèrent quand c’est trop calme. </a:t>
            </a: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72</a:t>
            </a:fld>
            <a:endParaRPr lang="fr-FR"/>
          </a:p>
        </p:txBody>
      </p:sp>
    </p:spTree>
    <p:extLst>
      <p:ext uri="{BB962C8B-B14F-4D97-AF65-F5344CB8AC3E}">
        <p14:creationId xmlns:p14="http://schemas.microsoft.com/office/powerpoint/2010/main" val="23690694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Réagir vite sans </a:t>
            </a:r>
            <a:r>
              <a:rPr lang="fr-FR" dirty="0" err="1" smtClean="0"/>
              <a:t>réflêchir</a:t>
            </a: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73</a:t>
            </a:fld>
            <a:endParaRPr lang="fr-FR"/>
          </a:p>
        </p:txBody>
      </p:sp>
    </p:spTree>
    <p:extLst>
      <p:ext uri="{BB962C8B-B14F-4D97-AF65-F5344CB8AC3E}">
        <p14:creationId xmlns:p14="http://schemas.microsoft.com/office/powerpoint/2010/main" val="2261427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Les pianistes professionnels: on observe un épaississement des régions spécialisées dans la motricité des doigts ainsi que dans l’audition et la vision. Ces changements sont proportionnels au temps consacré à l’apprentissage du piano pendant l’enfance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Les chauffeurs de taxi: l’IRM montre des parties du cortex qui contrôlent la représentation de l’espace sont plus développées et ce, </a:t>
            </a:r>
            <a:r>
              <a:rPr lang="fr-FR" dirty="0" err="1" smtClean="0"/>
              <a:t>proportionnellemnt</a:t>
            </a:r>
            <a:r>
              <a:rPr lang="fr-FR" dirty="0" smtClean="0"/>
              <a:t> au nombre d’années d’expérience de la conduite d’un taxi</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Notre cerveau change son architecture interne à chaque instant de notre vie en fonction des stimulations rencontrées, comme une maison dont on changerait à chaque minutes les</a:t>
            </a:r>
            <a:r>
              <a:rPr lang="fr-FR" baseline="0" dirty="0" smtClean="0"/>
              <a:t> meubles, la couleur des murs, les fenêtres.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Du bébé jusqu’à la personne âgée, personne n’a le même cerveau entre le matin et le soir d’une même journée</a:t>
            </a:r>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La plasticité cérébrale: Capacité du cerveau à s’adapter à tous les évènements et à se transformer à chaque minute. Le simple fait de se rappeler son repas d’hier ou le planning de nos dernières vacances vont créer de nouvelles connexions entre les neurones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smtClean="0">
                <a:solidFill>
                  <a:schemeClr val="tx1"/>
                </a:solidFill>
                <a:effectLst/>
                <a:latin typeface="+mn-lt"/>
                <a:ea typeface="+mn-ea"/>
                <a:cs typeface="+mn-cs"/>
              </a:rPr>
              <a:t>La</a:t>
            </a:r>
            <a:r>
              <a:rPr lang="fr-FR" sz="1200" b="0" i="0" kern="1200" baseline="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plasticité cérébrale décrit les mécanismes par lesquels le cerveau est capable de se modifier dès la phase embryonnaire ou lors d'apprentissages. Elle s’exprime par la capacité du cerveau de créer, défaire ou réorganiser les réseaux de neurones et les connexions de ces neurones. Le cerveau est ainsi qualifié de « plastique » ou de « malléable ». Ce phénomène intervient durant le développement embryonnaire, l'enfance, la vie adulte et les conditions pathologiques (lésions et maladies).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smtClean="0">
                <a:solidFill>
                  <a:schemeClr val="tx1"/>
                </a:solidFill>
                <a:effectLst/>
                <a:latin typeface="+mn-lt"/>
                <a:ea typeface="+mn-ea"/>
                <a:cs typeface="+mn-cs"/>
              </a:rPr>
              <a:t> Il est responsable de la diversité de l'organisation fine du cerveau parmi les individus (l'organisation générale étant, elle, régie par le bagage génétique de l'espèce) et des mécanismes de l'apprentissage et de la mémorisation chez l'enfant et l'adulte. Ainsi, la plasticité neuronale est présente tout au long de la vie, avec un pic d’efficacité pendant le développement à la suite de l'apprentissage, puis toujours possible mais moins fortement avec l’adulte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smtClean="0">
                <a:solidFill>
                  <a:schemeClr val="tx1"/>
                </a:solidFill>
                <a:effectLst/>
                <a:latin typeface="+mn-lt"/>
                <a:ea typeface="+mn-ea"/>
                <a:cs typeface="+mn-cs"/>
              </a:rPr>
              <a:t>Or, si la plasticité permet de renforcer ou créer de nouvelles connexions, ce processus est également réversible lorsque les fonctions ne sont plus utilisées ou sollicitées. Les connexions </a:t>
            </a:r>
            <a:r>
              <a:rPr lang="fr-FR" sz="1200" b="0" i="0" kern="1200" dirty="0" err="1" smtClean="0">
                <a:solidFill>
                  <a:schemeClr val="tx1"/>
                </a:solidFill>
                <a:effectLst/>
                <a:latin typeface="+mn-lt"/>
                <a:ea typeface="+mn-ea"/>
                <a:cs typeface="+mn-cs"/>
              </a:rPr>
              <a:t>synapsiques</a:t>
            </a:r>
            <a:r>
              <a:rPr lang="fr-FR" sz="1200" b="0" i="0" kern="1200" dirty="0" smtClean="0">
                <a:solidFill>
                  <a:schemeClr val="tx1"/>
                </a:solidFill>
                <a:effectLst/>
                <a:latin typeface="+mn-lt"/>
                <a:ea typeface="+mn-ea"/>
                <a:cs typeface="+mn-cs"/>
              </a:rPr>
              <a:t> et les neurones qui n’ont pas été sollicitées disparaissent.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smtClean="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76</a:t>
            </a:fld>
            <a:endParaRPr lang="fr-FR"/>
          </a:p>
        </p:txBody>
      </p:sp>
    </p:spTree>
    <p:extLst>
      <p:ext uri="{BB962C8B-B14F-4D97-AF65-F5344CB8AC3E}">
        <p14:creationId xmlns:p14="http://schemas.microsoft.com/office/powerpoint/2010/main" val="14984385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Pendant</a:t>
            </a:r>
            <a:r>
              <a:rPr lang="fr-FR" baseline="0" dirty="0" smtClean="0"/>
              <a:t> très </a:t>
            </a:r>
            <a:r>
              <a:rPr lang="fr-FR" baseline="0" dirty="0" err="1" smtClean="0"/>
              <a:t>logtemps</a:t>
            </a:r>
            <a:r>
              <a:rPr lang="fr-FR" baseline="0" dirty="0" smtClean="0"/>
              <a:t> on a cru que le cerveau, arrivé à un certain âge ne se modifiait plus. Il devenait inchangeable à partir de 25 ans. On pensait que comme n </a:t>
            </a:r>
            <a:r>
              <a:rPr lang="fr-FR" baseline="0" dirty="0" err="1" smtClean="0"/>
              <a:t>otre</a:t>
            </a:r>
            <a:r>
              <a:rPr lang="fr-FR" baseline="0" dirty="0" smtClean="0"/>
              <a:t> taille adulte ne bougerait plus , notre cerveau ferait pareil</a:t>
            </a:r>
          </a:p>
          <a:p>
            <a:endParaRPr lang="fr-FR" baseline="0" dirty="0" smtClean="0"/>
          </a:p>
          <a:p>
            <a:r>
              <a:rPr lang="fr-FR" baseline="0" dirty="0" smtClean="0"/>
              <a:t>Ca ouvre des univers considérables d’espoirs face aux ‘j’y arriverai jamais, mon père était nul en maths donc moi aussi, si je dois faire des progrès c’est pas avant 3 ans donc non… » </a:t>
            </a:r>
          </a:p>
          <a:p>
            <a:r>
              <a:rPr lang="fr-FR" baseline="0" dirty="0" smtClean="0"/>
              <a:t>Là il y a </a:t>
            </a:r>
            <a:r>
              <a:rPr lang="fr-FR" baseline="0" dirty="0" err="1" smtClean="0"/>
              <a:t>maudification</a:t>
            </a:r>
            <a:r>
              <a:rPr lang="fr-FR" baseline="0" dirty="0" smtClean="0"/>
              <a:t> à chaque instant de notre cerveau</a:t>
            </a:r>
          </a:p>
          <a:p>
            <a:r>
              <a:rPr lang="fr-FR" baseline="0" dirty="0" smtClean="0"/>
              <a:t>Un espoir pour tous les élèves qui </a:t>
            </a:r>
            <a:r>
              <a:rPr lang="fr-FR" baseline="0" dirty="0" err="1" smtClean="0"/>
              <a:t>voufraient</a:t>
            </a:r>
            <a:r>
              <a:rPr lang="fr-FR" baseline="0" dirty="0" smtClean="0"/>
              <a:t> se raccrocher à quelque chose de solide</a:t>
            </a:r>
          </a:p>
          <a:p>
            <a:endParaRPr lang="fr-FR" baseline="0" dirty="0" smtClean="0"/>
          </a:p>
          <a:p>
            <a:r>
              <a:rPr lang="fr-FR" baseline="0" dirty="0" smtClean="0"/>
              <a:t>Si tu prends l’habitude de titiller ton cerveau, il va y avoir des connexions entre les neurones qui vont tracer des chemins</a:t>
            </a: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77</a:t>
            </a:fld>
            <a:endParaRPr lang="fr-FR"/>
          </a:p>
        </p:txBody>
      </p:sp>
    </p:spTree>
    <p:extLst>
      <p:ext uri="{BB962C8B-B14F-4D97-AF65-F5344CB8AC3E}">
        <p14:creationId xmlns:p14="http://schemas.microsoft.com/office/powerpoint/2010/main" val="17356078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Autant il était intuitif de se dire que lorsque l’on apprend quelque chose, des neurones se connectent, autant c’est une découverte pour de nombreux élèves de comprendre, que lorsque l’on cesse de se servir de quelque chose (par exemple, quand on ne fait pas ses exos, quand on ne révise pas, etc.), des neurones se déconnectent avec la même facilité ! Le cerveau passe autant de temps à effacer qu’à enregistrer. Donc méfiance … </a:t>
            </a:r>
          </a:p>
          <a:p>
            <a:endParaRPr lang="fr-FR" dirty="0" smtClean="0"/>
          </a:p>
          <a:p>
            <a:r>
              <a:rPr lang="fr-FR" dirty="0" smtClean="0"/>
              <a:t>Chaque fois que nous apprenons quelque chose, des circuits nerveux sont modifiés dans notre cerveau. Ces circuits sont constitués d'un certain nombre de cellules nerveuses (ou neurones) qui communiquent entre elles par des jonctions particulières appelées </a:t>
            </a:r>
            <a:r>
              <a:rPr lang="fr-FR" dirty="0" smtClean="0">
                <a:hlinkClick r:id="rId3"/>
              </a:rPr>
              <a:t>synapses</a:t>
            </a:r>
            <a:r>
              <a:rPr lang="fr-FR" dirty="0" smtClean="0"/>
              <a:t>.</a:t>
            </a:r>
          </a:p>
          <a:p>
            <a:r>
              <a:rPr lang="fr-FR" dirty="0" smtClean="0"/>
              <a:t>Ce sont ces synapses qui augmentent leur efficacité suite à un apprentissage, facilitant ainsi le passage de l'influx nerveux dans un circuit particulier. Par exemple, lorsqu'on entend un nouveau mot, de nouvelles connexions entre certains de nos neurones sont sollicitées : certains du </a:t>
            </a:r>
            <a:r>
              <a:rPr lang="fr-FR" dirty="0" smtClean="0">
                <a:hlinkClick r:id="rId4"/>
              </a:rPr>
              <a:t>cortex visuel</a:t>
            </a:r>
            <a:r>
              <a:rPr lang="fr-FR" dirty="0" smtClean="0"/>
              <a:t> pour en reconnaître l'orthographe, d'autres du cortex auditif pour en entendre la prononciation, d'autres encore dans les régions associatives du cortex pour le relier à d'autres connaissances.</a:t>
            </a:r>
          </a:p>
          <a:p>
            <a:r>
              <a:rPr lang="fr-FR" dirty="0" smtClean="0"/>
              <a:t>Or pour apprendre ce nouveau mot, </a:t>
            </a:r>
            <a:r>
              <a:rPr lang="fr-FR" dirty="0" smtClean="0">
                <a:hlinkClick r:id="rId5"/>
              </a:rPr>
              <a:t>on se le répète un certain nombre de fois</a:t>
            </a:r>
            <a:r>
              <a:rPr lang="fr-FR" dirty="0" smtClean="0"/>
              <a:t>, ce qui a pour effet de sélectionner et de renforcer les connexions entre ces différents circuits du cortex. Et c'est cette nouvelle association durable entre certains neurones qui formera le souvenir de ce mot. L'efficacité de cette association pouvant dépendre bien sûr </a:t>
            </a:r>
            <a:r>
              <a:rPr lang="fr-FR" dirty="0" smtClean="0">
                <a:hlinkClick r:id="rId6"/>
              </a:rPr>
              <a:t>de plusieurs facteurs</a:t>
            </a:r>
            <a:r>
              <a:rPr lang="fr-FR" dirty="0" smtClean="0"/>
              <a:t>. </a:t>
            </a:r>
          </a:p>
          <a:p>
            <a:r>
              <a:rPr lang="fr-FR" dirty="0" smtClean="0"/>
              <a:t/>
            </a:r>
            <a:br>
              <a:rPr lang="fr-FR" dirty="0" smtClean="0"/>
            </a:br>
            <a:r>
              <a:rPr lang="fr-FR" dirty="0" smtClean="0"/>
              <a:t>Pour se remémorer ce mot des jours ou des années plus tard, faut réussir à réactiver ces circuits nerveux. On comprend qu'il sera d'autant plus facile de le faire que le circuit aura été fortement façonné par un passage répété de l'influx nerveux dû à un long apprentissage. Au contraire, si l'on ne s'est répété le mot que quelques fois, les connexions entre les nouveaux neurones sont plus faibles, et le nouveau circuit plus difficile à réactiver.</a:t>
            </a:r>
          </a:p>
          <a:p>
            <a:r>
              <a:rPr lang="fr-FR" dirty="0" smtClean="0"/>
              <a:t>Tous nos souvenirs (événements, mots, images, émotions, etc.) correspondent donc dans notre cerveau à l'activité particulière de certains réseaux de neurones ayant des connexions renforcées entre eux. </a:t>
            </a:r>
          </a:p>
          <a:p>
            <a:r>
              <a:rPr lang="fr-FR" dirty="0" smtClean="0"/>
              <a:t>Nos neurones sont un peu comme une forêt où l'on fait circuler de l'information. A force de prendre le même chemin dans une forêt, il se crée un sentier. Et ce sentier est d'autant plus facile à trouver qu'il s'est profondément creusé à force d'y passer. Et c'est la même chose pour nos souvenirs: plus on les repassent dans notre tête, plus ils se gravent profondément dans nos connexions nerveuses.  </a:t>
            </a:r>
          </a:p>
          <a:p>
            <a:r>
              <a:rPr lang="fr-FR" dirty="0" smtClean="0"/>
              <a:t>La caractéristique fondamentale qui permet la mémoire et l'apprentissage est la plasticité de notre cerveau. Autrement dit, la capacité des neurones à modifier leurs connexions pour rendre certains circuits nerveux plus efficace. </a:t>
            </a:r>
          </a:p>
          <a:p>
            <a:r>
              <a:rPr lang="fr-FR" dirty="0" smtClean="0"/>
              <a:t>Et efficace pour quoi faire ? La plupart du temps pour permettre l'expression d'un nouveau comportement mieux adapté aux exigences du milieu. Donc plus susceptible de préserver la structure de l'organisme et d'améliorer ses chances de survie…</a:t>
            </a:r>
          </a:p>
          <a:p>
            <a:endParaRPr lang="fr-FR" dirty="0" smtClean="0"/>
          </a:p>
          <a:p>
            <a:endParaRPr lang="fr-FR" dirty="0" smtClean="0"/>
          </a:p>
          <a:p>
            <a:r>
              <a:rPr lang="fr-FR" dirty="0" smtClean="0"/>
              <a:t>Le chemin mnésique ne disparaitra pas à la première pluie ou parce que </a:t>
            </a:r>
            <a:r>
              <a:rPr lang="fr-FR" dirty="0" err="1" smtClean="0"/>
              <a:t>person,nene</a:t>
            </a:r>
            <a:r>
              <a:rPr lang="fr-FR" dirty="0" smtClean="0"/>
              <a:t> l’aura emprunté pendant une semaine. Par contre, si on ne l’emprunte pas assez souvent, les hautes herbes recouvrent le chemin,</a:t>
            </a:r>
            <a:r>
              <a:rPr lang="fr-FR" baseline="0" dirty="0" smtClean="0"/>
              <a:t> ce qui se matérialise pour le cerveau par des connexions neuronales qui s’affaiblissent et disparaissent; C’est l’oubli</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78</a:t>
            </a:fld>
            <a:endParaRPr lang="fr-FR"/>
          </a:p>
        </p:txBody>
      </p:sp>
    </p:spTree>
    <p:extLst>
      <p:ext uri="{BB962C8B-B14F-4D97-AF65-F5344CB8AC3E}">
        <p14:creationId xmlns:p14="http://schemas.microsoft.com/office/powerpoint/2010/main" val="31104067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indent="-228600">
              <a:buFont typeface="+mj-lt"/>
              <a:buAutoNum type="arabicPeriod"/>
            </a:pPr>
            <a:endParaRPr lang="fr-FR" dirty="0"/>
          </a:p>
          <a:p>
            <a:endParaRPr lang="fr-FR" dirty="0"/>
          </a:p>
        </p:txBody>
      </p:sp>
      <p:sp>
        <p:nvSpPr>
          <p:cNvPr id="4" name="Espace réservé du numéro de diapositive 3"/>
          <p:cNvSpPr>
            <a:spLocks noGrp="1"/>
          </p:cNvSpPr>
          <p:nvPr>
            <p:ph type="sldNum" sz="quarter" idx="10"/>
          </p:nvPr>
        </p:nvSpPr>
        <p:spPr/>
        <p:txBody>
          <a:bodyPr/>
          <a:lstStyle/>
          <a:p>
            <a:fld id="{65E100BB-DC4C-4AE8-96AD-3BB5E425D957}" type="slidenum">
              <a:rPr lang="fr-FR"/>
              <a:pPr/>
              <a:t>79</a:t>
            </a:fld>
            <a:endParaRPr lang="fr-FR"/>
          </a:p>
        </p:txBody>
      </p:sp>
    </p:spTree>
    <p:extLst>
      <p:ext uri="{BB962C8B-B14F-4D97-AF65-F5344CB8AC3E}">
        <p14:creationId xmlns:p14="http://schemas.microsoft.com/office/powerpoint/2010/main" val="17726048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lvl="0" fontAlgn="base"/>
            <a:r>
              <a:rPr lang="fr-FR" dirty="0" smtClean="0"/>
              <a:t>Parce que l'attention, même si elle n'est pas suffisante pour mémoriser, est nécessaire. </a:t>
            </a:r>
          </a:p>
          <a:p>
            <a:pPr lvl="0" fontAlgn="base"/>
            <a:r>
              <a:rPr lang="fr-FR" dirty="0" smtClean="0"/>
              <a:t>Parce que le travail collaboratif nécessite que l'on soit attentif à ce que dit l'autre. </a:t>
            </a:r>
          </a:p>
          <a:p>
            <a:pPr lvl="0" fontAlgn="base"/>
            <a:r>
              <a:rPr lang="fr-FR" dirty="0" smtClean="0"/>
              <a:t>Parce qu'il est nécessaire de rester attentif lorsque l'on doit lire un texte, exécuter une tâche (complexe ou pas) </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80</a:t>
            </a:fld>
            <a:endParaRPr lang="fr-FR"/>
          </a:p>
        </p:txBody>
      </p:sp>
    </p:spTree>
    <p:extLst>
      <p:ext uri="{BB962C8B-B14F-4D97-AF65-F5344CB8AC3E}">
        <p14:creationId xmlns:p14="http://schemas.microsoft.com/office/powerpoint/2010/main" val="40795461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8"/>
          <p:cNvSpPr>
            <a:spLocks noGrp="1" noChangeArrowheads="1"/>
          </p:cNvSpPr>
          <p:nvPr>
            <p:ph type="sldNum" sz="quarter"/>
          </p:nvPr>
        </p:nvSpPr>
        <p:spPr>
          <a:noFill/>
          <a:ln/>
        </p:spPr>
        <p:txBody>
          <a:bodyPr/>
          <a:lstStyle/>
          <a:p>
            <a:fld id="{1383CFDB-9860-4C56-AB48-253451699400}" type="slidenum">
              <a:rPr lang="fr-FR" altLang="fr-FR" smtClean="0"/>
              <a:pPr/>
              <a:t>81</a:t>
            </a:fld>
            <a:endParaRPr lang="fr-FR" altLang="fr-FR" smtClean="0"/>
          </a:p>
        </p:txBody>
      </p:sp>
      <p:sp>
        <p:nvSpPr>
          <p:cNvPr id="83971"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CADF466-50CA-4444-943A-9C90C789D641}" type="slidenum">
              <a:rPr lang="fr-FR" altLang="fr-FR" sz="1200">
                <a:solidFill>
                  <a:srgbClr val="000000"/>
                </a:solidFill>
              </a:rPr>
              <a:pPr algn="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81</a:t>
            </a:fld>
            <a:endParaRPr lang="fr-FR" altLang="fr-FR" sz="1200">
              <a:solidFill>
                <a:srgbClr val="000000"/>
              </a:solidFill>
            </a:endParaRPr>
          </a:p>
        </p:txBody>
      </p:sp>
      <p:sp>
        <p:nvSpPr>
          <p:cNvPr id="83972"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83973" name="Text Box 3"/>
          <p:cNvSpPr txBox="1">
            <a:spLocks noChangeArrowheads="1"/>
          </p:cNvSpPr>
          <p:nvPr/>
        </p:nvSpPr>
        <p:spPr bwMode="auto">
          <a:xfrm>
            <a:off x="765175" y="4859338"/>
            <a:ext cx="5478463" cy="3181350"/>
          </a:xfrm>
          <a:prstGeom prst="rect">
            <a:avLst/>
          </a:prstGeom>
          <a:noFill/>
          <a:ln w="9525">
            <a:noFill/>
            <a:round/>
            <a:headEnd/>
            <a:tailEnd/>
          </a:ln>
        </p:spPr>
        <p:txBody>
          <a:bodyPr lIns="90000" tIns="46800" rIns="90000" bIns="46800"/>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200" b="1">
                <a:solidFill>
                  <a:srgbClr val="000000"/>
                </a:solidFill>
                <a:latin typeface="Calibri" pitchFamily="32" charset="0"/>
              </a:rPr>
              <a:t>L’attention et la mémorisation.  2 minutes</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200" i="1">
                <a:solidFill>
                  <a:srgbClr val="000000"/>
                </a:solidFill>
                <a:latin typeface="Calibri" pitchFamily="32" charset="0"/>
              </a:rPr>
              <a:t>Ces paroles d'élèves révèlent des difficultés liées à l'attention. Quel éclairage nous donne les neurosciences à ce propos ? Deux définitions :</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200" b="1">
                <a:solidFill>
                  <a:srgbClr val="000000"/>
                </a:solidFill>
                <a:latin typeface="Calibri" pitchFamily="32" charset="0"/>
              </a:rPr>
              <a:t>Les neurosciences</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200">
                <a:solidFill>
                  <a:srgbClr val="000000"/>
                </a:solidFill>
                <a:latin typeface="Calibri" pitchFamily="32" charset="0"/>
              </a:rPr>
              <a:t>Les neurosciences désignent l’étude scientifique du système nerveux et du fonctionnement du cerveau, depuis le niveau moléculaire jusqu’au niveau comportemental. Elles ont désormais un statut interdisciplinaire, et voient leurs  découvertes ou avancées exploser depuis 15 ans, grâce notamment aux progrès technologiques d’imagerie cérébrale (dont l’IRM fonctionnel pour le plus connu).  </a:t>
            </a:r>
            <a:r>
              <a:rPr lang="fr-FR" altLang="fr-FR" sz="1200" b="1">
                <a:solidFill>
                  <a:srgbClr val="000000"/>
                </a:solidFill>
                <a:latin typeface="Calibri" pitchFamily="32" charset="0"/>
              </a:rPr>
              <a:t>Le but des neurosciences </a:t>
            </a:r>
            <a:r>
              <a:rPr lang="fr-FR" altLang="fr-FR" sz="1200">
                <a:solidFill>
                  <a:srgbClr val="000000"/>
                </a:solidFill>
                <a:latin typeface="Calibri" pitchFamily="32" charset="0"/>
              </a:rPr>
              <a:t>: mieux comprendre le fonctionnement du cerveau.</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200" b="1">
                <a:solidFill>
                  <a:srgbClr val="000000"/>
                </a:solidFill>
                <a:latin typeface="Calibri" pitchFamily="32" charset="0"/>
              </a:rPr>
              <a:t> La neuroéducation est le mariage entre les neurosciences et les sciences de l'éducation</a:t>
            </a:r>
            <a:r>
              <a:rPr lang="fr-FR" altLang="fr-FR" sz="1200">
                <a:solidFill>
                  <a:srgbClr val="000000"/>
                </a:solidFill>
                <a:latin typeface="Calibri" pitchFamily="32" charset="0"/>
              </a:rPr>
              <a:t> : elle étudie les mécanismes cérébraux en lien avec les apprentissages scolaires et l'enseignement. La neuroéducation donne des pistes qui peuvent éclairer les pratiques pédagogiques.</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1200">
              <a:solidFill>
                <a:srgbClr val="000000"/>
              </a:solidFill>
              <a:latin typeface="Calibri" pitchFamily="32" charset="0"/>
            </a:endParaRP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1200" b="1">
              <a:solidFill>
                <a:srgbClr val="000000"/>
              </a:solidFill>
              <a:latin typeface="Calibri" pitchFamily="32" charset="0"/>
            </a:endParaRP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200" b="1">
                <a:solidFill>
                  <a:srgbClr val="000000"/>
                </a:solidFill>
                <a:latin typeface="Calibri" pitchFamily="32" charset="0"/>
              </a:rPr>
              <a:t>Pour ceux qui souhaiteraient approfondir ces questions , renvoyer à la biblio-sitographie succincte figurant dans le fil rouge</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1200">
              <a:solidFill>
                <a:srgbClr val="000000"/>
              </a:solidFill>
              <a:latin typeface="Calibri" pitchFamily="32" charset="0"/>
            </a:endParaRP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200">
                <a:solidFill>
                  <a:srgbClr val="000000"/>
                </a:solidFill>
                <a:latin typeface="Calibri" pitchFamily="32" charset="0"/>
              </a:rPr>
              <a:t/>
            </a:r>
            <a:br>
              <a:rPr lang="fr-FR" altLang="fr-FR" sz="1200">
                <a:solidFill>
                  <a:srgbClr val="000000"/>
                </a:solidFill>
                <a:latin typeface="Calibri" pitchFamily="32" charset="0"/>
              </a:rPr>
            </a:br>
            <a:r>
              <a:rPr lang="fr-FR" altLang="fr-FR" sz="1200">
                <a:solidFill>
                  <a:srgbClr val="000000"/>
                </a:solidFill>
                <a:latin typeface="Calibri" pitchFamily="32" charset="0"/>
              </a:rPr>
              <a:t/>
            </a:r>
            <a:br>
              <a:rPr lang="fr-FR" altLang="fr-FR" sz="1200">
                <a:solidFill>
                  <a:srgbClr val="000000"/>
                </a:solidFill>
                <a:latin typeface="Calibri" pitchFamily="32" charset="0"/>
              </a:rPr>
            </a:br>
            <a:endParaRPr lang="fr-FR" altLang="fr-FR" sz="1200">
              <a:solidFill>
                <a:srgbClr val="000000"/>
              </a:solidFill>
              <a:latin typeface="Calibri" pitchFamily="32" charset="0"/>
            </a:endParaRP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1200">
              <a:solidFill>
                <a:srgbClr val="000000"/>
              </a:solidFill>
              <a:latin typeface="Calibri" pitchFamily="32" charset="0"/>
            </a:endParaRPr>
          </a:p>
        </p:txBody>
      </p:sp>
      <p:sp>
        <p:nvSpPr>
          <p:cNvPr id="83974" name="Text Box 4"/>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73C0E05-9F4E-4782-B286-17AB967D9443}" type="slidenum">
              <a:rPr lang="fr-FR" altLang="fr-FR" sz="1200">
                <a:solidFill>
                  <a:srgbClr val="000000"/>
                </a:solidFill>
              </a:rPr>
              <a:pPr algn="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81</a:t>
            </a:fld>
            <a:endParaRPr lang="fr-FR" altLang="fr-FR" sz="1200">
              <a:solidFill>
                <a:srgbClr val="000000"/>
              </a:solidFill>
            </a:endParaRPr>
          </a:p>
        </p:txBody>
      </p:sp>
      <p:sp>
        <p:nvSpPr>
          <p:cNvPr id="83975" name="Text Box 5"/>
          <p:cNvSpPr txBox="1">
            <a:spLocks noChangeArrowheads="1"/>
          </p:cNvSpPr>
          <p:nvPr/>
        </p:nvSpPr>
        <p:spPr bwMode="auto">
          <a:xfrm>
            <a:off x="685800" y="4343400"/>
            <a:ext cx="5484813" cy="4113213"/>
          </a:xfrm>
          <a:prstGeom prst="rect">
            <a:avLst/>
          </a:prstGeom>
          <a:noFill/>
          <a:ln w="9525">
            <a:noFill/>
            <a:round/>
            <a:headEnd/>
            <a:tailEnd/>
          </a:ln>
        </p:spPr>
        <p:txBody>
          <a:bodyPr lIns="90000" tIns="46800" rIns="90000" bIns="46800"/>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200" i="1">
                <a:solidFill>
                  <a:srgbClr val="000000"/>
                </a:solidFill>
                <a:latin typeface="Times New Roman" pitchFamily="16" charset="0"/>
              </a:rPr>
              <a:t>Ces paroles d'élèves révèlent des difficultés liées à l'attention.</a:t>
            </a:r>
          </a:p>
        </p:txBody>
      </p:sp>
      <p:sp>
        <p:nvSpPr>
          <p:cNvPr id="83976" name="Espace réservé des commentaires 1"/>
          <p:cNvSpPr>
            <a:spLocks noGrp="1"/>
          </p:cNvSpPr>
          <p:nvPr>
            <p:ph type="body" idx="1"/>
          </p:nvPr>
        </p:nvSpPr>
        <p:spPr>
          <a:xfrm>
            <a:off x="692696" y="8604448"/>
            <a:ext cx="5483225" cy="4111625"/>
          </a:xfrm>
          <a:noFill/>
          <a:ln/>
        </p:spPr>
        <p:txBody>
          <a:bodyPr/>
          <a:lstStyle/>
          <a:p>
            <a:r>
              <a:rPr lang="fr-FR" sz="1200" b="1" kern="1200" dirty="0" smtClean="0">
                <a:solidFill>
                  <a:schemeClr val="tx1"/>
                </a:solidFill>
                <a:latin typeface="+mn-lt"/>
                <a:ea typeface="+mn-ea"/>
                <a:cs typeface="+mn-cs"/>
              </a:rPr>
              <a:t>L’attention et autres formes d’attention</a:t>
            </a:r>
            <a:endParaRPr lang="fr-FR" sz="120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Ces paroles d'élèves révèlent des difficultés liées à l'attention. Quel éclairage nous donne les neurosciences à ce propos ? </a:t>
            </a:r>
            <a:endParaRPr lang="fr-FR" sz="120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 </a:t>
            </a:r>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On observe des difficultés d’attention ces dernières années chez les élèves. L’origine du problème privilégié par les neurosciences se situe dans les habitudes prises avec les technologies numériques qui ont des répercussions dans nos vies</a:t>
            </a:r>
          </a:p>
          <a:p>
            <a:r>
              <a:rPr lang="fr-FR" sz="1200" kern="1200" dirty="0" smtClean="0">
                <a:solidFill>
                  <a:schemeClr val="tx1"/>
                </a:solidFill>
                <a:latin typeface="+mn-lt"/>
                <a:ea typeface="+mn-ea"/>
                <a:cs typeface="+mn-cs"/>
              </a:rPr>
              <a:t>Internet et les répercussions positives : Les élèves ont progressé dans deux domaines</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pour trouver de l’information</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pour prendre des décisions rapidement</a:t>
            </a:r>
          </a:p>
          <a:p>
            <a:r>
              <a:rPr lang="fr-FR" sz="1200" kern="1200" dirty="0" smtClean="0">
                <a:solidFill>
                  <a:schemeClr val="tx1"/>
                </a:solidFill>
                <a:latin typeface="+mn-lt"/>
                <a:ea typeface="+mn-ea"/>
                <a:cs typeface="+mn-cs"/>
              </a:rPr>
              <a:t>Répercussions négatives</a:t>
            </a:r>
          </a:p>
          <a:p>
            <a:pPr lvl="0"/>
            <a:r>
              <a:rPr lang="fr-FR" sz="1200" kern="1200" dirty="0" smtClean="0">
                <a:solidFill>
                  <a:schemeClr val="tx1"/>
                </a:solidFill>
                <a:latin typeface="+mn-lt"/>
                <a:ea typeface="+mn-ea"/>
                <a:cs typeface="+mn-cs"/>
              </a:rPr>
              <a:t>difficultés d’attention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L’attention ne peut porter que sur une seule chose or il y a des vidéos, des couleurs, du son…Notre attention est en surchauffe. Les signaux ne sont plus traités par ordre d’importance mais ils sont traités chronologiquement (le téléphone sonne, on répond, puis un mail, on répond, puis un </a:t>
            </a:r>
            <a:r>
              <a:rPr lang="fr-FR" sz="1200" kern="1200" dirty="0" err="1" smtClean="0">
                <a:solidFill>
                  <a:schemeClr val="tx1"/>
                </a:solidFill>
                <a:latin typeface="+mn-lt"/>
                <a:ea typeface="+mn-ea"/>
                <a:cs typeface="+mn-cs"/>
              </a:rPr>
              <a:t>sms</a:t>
            </a:r>
            <a:r>
              <a:rPr lang="fr-FR" sz="1200" kern="1200" dirty="0" smtClean="0">
                <a:solidFill>
                  <a:schemeClr val="tx1"/>
                </a:solidFill>
                <a:latin typeface="+mn-lt"/>
                <a:ea typeface="+mn-ea"/>
                <a:cs typeface="+mn-cs"/>
              </a:rPr>
              <a:t>, on répond).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Car en plus de l’</a:t>
            </a:r>
            <a:r>
              <a:rPr lang="fr-FR" sz="1200" kern="1200" dirty="0" err="1" smtClean="0">
                <a:solidFill>
                  <a:schemeClr val="tx1"/>
                </a:solidFill>
                <a:latin typeface="+mn-lt"/>
                <a:ea typeface="+mn-ea"/>
                <a:cs typeface="+mn-cs"/>
              </a:rPr>
              <a:t>hyper-stimulation</a:t>
            </a:r>
            <a:r>
              <a:rPr lang="fr-FR" sz="1200" kern="1200" dirty="0" smtClean="0">
                <a:solidFill>
                  <a:schemeClr val="tx1"/>
                </a:solidFill>
                <a:latin typeface="+mn-lt"/>
                <a:ea typeface="+mn-ea"/>
                <a:cs typeface="+mn-cs"/>
              </a:rPr>
              <a:t> d’internet, il faut ajouter les habitudes de zapping (27 secondes par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page,  en  moyenne)  et  de  lecture  par  mots  clés  ou  zone  clé  ce  qui  donne  une  habitude  de  lecture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superficielle (comme on peut le voir à gauche) qu’on retrouve forcément en classe.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Répercussions  négatives = une moins bonne capacité à être attentif (à cause des liens hypertextes), à mémoriser (le cerveau retient le nom des sites plutôt que le contenu)</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On y voit bien que l’on a l’habitude de balayer la page par zones et par mots clés, plus que de lire en profondeur.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latin typeface="+mn-lt"/>
              <a:ea typeface="+mn-ea"/>
              <a:cs typeface="+mn-cs"/>
            </a:endParaRPr>
          </a:p>
          <a:p>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On ne peut pas traiter toutes les informations qui nous parviennent au risque d’une mort d’épuisement. Le cerveau doit donc faire des choix en privilégiant une cible principale</a:t>
            </a:r>
          </a:p>
          <a:p>
            <a:r>
              <a:rPr lang="fr-FR" sz="1200" kern="1200" dirty="0" smtClean="0">
                <a:solidFill>
                  <a:schemeClr val="tx1"/>
                </a:solidFill>
                <a:latin typeface="+mn-lt"/>
                <a:ea typeface="+mn-ea"/>
                <a:cs typeface="+mn-cs"/>
              </a:rPr>
              <a:t> </a:t>
            </a:r>
          </a:p>
          <a:p>
            <a:endParaRPr lang="fr-FR" sz="1200" kern="1200" dirty="0" smtClean="0">
              <a:solidFill>
                <a:schemeClr val="tx1"/>
              </a:solidFill>
              <a:latin typeface="+mn-lt"/>
              <a:ea typeface="+mn-ea"/>
              <a:cs typeface="+mn-cs"/>
            </a:endParaRPr>
          </a:p>
          <a:p>
            <a:r>
              <a:rPr lang="fr-FR" sz="1200" b="1" i="1" kern="1200" dirty="0" smtClean="0">
                <a:solidFill>
                  <a:schemeClr val="tx1"/>
                </a:solidFill>
                <a:latin typeface="+mn-lt"/>
                <a:ea typeface="+mn-ea"/>
                <a:cs typeface="+mn-cs"/>
              </a:rPr>
              <a:t> </a:t>
            </a:r>
            <a:endParaRPr lang="fr-FR" sz="1200" kern="1200" dirty="0" smtClean="0">
              <a:solidFill>
                <a:schemeClr val="tx1"/>
              </a:solidFill>
              <a:latin typeface="+mn-lt"/>
              <a:ea typeface="+mn-ea"/>
              <a:cs typeface="+mn-cs"/>
            </a:endParaRPr>
          </a:p>
        </p:txBody>
      </p:sp>
    </p:spTree>
    <p:extLst>
      <p:ext uri="{BB962C8B-B14F-4D97-AF65-F5344CB8AC3E}">
        <p14:creationId xmlns:p14="http://schemas.microsoft.com/office/powerpoint/2010/main" val="6177996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fr-FR" dirty="0"/>
              <a:t>On ne peut pas faire attention à deux choses en même temps  (voir fiche de lecture de Stanislas Dehaene + cours 2 "L'attention et le contrôle exécutif", collège de France) </a:t>
            </a:r>
            <a:br>
              <a:rPr lang="fr-FR" dirty="0"/>
            </a:br>
            <a:r>
              <a:rPr lang="fr-FR" dirty="0"/>
              <a:t>Pour étayer ce que nous venons de dire, voici une vidéo </a:t>
            </a:r>
            <a:r>
              <a:rPr lang="fr-FR" dirty="0">
                <a:hlinkClick r:id="rId3"/>
              </a:rPr>
              <a:t>"The Monkey Business Illusion" </a:t>
            </a:r>
            <a:r>
              <a:rPr lang="fr-FR" dirty="0"/>
              <a:t/>
            </a:r>
            <a:br>
              <a:rPr lang="fr-FR" dirty="0"/>
            </a:br>
            <a:r>
              <a:rPr lang="fr-FR" dirty="0"/>
              <a:t>Les stagiaires qui connaissent la vidéo "</a:t>
            </a:r>
            <a:r>
              <a:rPr lang="fr-FR" dirty="0" err="1"/>
              <a:t>Selective</a:t>
            </a:r>
            <a:r>
              <a:rPr lang="fr-FR" dirty="0"/>
              <a:t> attention test" verront-ils que dans cette vidéo la couleur du rideau change ?  </a:t>
            </a:r>
            <a:br>
              <a:rPr lang="fr-FR" dirty="0"/>
            </a:br>
            <a:r>
              <a:rPr lang="fr-FR" dirty="0"/>
              <a:t>L'attention peut faciliter l'apprentissage à condition d'être correctement orientée, d'où l'importance du rôle de l'enseignant qui se doit de captiver l'attention de l'élève, de l'orienter vers l'objectif visé. </a:t>
            </a:r>
            <a:br>
              <a:rPr lang="fr-FR" dirty="0"/>
            </a:br>
            <a:r>
              <a:rPr lang="fr-FR" dirty="0"/>
              <a:t>L'exercice de la vidéo démontre que nous pouvons "regarder au travers", nous sommes aveugles au monde extérieur suivant l'objet de notre attention. Souvent à l'école nous surestimons nos capacités d'attention, et l'enseignant souvent surestime les capacités de ses élèves.  </a:t>
            </a:r>
            <a:br>
              <a:rPr lang="fr-FR" dirty="0"/>
            </a:br>
            <a:endParaRPr lang="fr-FR" dirty="0"/>
          </a:p>
          <a:p>
            <a:endParaRPr lang="fr-FR" dirty="0"/>
          </a:p>
        </p:txBody>
      </p:sp>
      <p:sp>
        <p:nvSpPr>
          <p:cNvPr id="4" name="Espace réservé du numéro de diapositive 3"/>
          <p:cNvSpPr>
            <a:spLocks noGrp="1"/>
          </p:cNvSpPr>
          <p:nvPr>
            <p:ph type="sldNum" sz="quarter" idx="10"/>
          </p:nvPr>
        </p:nvSpPr>
        <p:spPr/>
        <p:txBody>
          <a:bodyPr/>
          <a:lstStyle/>
          <a:p>
            <a:fld id="{65E100BB-DC4C-4AE8-96AD-3BB5E425D957}" type="slidenum">
              <a:rPr lang="fr-FR"/>
              <a:pPr/>
              <a:t>82</a:t>
            </a:fld>
            <a:endParaRPr lang="fr-FR"/>
          </a:p>
        </p:txBody>
      </p:sp>
    </p:spTree>
    <p:extLst>
      <p:ext uri="{BB962C8B-B14F-4D97-AF65-F5344CB8AC3E}">
        <p14:creationId xmlns:p14="http://schemas.microsoft.com/office/powerpoint/2010/main" val="2149959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fontAlgn="auto">
              <a:spcAft>
                <a:spcPts val="0"/>
              </a:spcAft>
              <a:defRPr/>
            </a:pPr>
            <a:r>
              <a:rPr lang="fr-FR" dirty="0" smtClean="0"/>
              <a:t>Evaluer , c’est donner une valeur aux compétences d’une personne, d’un groupe.</a:t>
            </a:r>
          </a:p>
          <a:p>
            <a:pPr fontAlgn="auto">
              <a:spcAft>
                <a:spcPts val="0"/>
              </a:spcAft>
              <a:defRPr/>
            </a:pPr>
            <a:r>
              <a:rPr lang="fr-FR" dirty="0" smtClean="0"/>
              <a:t>C’est estimer la quantité et la qualité des connaissances, des savoir-faire acquis au cours des apprentissages scolaires.</a:t>
            </a:r>
          </a:p>
          <a:p>
            <a:pPr fontAlgn="auto">
              <a:spcAft>
                <a:spcPts val="0"/>
              </a:spcAft>
              <a:defRPr/>
            </a:pPr>
            <a:r>
              <a:rPr lang="fr-FR" u="sng" dirty="0" smtClean="0">
                <a:solidFill>
                  <a:srgbClr val="FF0000"/>
                </a:solidFill>
              </a:rPr>
              <a:t>MAIS </a:t>
            </a:r>
            <a:r>
              <a:rPr lang="fr-FR" dirty="0" smtClean="0"/>
              <a:t>l’évaluation avant d’être une mesure est avant tout une </a:t>
            </a:r>
            <a:r>
              <a:rPr lang="fr-FR" u="sng" dirty="0" smtClean="0"/>
              <a:t>confrontation entre un ensemble d’actions pédagogiques et les effets produits sur les élèves.</a:t>
            </a:r>
          </a:p>
          <a:p>
            <a:pPr fontAlgn="auto">
              <a:spcAft>
                <a:spcPts val="0"/>
              </a:spcAft>
              <a:buFont typeface="Wingdings" pitchFamily="2" charset="2"/>
              <a:buChar char="Ø"/>
              <a:defRPr/>
            </a:pPr>
            <a:r>
              <a:rPr lang="fr-FR" dirty="0" smtClean="0"/>
              <a:t>DONC évaluer les élèves c’est aussi </a:t>
            </a:r>
            <a:r>
              <a:rPr lang="fr-FR" u="sng" dirty="0" smtClean="0"/>
              <a:t>évaluer sa propre pédagogie.</a:t>
            </a:r>
          </a:p>
          <a:p>
            <a:r>
              <a:rPr lang="fr-FR" dirty="0" smtClean="0"/>
              <a:t>L’acte d’évaluer peut porter sur des savoirs, des savoir-faire, des compétences, des productions, des travaux, des résultats… </a:t>
            </a: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8</a:t>
            </a:fld>
            <a:endParaRPr lang="fr-FR" dirty="0"/>
          </a:p>
        </p:txBody>
      </p:sp>
    </p:spTree>
    <p:extLst>
      <p:ext uri="{BB962C8B-B14F-4D97-AF65-F5344CB8AC3E}">
        <p14:creationId xmlns:p14="http://schemas.microsoft.com/office/powerpoint/2010/main" val="33699045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fr-FR" dirty="0"/>
              <a:t>Pour être attentif il faut éviter les interférences négatives et apprendre à inhiber les actions inappropriées.  </a:t>
            </a:r>
            <a:br>
              <a:rPr lang="fr-FR" dirty="0"/>
            </a:br>
            <a:r>
              <a:rPr lang="fr-FR" dirty="0"/>
              <a:t>Faire faire le test le test de </a:t>
            </a:r>
            <a:r>
              <a:rPr lang="fr-FR" dirty="0" err="1"/>
              <a:t>Stroop</a:t>
            </a:r>
            <a:r>
              <a:rPr lang="fr-FR" dirty="0"/>
              <a:t> (</a:t>
            </a:r>
            <a:r>
              <a:rPr lang="fr-FR" dirty="0" err="1"/>
              <a:t>Stroop</a:t>
            </a:r>
            <a:r>
              <a:rPr lang="fr-FR" dirty="0"/>
              <a:t> est le nom du psychologue qui a mis ce tes au point dans les années 1930) </a:t>
            </a:r>
          </a:p>
          <a:p>
            <a:r>
              <a:rPr lang="fr-FR" dirty="0"/>
              <a:t>Tâche A : demander aux stagiaires de nommer rapidement et sans erreur la couleur utilisée dans les carrés ci-dessous.  </a:t>
            </a:r>
            <a:br>
              <a:rPr lang="fr-FR" dirty="0"/>
            </a:br>
            <a:r>
              <a:rPr lang="fr-FR" dirty="0"/>
              <a:t> </a:t>
            </a:r>
          </a:p>
          <a:p>
            <a:r>
              <a:rPr lang="fr-FR" dirty="0"/>
              <a:t>Dans la tâche A, on se limite à contrôler la capacité de nommer les couleurs. </a:t>
            </a:r>
          </a:p>
          <a:p>
            <a:endParaRPr lang="fr-FR" dirty="0"/>
          </a:p>
          <a:p>
            <a:r>
              <a:rPr lang="fr-FR" dirty="0"/>
              <a:t>Tâche B : demander aux stagiaires de nommer rapidement et sans erreur la couleur utilisée pour écrire les mots </a:t>
            </a:r>
          </a:p>
          <a:p>
            <a:r>
              <a:rPr lang="fr-FR" dirty="0"/>
              <a:t>Dans la tâche B, la couleur d'impression de chaque mot correspond aussi à sa signification. La tâche ne pose aucun problème. </a:t>
            </a:r>
          </a:p>
          <a:p>
            <a:r>
              <a:rPr lang="fr-FR" dirty="0"/>
              <a:t>Tâche C : demander aux stagiaires de nommer la couleur rapidement et sans erreur la couleur utilisée pour écrire les mots </a:t>
            </a:r>
          </a:p>
          <a:p>
            <a:r>
              <a:rPr lang="fr-FR" dirty="0"/>
              <a:t>Dans la tâche C, les difficultés surviennent car impression et signification ne correspondent plus (le mot "bleu" est écrit en rouge et la réponse attendue est rouge. Les erreurs se multiplient et le temps nécessaire à donner la bonne réponse s'allonge. Ceci parce que les 2 tâches se super-imposent et sont en compétition pour nos ressources attentionnelles : la lecture du mot et la reconnaissance de la couleur. Pour réussir le test, il faut donc contrôler une source de distraction (le mot, avec sa signification) et inhiber  la réponse automatique à cette distraction (la lecture du mot). On parle également d'effet </a:t>
            </a:r>
            <a:r>
              <a:rPr lang="fr-FR" dirty="0" err="1"/>
              <a:t>Stroop</a:t>
            </a:r>
            <a:r>
              <a:rPr lang="fr-FR" dirty="0"/>
              <a:t> pour désigner un effet d'interférence sémantique. </a:t>
            </a:r>
            <a:r>
              <a:rPr lang="fr-FR" i="1" dirty="0"/>
              <a:t> </a:t>
            </a:r>
            <a:r>
              <a:rPr lang="fr-FR" dirty="0"/>
              <a:t> </a:t>
            </a:r>
            <a:br>
              <a:rPr lang="fr-FR" dirty="0"/>
            </a:br>
            <a:endParaRPr lang="fr-FR" dirty="0"/>
          </a:p>
          <a:p>
            <a:endParaRPr lang="fr-FR" dirty="0"/>
          </a:p>
        </p:txBody>
      </p:sp>
      <p:sp>
        <p:nvSpPr>
          <p:cNvPr id="4" name="Espace réservé du numéro de diapositive 3"/>
          <p:cNvSpPr>
            <a:spLocks noGrp="1"/>
          </p:cNvSpPr>
          <p:nvPr>
            <p:ph type="sldNum" sz="quarter" idx="10"/>
          </p:nvPr>
        </p:nvSpPr>
        <p:spPr/>
        <p:txBody>
          <a:bodyPr/>
          <a:lstStyle/>
          <a:p>
            <a:fld id="{65E100BB-DC4C-4AE8-96AD-3BB5E425D957}" type="slidenum">
              <a:rPr lang="fr-FR"/>
              <a:pPr/>
              <a:t>83</a:t>
            </a:fld>
            <a:endParaRPr lang="fr-FR"/>
          </a:p>
        </p:txBody>
      </p:sp>
    </p:spTree>
    <p:extLst>
      <p:ext uri="{BB962C8B-B14F-4D97-AF65-F5344CB8AC3E}">
        <p14:creationId xmlns:p14="http://schemas.microsoft.com/office/powerpoint/2010/main" val="23908016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r>
              <a:rPr lang="fr-FR" dirty="0"/>
              <a:t>Tâche B : demander aux stagiaires de nommer rapidement et sans erreur la couleur utilisée pour écrire les mots </a:t>
            </a:r>
          </a:p>
          <a:p>
            <a:r>
              <a:rPr lang="fr-FR" dirty="0"/>
              <a:t>Dans la tâche B, la couleur d'impression de chaque mot correspond aussi à sa signification. La tâche ne pose aucun problème. </a:t>
            </a:r>
          </a:p>
        </p:txBody>
      </p:sp>
      <p:sp>
        <p:nvSpPr>
          <p:cNvPr id="4" name="Espace réservé du numéro de diapositive 3"/>
          <p:cNvSpPr>
            <a:spLocks noGrp="1"/>
          </p:cNvSpPr>
          <p:nvPr>
            <p:ph type="sldNum" sz="quarter" idx="10"/>
          </p:nvPr>
        </p:nvSpPr>
        <p:spPr/>
        <p:txBody>
          <a:bodyPr/>
          <a:lstStyle/>
          <a:p>
            <a:fld id="{65E100BB-DC4C-4AE8-96AD-3BB5E425D957}" type="slidenum">
              <a:rPr lang="fr-FR"/>
              <a:pPr/>
              <a:t>84</a:t>
            </a:fld>
            <a:endParaRPr lang="fr-FR"/>
          </a:p>
        </p:txBody>
      </p:sp>
    </p:spTree>
    <p:extLst>
      <p:ext uri="{BB962C8B-B14F-4D97-AF65-F5344CB8AC3E}">
        <p14:creationId xmlns:p14="http://schemas.microsoft.com/office/powerpoint/2010/main" val="6444382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r>
              <a:rPr lang="fr-FR" dirty="0" smtClean="0"/>
              <a:t>Tâche </a:t>
            </a:r>
            <a:r>
              <a:rPr lang="fr-FR" dirty="0"/>
              <a:t>C : demander aux stagiaires de nommer la couleur rapidement et sans erreur la couleur utilisée pour écrire les mots </a:t>
            </a:r>
          </a:p>
          <a:p>
            <a:r>
              <a:rPr lang="fr-FR" dirty="0"/>
              <a:t>Dans la tâche C, les difficultés surviennent car impression et signification ne correspondent plus (le mot "bleu" est écrit en rouge et la réponse attendue est rouge. Les erreurs se multiplient et le temps nécessaire à donner la bonne réponse s'allonge. Ceci parce que les 2 tâches se super-imposent et sont en compétition pour nos ressources attentionnelles : la lecture du mot et la reconnaissance de la couleur. Pour réussir le test, il faut donc contrôler une source de distraction (le mot, avec sa signification) et inhiber  la réponse automatique à cette distraction (la lecture du mot). On parle également d'effet </a:t>
            </a:r>
            <a:r>
              <a:rPr lang="fr-FR" dirty="0" err="1"/>
              <a:t>Stroop</a:t>
            </a:r>
            <a:r>
              <a:rPr lang="fr-FR" dirty="0"/>
              <a:t> pour désigner un effet d'interférence sémantique. </a:t>
            </a:r>
            <a:r>
              <a:rPr lang="fr-FR" i="1" dirty="0"/>
              <a:t> </a:t>
            </a:r>
            <a:r>
              <a:rPr lang="fr-FR" dirty="0"/>
              <a:t> </a:t>
            </a:r>
            <a:br>
              <a:rPr lang="fr-FR" dirty="0"/>
            </a:br>
            <a:endParaRPr lang="fr-FR" dirty="0"/>
          </a:p>
          <a:p>
            <a:endParaRPr lang="fr-FR" dirty="0"/>
          </a:p>
        </p:txBody>
      </p:sp>
      <p:sp>
        <p:nvSpPr>
          <p:cNvPr id="4" name="Espace réservé du numéro de diapositive 3"/>
          <p:cNvSpPr>
            <a:spLocks noGrp="1"/>
          </p:cNvSpPr>
          <p:nvPr>
            <p:ph type="sldNum" sz="quarter" idx="10"/>
          </p:nvPr>
        </p:nvSpPr>
        <p:spPr/>
        <p:txBody>
          <a:bodyPr/>
          <a:lstStyle/>
          <a:p>
            <a:fld id="{65E100BB-DC4C-4AE8-96AD-3BB5E425D957}" type="slidenum">
              <a:rPr lang="fr-FR"/>
              <a:pPr/>
              <a:t>85</a:t>
            </a:fld>
            <a:endParaRPr lang="fr-FR"/>
          </a:p>
        </p:txBody>
      </p:sp>
    </p:spTree>
    <p:extLst>
      <p:ext uri="{BB962C8B-B14F-4D97-AF65-F5344CB8AC3E}">
        <p14:creationId xmlns:p14="http://schemas.microsoft.com/office/powerpoint/2010/main" val="38708780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Un élève qui s’agite est-il forcément inattentif à ce qu’on raconte</a:t>
            </a:r>
            <a:r>
              <a:rPr lang="fr-FR" baseline="0" dirty="0" smtClean="0"/>
              <a:t> en classe? </a:t>
            </a:r>
          </a:p>
          <a:p>
            <a:r>
              <a:rPr lang="fr-FR" baseline="0" dirty="0" smtClean="0"/>
              <a:t>Un élève qui rêvasse, le regard vide, est-il lui aussi forcément inattentif?</a:t>
            </a:r>
          </a:p>
          <a:p>
            <a:r>
              <a:rPr lang="fr-FR" baseline="0" dirty="0" smtClean="0"/>
              <a:t>Et si ces élèves étaient en attente…d’un objet de perception sur lequel focaliser leur attention?</a:t>
            </a:r>
          </a:p>
          <a:p>
            <a:r>
              <a:rPr lang="fr-FR" baseline="0" dirty="0" smtClean="0"/>
              <a:t>Et l’élève qui ne bouge plus, bien tranquille, est-il, lui, forcément plus attentif?</a:t>
            </a:r>
          </a:p>
          <a:p>
            <a:endParaRPr lang="fr-FR" baseline="0" dirty="0" smtClean="0"/>
          </a:p>
          <a:p>
            <a:r>
              <a:rPr lang="fr-FR" baseline="0" dirty="0" smtClean="0"/>
              <a:t>Un peu rapide de conclure ici à un manque d’attention. Or nous relions trop facilement une attitude physique à un état d’attention. P</a:t>
            </a:r>
            <a:endParaRPr lang="fr-FR" dirty="0" smtClean="0"/>
          </a:p>
          <a:p>
            <a:endParaRPr lang="fr-FR" dirty="0" smtClean="0"/>
          </a:p>
          <a:p>
            <a:endParaRPr lang="fr-FR" dirty="0" smtClean="0"/>
          </a:p>
          <a:p>
            <a:r>
              <a:rPr lang="fr-FR" dirty="0" smtClean="0"/>
              <a:t>Etre attentif c'est avoir un projet d'utilisation</a:t>
            </a:r>
          </a:p>
          <a:p>
            <a:r>
              <a:rPr lang="fr-FR" dirty="0" smtClean="0"/>
              <a:t>C’est  savoir à l'avance ce qui va être étudié : ne pas découvrir dans l'instant l'objet de travail </a:t>
            </a:r>
          </a:p>
          <a:p>
            <a:r>
              <a:rPr lang="fr-FR" dirty="0" smtClean="0"/>
              <a:t>Savoir le pourquoi de ce qui va être fait. </a:t>
            </a:r>
          </a:p>
          <a:p>
            <a:r>
              <a:rPr lang="fr-FR" dirty="0" smtClean="0"/>
              <a:t>Savoir quel usage sera demandé de ce qui va être vu (contrôle écrit, oral, questions de compréhension, par </a:t>
            </a:r>
            <a:r>
              <a:rPr lang="fr-FR" dirty="0" err="1" smtClean="0"/>
              <a:t>coeur</a:t>
            </a:r>
            <a:r>
              <a:rPr lang="fr-FR" dirty="0" smtClean="0"/>
              <a:t>...)</a:t>
            </a:r>
          </a:p>
          <a:p>
            <a:endParaRPr lang="fr-FR" dirty="0" smtClean="0"/>
          </a:p>
          <a:p>
            <a:endParaRPr lang="fr-FR" dirty="0" smtClean="0"/>
          </a:p>
          <a:p>
            <a:r>
              <a:rPr lang="fr-FR" dirty="0" smtClean="0"/>
              <a:t>C’est savoir que l’attention est fluctuante</a:t>
            </a:r>
          </a:p>
          <a:p>
            <a:r>
              <a:rPr lang="fr-FR" dirty="0" smtClean="0"/>
              <a:t>C’est savoir qu’il existe plusieurs sortes d’attention</a:t>
            </a:r>
          </a:p>
          <a:p>
            <a:r>
              <a:rPr lang="fr-FR" dirty="0" smtClean="0"/>
              <a:t>C’est avoir conscience qu’il est fatigant de rester attentif</a:t>
            </a:r>
          </a:p>
          <a:p>
            <a:r>
              <a:rPr lang="fr-FR" dirty="0" smtClean="0"/>
              <a:t>C’est savoir pour quelle tâche on doit être ouvert aux informations</a:t>
            </a:r>
          </a:p>
          <a:p>
            <a:r>
              <a:rPr lang="fr-FR" dirty="0" smtClean="0"/>
              <a:t>C’est être concentré et connecté </a:t>
            </a:r>
          </a:p>
          <a:p>
            <a:endParaRPr lang="fr-FR" dirty="0" smtClean="0"/>
          </a:p>
          <a:p>
            <a:r>
              <a:rPr lang="fr-FR" sz="1200" kern="1200" dirty="0" smtClean="0">
                <a:solidFill>
                  <a:schemeClr val="tx1"/>
                </a:solidFill>
                <a:effectLst/>
                <a:latin typeface="+mn-lt"/>
                <a:ea typeface="+mn-ea"/>
                <a:cs typeface="+mn-cs"/>
              </a:rPr>
              <a:t>L’attention est fluctuante d’un moment à l’autre de par les pensées qui peuvent nous envahir à tout moment</a:t>
            </a:r>
          </a:p>
          <a:p>
            <a:r>
              <a:rPr lang="fr-FR" sz="1200" kern="1200" dirty="0" smtClean="0">
                <a:solidFill>
                  <a:schemeClr val="tx1"/>
                </a:solidFill>
                <a:effectLst/>
                <a:latin typeface="+mn-lt"/>
                <a:ea typeface="+mn-ea"/>
                <a:cs typeface="+mn-cs"/>
              </a:rPr>
              <a:t>Plusieurs sortes d’attention</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 vigilance : surveiller son bébé pendant que l’on range des papiers. Cette forme d’attention  nous permet de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réagir rapidement aux évènements qui se produisent. </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L’attention sélective : lorsque l’on veut écouter une seule personne dans une soirée . </a:t>
            </a:r>
          </a:p>
          <a:p>
            <a:r>
              <a:rPr lang="fr-FR" sz="1200" kern="1200" dirty="0" smtClean="0">
                <a:solidFill>
                  <a:schemeClr val="tx1"/>
                </a:solidFill>
                <a:effectLst/>
                <a:latin typeface="+mn-lt"/>
                <a:ea typeface="+mn-ea"/>
                <a:cs typeface="+mn-cs"/>
              </a:rPr>
              <a:t>L’attention partagée : On écoute une personne nous parler tout en écoutant  les potins dits par une autre personne un mètre plus loin</a:t>
            </a:r>
          </a:p>
          <a:p>
            <a:r>
              <a:rPr lang="fr-FR" sz="1200" kern="1200" dirty="0" smtClean="0">
                <a:solidFill>
                  <a:schemeClr val="tx1"/>
                </a:solidFill>
                <a:effectLst/>
                <a:latin typeface="+mn-lt"/>
                <a:ea typeface="+mn-ea"/>
                <a:cs typeface="+mn-cs"/>
              </a:rPr>
              <a:t>La concentration : être absorbé par une personne ou une situation</a:t>
            </a:r>
          </a:p>
          <a:p>
            <a:r>
              <a:rPr lang="fr-FR" sz="1200" kern="1200" dirty="0" smtClean="0">
                <a:solidFill>
                  <a:schemeClr val="tx1"/>
                </a:solidFill>
                <a:effectLst/>
                <a:latin typeface="+mn-lt"/>
                <a:ea typeface="+mn-ea"/>
                <a:cs typeface="+mn-cs"/>
              </a:rPr>
              <a:t>Le filtrage: Il ne nous est pas possible d’appréhender tout notre environnement à chaque instant. Notre attention va sélectionner</a:t>
            </a:r>
            <a:r>
              <a:rPr lang="fr-FR" sz="1200" kern="1200" baseline="0" dirty="0" smtClean="0">
                <a:solidFill>
                  <a:schemeClr val="tx1"/>
                </a:solidFill>
                <a:effectLst/>
                <a:latin typeface="+mn-lt"/>
                <a:ea typeface="+mn-ea"/>
                <a:cs typeface="+mn-cs"/>
              </a:rPr>
              <a:t> les </a:t>
            </a:r>
            <a:r>
              <a:rPr lang="fr-FR" sz="1200" kern="1200" baseline="0" dirty="0" err="1" smtClean="0">
                <a:solidFill>
                  <a:schemeClr val="tx1"/>
                </a:solidFill>
                <a:effectLst/>
                <a:latin typeface="+mn-lt"/>
                <a:ea typeface="+mn-ea"/>
                <a:cs typeface="+mn-cs"/>
              </a:rPr>
              <a:t>stimulis</a:t>
            </a:r>
            <a:r>
              <a:rPr lang="fr-FR" sz="1200" kern="1200" baseline="0" dirty="0" smtClean="0">
                <a:solidFill>
                  <a:schemeClr val="tx1"/>
                </a:solidFill>
                <a:effectLst/>
                <a:latin typeface="+mn-lt"/>
                <a:ea typeface="+mn-ea"/>
                <a:cs typeface="+mn-cs"/>
              </a:rPr>
              <a:t> les plus pertinents en fonction de nos objectifs personnels. Notre corps se dirige spontanément vers une source d’intérêt repérée par l’attention. Par exemple: l’effet pop out: un détail visuel différent va nous sauter aux yeux: une paire de chaussette rouge au milieu de chaussettes noires (forme, couleur, contraste…). Autre exemple: le fait d’entendre notre prénom malgré le bruit ambiant/ Nous </a:t>
            </a:r>
            <a:r>
              <a:rPr lang="fr-FR" sz="1200" kern="1200" baseline="0" dirty="0" err="1" smtClean="0">
                <a:solidFill>
                  <a:schemeClr val="tx1"/>
                </a:solidFill>
                <a:effectLst/>
                <a:latin typeface="+mn-lt"/>
                <a:ea typeface="+mn-ea"/>
                <a:cs typeface="+mn-cs"/>
              </a:rPr>
              <a:t>réagisons</a:t>
            </a:r>
            <a:r>
              <a:rPr lang="fr-FR" sz="1200" kern="1200" baseline="0" dirty="0" smtClean="0">
                <a:solidFill>
                  <a:schemeClr val="tx1"/>
                </a:solidFill>
                <a:effectLst/>
                <a:latin typeface="+mn-lt"/>
                <a:ea typeface="+mn-ea"/>
                <a:cs typeface="+mn-cs"/>
              </a:rPr>
              <a:t> rapidement . C’est l’effet </a:t>
            </a:r>
            <a:r>
              <a:rPr lang="fr-FR" sz="1200" kern="1200" baseline="0" dirty="0" err="1" smtClean="0">
                <a:solidFill>
                  <a:schemeClr val="tx1"/>
                </a:solidFill>
                <a:effectLst/>
                <a:latin typeface="+mn-lt"/>
                <a:ea typeface="+mn-ea"/>
                <a:cs typeface="+mn-cs"/>
              </a:rPr>
              <a:t>coctail</a:t>
            </a:r>
            <a:r>
              <a:rPr lang="fr-FR" sz="1200" kern="1200" baseline="0" dirty="0" smtClean="0">
                <a:solidFill>
                  <a:schemeClr val="tx1"/>
                </a:solidFill>
                <a:effectLst/>
                <a:latin typeface="+mn-lt"/>
                <a:ea typeface="+mn-ea"/>
                <a:cs typeface="+mn-cs"/>
              </a:rPr>
              <a:t> party/ Bien utile aux enseignants lorsqu’ils veulent attirer l’attention des élèves</a:t>
            </a: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Etre attentif c’est déjà savoir pour quelle tâche on doit être ouvert aux infos qui arrivent : est ce pour mémoriser parce qu’on va être interrogé après ? Dans ce cas là on se coupe des inférences qui arrivent et qui parasitent l’attention (les bavardages des voisins). On dit stop à son voisin. </a:t>
            </a:r>
          </a:p>
          <a:p>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86</a:t>
            </a:fld>
            <a:endParaRPr lang="fr-FR"/>
          </a:p>
        </p:txBody>
      </p:sp>
    </p:spTree>
    <p:extLst>
      <p:ext uri="{BB962C8B-B14F-4D97-AF65-F5344CB8AC3E}">
        <p14:creationId xmlns:p14="http://schemas.microsoft.com/office/powerpoint/2010/main" val="42758462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Vidéo de </a:t>
            </a:r>
            <a:r>
              <a:rPr lang="fr-FR" dirty="0" err="1" smtClean="0"/>
              <a:t>Lachaux</a:t>
            </a:r>
            <a:endParaRPr lang="fr-FR" dirty="0" smtClean="0"/>
          </a:p>
          <a:p>
            <a:endParaRPr lang="fr-FR" dirty="0" smtClean="0"/>
          </a:p>
          <a:p>
            <a:pPr fontAlgn="base"/>
            <a:r>
              <a:rPr lang="fr-FR" sz="1200" kern="1200" dirty="0" smtClean="0">
                <a:solidFill>
                  <a:schemeClr val="tx1"/>
                </a:solidFill>
                <a:effectLst/>
                <a:latin typeface="+mn-lt"/>
                <a:ea typeface="+mn-ea"/>
                <a:cs typeface="+mn-cs"/>
              </a:rPr>
              <a:t>Rester attentif, c'est un peu comme traverser une poutre d'un bout à l'autre. La poutre définit un objectif lointain (aller jusqu'au bout) et un objectif immédiat (placer son pied au bon endroit)</a:t>
            </a:r>
            <a:br>
              <a:rPr lang="fr-FR" sz="1200" kern="1200" dirty="0" smtClean="0">
                <a:solidFill>
                  <a:schemeClr val="tx1"/>
                </a:solidFill>
                <a:effectLst/>
                <a:latin typeface="+mn-lt"/>
                <a:ea typeface="+mn-ea"/>
                <a:cs typeface="+mn-cs"/>
              </a:rPr>
            </a:br>
            <a:r>
              <a:rPr lang="fr-FR" sz="1200" kern="1200" dirty="0" smtClean="0">
                <a:solidFill>
                  <a:schemeClr val="tx1"/>
                </a:solidFill>
                <a:effectLst/>
                <a:latin typeface="+mn-lt"/>
                <a:ea typeface="+mn-ea"/>
                <a:cs typeface="+mn-cs"/>
              </a:rPr>
              <a:t>En marchant sur la poutre, nous restons en équilibre ou non. La poutre peut être plus ou moins haute, plus ou moins large et donc la tolérance aux écarts d'équilibre plus ou moins grande. La poutre peut être plus ou moins longue, et la durée d'attention nécessaire plus ou moins longue également. Jean-Philippe parle d'équilibre attentionnel. »     </a:t>
            </a:r>
          </a:p>
          <a:p>
            <a:pPr fontAlgn="base"/>
            <a:r>
              <a:rPr lang="fr-FR" sz="1200" kern="1200" dirty="0" smtClean="0">
                <a:solidFill>
                  <a:schemeClr val="tx1"/>
                </a:solidFill>
                <a:effectLst/>
                <a:latin typeface="+mn-lt"/>
                <a:ea typeface="+mn-ea"/>
                <a:cs typeface="+mn-cs"/>
              </a:rPr>
              <a:t>source : Jean-Philippe </a:t>
            </a:r>
            <a:r>
              <a:rPr lang="fr-FR" sz="1200" kern="1200" dirty="0" err="1" smtClean="0">
                <a:solidFill>
                  <a:schemeClr val="tx1"/>
                </a:solidFill>
                <a:effectLst/>
                <a:latin typeface="+mn-lt"/>
                <a:ea typeface="+mn-ea"/>
                <a:cs typeface="+mn-cs"/>
              </a:rPr>
              <a:t>Lachaux</a:t>
            </a:r>
            <a:r>
              <a:rPr lang="fr-FR" sz="1200" kern="1200" dirty="0" smtClean="0">
                <a:solidFill>
                  <a:schemeClr val="tx1"/>
                </a:solidFill>
                <a:effectLst/>
                <a:latin typeface="+mn-lt"/>
                <a:ea typeface="+mn-ea"/>
                <a:cs typeface="+mn-cs"/>
              </a:rPr>
              <a:t>, Le Cerveau Funambule p.</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Etre concentré c’est bien percevoir ce qui est le plus important pour ce qu’on a l’intention de faire et y réagir de la bonne  manière en faisant travailler  les bons neurones</a:t>
            </a:r>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89</a:t>
            </a:fld>
            <a:endParaRPr lang="fr-FR"/>
          </a:p>
        </p:txBody>
      </p:sp>
    </p:spTree>
    <p:extLst>
      <p:ext uri="{BB962C8B-B14F-4D97-AF65-F5344CB8AC3E}">
        <p14:creationId xmlns:p14="http://schemas.microsoft.com/office/powerpoint/2010/main" val="26432485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A chaque chose que nous faisons, correspond un PIM</a:t>
            </a:r>
          </a:p>
          <a:p>
            <a:r>
              <a:rPr lang="fr-FR" sz="1200" kern="1200" dirty="0" smtClean="0">
                <a:solidFill>
                  <a:schemeClr val="tx1"/>
                </a:solidFill>
                <a:effectLst/>
                <a:latin typeface="+mn-lt"/>
                <a:ea typeface="+mn-ea"/>
                <a:cs typeface="+mn-cs"/>
              </a:rPr>
              <a:t>IL faut donc expliquer aux élèves que rester attentif c’est comme traverser une poutre qui peut être</a:t>
            </a:r>
          </a:p>
          <a:p>
            <a:pPr lvl="0"/>
            <a:r>
              <a:rPr lang="fr-FR" sz="1200" kern="1200" dirty="0" smtClean="0">
                <a:solidFill>
                  <a:schemeClr val="tx1"/>
                </a:solidFill>
                <a:effectLst/>
                <a:latin typeface="+mn-lt"/>
                <a:ea typeface="+mn-ea"/>
                <a:cs typeface="+mn-cs"/>
              </a:rPr>
              <a:t>étroite si ce qu’ils doivent faire est difficile</a:t>
            </a:r>
          </a:p>
          <a:p>
            <a:pPr lvl="0"/>
            <a:r>
              <a:rPr lang="fr-FR" sz="1200" kern="1200" dirty="0" smtClean="0">
                <a:solidFill>
                  <a:schemeClr val="tx1"/>
                </a:solidFill>
                <a:effectLst/>
                <a:latin typeface="+mn-lt"/>
                <a:ea typeface="+mn-ea"/>
                <a:cs typeface="+mn-cs"/>
              </a:rPr>
              <a:t>haute si c’est dangereux de se déconcentrer</a:t>
            </a:r>
          </a:p>
          <a:p>
            <a:pPr lvl="0"/>
            <a:r>
              <a:rPr lang="fr-FR" sz="1200" kern="1200" dirty="0" smtClean="0">
                <a:solidFill>
                  <a:schemeClr val="tx1"/>
                </a:solidFill>
                <a:effectLst/>
                <a:latin typeface="+mn-lt"/>
                <a:ea typeface="+mn-ea"/>
                <a:cs typeface="+mn-cs"/>
              </a:rPr>
              <a:t>longue si ils doivent se concentrer longtemps</a:t>
            </a:r>
          </a:p>
          <a:p>
            <a:r>
              <a:rPr lang="fr-FR" sz="1200" kern="1200" dirty="0" smtClean="0">
                <a:solidFill>
                  <a:schemeClr val="tx1"/>
                </a:solidFill>
                <a:effectLst/>
                <a:latin typeface="+mn-lt"/>
                <a:ea typeface="+mn-ea"/>
                <a:cs typeface="+mn-cs"/>
              </a:rPr>
              <a:t>Chaque tâche est comme une poutre à traverser plus ou moins longue, haute ou étroite. A l’élève de juger si il doit être attentif ou non selon les dimensions de cette poutre. </a:t>
            </a:r>
          </a:p>
          <a:p>
            <a:r>
              <a:rPr lang="fr-FR" sz="1200" kern="1200" dirty="0" smtClean="0">
                <a:solidFill>
                  <a:schemeClr val="tx1"/>
                </a:solidFill>
                <a:effectLst/>
                <a:latin typeface="+mn-lt"/>
                <a:ea typeface="+mn-ea"/>
                <a:cs typeface="+mn-cs"/>
              </a:rPr>
              <a:t>Pour ajuster son attention, il suffit qu’il l’arrête ou qu’il l’ajuste : la poutre est large, pas de problème, il peut ne pas être attentif. Il peut réussir la tâche même si il n’est pas concentré. Si la poutre est plus étroite, il doit faire attention et réajuster son attention. Si la poutre est longue, c’est difficile il risque de ne pas y arriver si il n’est pas concentré. </a:t>
            </a:r>
            <a:endParaRPr lang="fr-FR" dirty="0" smtClean="0"/>
          </a:p>
          <a:p>
            <a:endParaRPr lang="fr-FR" dirty="0" smtClean="0"/>
          </a:p>
          <a:p>
            <a:r>
              <a:rPr lang="fr-FR" sz="1200" kern="1200" dirty="0" smtClean="0">
                <a:solidFill>
                  <a:schemeClr val="tx1"/>
                </a:solidFill>
                <a:effectLst/>
                <a:latin typeface="+mn-lt"/>
                <a:ea typeface="+mn-ea"/>
                <a:cs typeface="+mn-cs"/>
              </a:rPr>
              <a:t>Le PIM : une perception, une intention et une manière d’agir. Les neurones chefs qui sont des chefs d’orchestre et qui ont le pouvoir de dire aux autres neurones de jouer ou de se taire, permettent de rester concentré en faisant jouer ensemble les bons neurones qui </a:t>
            </a:r>
            <a:r>
              <a:rPr lang="fr-FR" sz="1200" kern="1200" dirty="0" err="1" smtClean="0">
                <a:solidFill>
                  <a:schemeClr val="tx1"/>
                </a:solidFill>
                <a:effectLst/>
                <a:latin typeface="+mn-lt"/>
                <a:ea typeface="+mn-ea"/>
                <a:cs typeface="+mn-cs"/>
              </a:rPr>
              <a:t>percoivent</a:t>
            </a:r>
            <a:r>
              <a:rPr lang="fr-FR" sz="1200" kern="1200" dirty="0" smtClean="0">
                <a:solidFill>
                  <a:schemeClr val="tx1"/>
                </a:solidFill>
                <a:effectLst/>
                <a:latin typeface="+mn-lt"/>
                <a:ea typeface="+mn-ea"/>
                <a:cs typeface="+mn-cs"/>
              </a:rPr>
              <a:t> et agissent</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Ex : Quand un joueur de foot tire un coup franc, il se sert des neurones qui </a:t>
            </a:r>
            <a:r>
              <a:rPr lang="fr-FR" sz="1200" kern="1200" dirty="0" err="1" smtClean="0">
                <a:solidFill>
                  <a:schemeClr val="tx1"/>
                </a:solidFill>
                <a:effectLst/>
                <a:latin typeface="+mn-lt"/>
                <a:ea typeface="+mn-ea"/>
                <a:cs typeface="+mn-cs"/>
              </a:rPr>
              <a:t>percoivent</a:t>
            </a:r>
            <a:r>
              <a:rPr lang="fr-FR" sz="1200" kern="1200" dirty="0" smtClean="0">
                <a:solidFill>
                  <a:schemeClr val="tx1"/>
                </a:solidFill>
                <a:effectLst/>
                <a:latin typeface="+mn-lt"/>
                <a:ea typeface="+mn-ea"/>
                <a:cs typeface="+mn-cs"/>
              </a:rPr>
              <a:t> la forme du ballon, de ceux qui savent brosser le ballon avec le pied ( sa manière d’agir) pour l’envoyer loin du gardien (son intention)</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EX : quand une chanteuse interprète un morceau, elle se sert des neurones qui contrôlent sa voix (sa manière d’agir), de ceux qui </a:t>
            </a:r>
            <a:r>
              <a:rPr lang="fr-FR" sz="1200" kern="1200" dirty="0" err="1" smtClean="0">
                <a:solidFill>
                  <a:schemeClr val="tx1"/>
                </a:solidFill>
                <a:effectLst/>
                <a:latin typeface="+mn-lt"/>
                <a:ea typeface="+mn-ea"/>
                <a:cs typeface="+mn-cs"/>
              </a:rPr>
              <a:t>percoivent</a:t>
            </a:r>
            <a:r>
              <a:rPr lang="fr-FR" sz="1200" kern="1200" dirty="0" smtClean="0">
                <a:solidFill>
                  <a:schemeClr val="tx1"/>
                </a:solidFill>
                <a:effectLst/>
                <a:latin typeface="+mn-lt"/>
                <a:ea typeface="+mn-ea"/>
                <a:cs typeface="+mn-cs"/>
              </a:rPr>
              <a:t> la musique et l’émotion qu’elle provoque (sa perception) avec l’intention de communiquer cette émotion au public (son intention)</a:t>
            </a:r>
          </a:p>
          <a:p>
            <a:r>
              <a:rPr lang="fr-FR" sz="1200" kern="1200" dirty="0" smtClean="0">
                <a:solidFill>
                  <a:schemeClr val="tx1"/>
                </a:solidFill>
                <a:effectLst/>
                <a:latin typeface="+mn-lt"/>
                <a:ea typeface="+mn-ea"/>
                <a:cs typeface="+mn-cs"/>
              </a:rPr>
              <a:t> </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90</a:t>
            </a:fld>
            <a:endParaRPr lang="fr-FR"/>
          </a:p>
        </p:txBody>
      </p:sp>
    </p:spTree>
    <p:extLst>
      <p:ext uri="{BB962C8B-B14F-4D97-AF65-F5344CB8AC3E}">
        <p14:creationId xmlns:p14="http://schemas.microsoft.com/office/powerpoint/2010/main" val="41513815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8"/>
          <p:cNvSpPr>
            <a:spLocks noGrp="1" noChangeArrowheads="1"/>
          </p:cNvSpPr>
          <p:nvPr>
            <p:ph type="sldNum" sz="quarter"/>
          </p:nvPr>
        </p:nvSpPr>
        <p:spPr>
          <a:noFill/>
          <a:ln/>
        </p:spPr>
        <p:txBody>
          <a:bodyPr/>
          <a:lstStyle/>
          <a:p>
            <a:fld id="{D6AAD21D-A26A-43BB-B61F-9E3FFCA56CE6}" type="slidenum">
              <a:rPr lang="fr-FR" altLang="fr-FR" smtClean="0"/>
              <a:pPr/>
              <a:t>91</a:t>
            </a:fld>
            <a:endParaRPr lang="fr-FR" altLang="fr-FR" smtClean="0"/>
          </a:p>
        </p:txBody>
      </p:sp>
      <p:sp>
        <p:nvSpPr>
          <p:cNvPr id="88067"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623A409-8FCF-496B-B7C7-CD69064079D0}" type="slidenum">
              <a:rPr lang="fr-FR" altLang="fr-FR" sz="1200">
                <a:solidFill>
                  <a:srgbClr val="000000"/>
                </a:solidFill>
              </a:rPr>
              <a:pPr algn="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91</a:t>
            </a:fld>
            <a:endParaRPr lang="fr-FR" altLang="fr-FR" sz="1200">
              <a:solidFill>
                <a:srgbClr val="000000"/>
              </a:solidFill>
            </a:endParaRPr>
          </a:p>
        </p:txBody>
      </p:sp>
      <p:sp>
        <p:nvSpPr>
          <p:cNvPr id="88068"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88069" name="Text Box 3"/>
          <p:cNvSpPr txBox="1">
            <a:spLocks noChangeArrowheads="1"/>
          </p:cNvSpPr>
          <p:nvPr/>
        </p:nvSpPr>
        <p:spPr bwMode="auto">
          <a:xfrm>
            <a:off x="685800" y="4343400"/>
            <a:ext cx="5486400" cy="4114800"/>
          </a:xfrm>
          <a:prstGeom prst="rect">
            <a:avLst/>
          </a:prstGeom>
          <a:noFill/>
          <a:ln w="9525">
            <a:noFill/>
            <a:round/>
            <a:headEnd/>
            <a:tailEnd/>
          </a:ln>
        </p:spPr>
        <p:txBody>
          <a:bodyPr lIns="90000" tIns="46800" rIns="90000" bIns="46800"/>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200">
                <a:solidFill>
                  <a:srgbClr val="000000"/>
                </a:solidFill>
                <a:latin typeface="Calibri" pitchFamily="32" charset="0"/>
              </a:rPr>
              <a:t>Durée </a:t>
            </a:r>
            <a:r>
              <a:rPr lang="fr-FR" altLang="fr-FR" sz="1200" b="1">
                <a:solidFill>
                  <a:srgbClr val="000000"/>
                </a:solidFill>
                <a:latin typeface="Calibri" pitchFamily="32" charset="0"/>
              </a:rPr>
              <a:t>1 min.</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200">
                <a:solidFill>
                  <a:srgbClr val="000000"/>
                </a:solidFill>
                <a:latin typeface="Calibri" pitchFamily="32" charset="0"/>
              </a:rPr>
              <a:t>Pistes inspirées d'une présentation d'Eric Gaspar.</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1200">
              <a:solidFill>
                <a:srgbClr val="000000"/>
              </a:solidFill>
              <a:latin typeface="Calibri" pitchFamily="32" charset="0"/>
            </a:endParaRPr>
          </a:p>
        </p:txBody>
      </p:sp>
      <p:sp>
        <p:nvSpPr>
          <p:cNvPr id="88070" name="Text Box 4"/>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6996A00-CC66-4581-84FF-D0EFD4025E80}" type="slidenum">
              <a:rPr lang="fr-FR" altLang="fr-FR" sz="1200">
                <a:solidFill>
                  <a:srgbClr val="000000"/>
                </a:solidFill>
              </a:rPr>
              <a:pPr algn="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91</a:t>
            </a:fld>
            <a:endParaRPr lang="fr-FR" altLang="fr-FR" sz="1200">
              <a:solidFill>
                <a:srgbClr val="000000"/>
              </a:solidFill>
            </a:endParaRPr>
          </a:p>
        </p:txBody>
      </p:sp>
      <p:sp>
        <p:nvSpPr>
          <p:cNvPr id="88071" name="Text Box 5"/>
          <p:cNvSpPr txBox="1">
            <a:spLocks noChangeArrowheads="1"/>
          </p:cNvSpPr>
          <p:nvPr/>
        </p:nvSpPr>
        <p:spPr bwMode="auto">
          <a:xfrm>
            <a:off x="765175" y="5435600"/>
            <a:ext cx="5405438" cy="804863"/>
          </a:xfrm>
          <a:prstGeom prst="rect">
            <a:avLst/>
          </a:prstGeom>
          <a:noFill/>
          <a:ln w="9525">
            <a:noFill/>
            <a:round/>
            <a:headEnd/>
            <a:tailEnd/>
          </a:ln>
        </p:spPr>
        <p:txBody>
          <a:bodyPr lIns="90000" tIns="46800" rIns="90000" bIns="46800"/>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200">
                <a:solidFill>
                  <a:srgbClr val="000000"/>
                </a:solidFill>
                <a:latin typeface="Times New Roman" pitchFamily="16" charset="0"/>
              </a:rPr>
              <a:t>.</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1200" b="1">
              <a:solidFill>
                <a:srgbClr val="000000"/>
              </a:solidFill>
              <a:latin typeface="Times New Roman" pitchFamily="16" charset="0"/>
            </a:endParaRP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1200" b="1">
              <a:solidFill>
                <a:srgbClr val="000000"/>
              </a:solidFill>
              <a:latin typeface="Times New Roman" pitchFamily="16" charset="0"/>
            </a:endParaRPr>
          </a:p>
        </p:txBody>
      </p:sp>
      <p:sp>
        <p:nvSpPr>
          <p:cNvPr id="8" name="Espace réservé des commentaires 7"/>
          <p:cNvSpPr>
            <a:spLocks noGrp="1"/>
          </p:cNvSpPr>
          <p:nvPr>
            <p:ph type="body" idx="1"/>
          </p:nvPr>
        </p:nvSpPr>
        <p:spPr/>
        <p:txBody>
          <a:bodyPr>
            <a:normAutofit fontScale="92500" lnSpcReduction="20000"/>
          </a:bodyPr>
          <a:lstStyle/>
          <a:p>
            <a:r>
              <a:rPr lang="fr-FR" sz="1200" i="1" kern="1200" dirty="0" smtClean="0">
                <a:solidFill>
                  <a:schemeClr val="tx1"/>
                </a:solidFill>
                <a:latin typeface="+mn-lt"/>
                <a:ea typeface="+mn-ea"/>
                <a:cs typeface="+mn-cs"/>
              </a:rPr>
              <a:t>Par exemple dire </a:t>
            </a:r>
            <a:r>
              <a:rPr lang="fr-FR" sz="1200" b="1" i="1" kern="1200" dirty="0" smtClean="0">
                <a:solidFill>
                  <a:schemeClr val="tx1"/>
                </a:solidFill>
                <a:latin typeface="+mn-lt"/>
                <a:ea typeface="+mn-ea"/>
                <a:cs typeface="+mn-cs"/>
              </a:rPr>
              <a:t>: « dans 10 minutes on va faire telle chose. Et vous ne pourrez le réussir que si vous allez retenir ceci »</a:t>
            </a:r>
            <a:endParaRPr lang="fr-FR" sz="120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Dire quel est le but de chaque activité et le dire plusieurs fois pour que le cerveau se dise </a:t>
            </a:r>
            <a:r>
              <a:rPr lang="fr-FR" sz="1200" b="1" i="1" kern="1200" dirty="0" smtClean="0">
                <a:solidFill>
                  <a:schemeClr val="tx1"/>
                </a:solidFill>
                <a:latin typeface="+mn-lt"/>
                <a:ea typeface="+mn-ea"/>
                <a:cs typeface="+mn-cs"/>
              </a:rPr>
              <a:t>« ah, ok, ça va me servir, je retiens »</a:t>
            </a:r>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 </a:t>
            </a:r>
          </a:p>
          <a:p>
            <a:pPr lvl="0" fontAlgn="base"/>
            <a:r>
              <a:rPr lang="fr-FR" sz="1200" u="sng" kern="1200" dirty="0" smtClean="0">
                <a:solidFill>
                  <a:schemeClr val="tx1"/>
                </a:solidFill>
                <a:effectLst/>
                <a:latin typeface="+mn-lt"/>
                <a:ea typeface="+mn-ea"/>
                <a:cs typeface="+mn-cs"/>
              </a:rPr>
              <a:t>Être bien précis dans nos gestes et consignes</a:t>
            </a:r>
            <a:r>
              <a:rPr lang="fr-FR" sz="1200" kern="1200" dirty="0" smtClean="0">
                <a:solidFill>
                  <a:schemeClr val="tx1"/>
                </a:solidFill>
                <a:effectLst/>
                <a:latin typeface="+mn-lt"/>
                <a:ea typeface="+mn-ea"/>
                <a:cs typeface="+mn-cs"/>
              </a:rPr>
              <a:t>  </a:t>
            </a:r>
          </a:p>
          <a:p>
            <a:pPr fontAlgn="base"/>
            <a:r>
              <a:rPr lang="fr-FR" sz="1200" kern="1200" dirty="0" smtClean="0">
                <a:solidFill>
                  <a:schemeClr val="tx1"/>
                </a:solidFill>
                <a:effectLst/>
                <a:latin typeface="+mn-lt"/>
                <a:ea typeface="+mn-ea"/>
                <a:cs typeface="+mn-cs"/>
              </a:rPr>
              <a:t>- « fais attention », « concentre-toi » = aucun sens pour l’élève « comment fait-on ? »  </a:t>
            </a:r>
          </a:p>
          <a:p>
            <a:pPr fontAlgn="base"/>
            <a:r>
              <a:rPr lang="fr-FR" sz="1200" kern="1200" dirty="0" smtClean="0">
                <a:solidFill>
                  <a:schemeClr val="tx1"/>
                </a:solidFill>
                <a:effectLst/>
                <a:latin typeface="+mn-lt"/>
                <a:ea typeface="+mn-ea"/>
                <a:cs typeface="+mn-cs"/>
              </a:rPr>
              <a:t>Au mieux, il ne pense plus qu’à se concentrer au lieu d’optimiser les perceptions qui lui permettraient de mémoriser. </a:t>
            </a:r>
          </a:p>
          <a:p>
            <a:pPr fontAlgn="base"/>
            <a:r>
              <a:rPr lang="fr-FR" sz="1200" kern="1200" dirty="0" smtClean="0">
                <a:solidFill>
                  <a:schemeClr val="tx1"/>
                </a:solidFill>
                <a:effectLst/>
                <a:latin typeface="+mn-lt"/>
                <a:ea typeface="+mn-ea"/>
                <a:cs typeface="+mn-cs"/>
              </a:rPr>
              <a:t>- « regarde ou écoute et mets dans ta tête ce que tu vois ou entends », « attention, cette information est très importante » (associer cette remarque à une attitude du prof différente : bruit, haussement du ton…) </a:t>
            </a:r>
          </a:p>
          <a:p>
            <a:pPr fontAlgn="base"/>
            <a:r>
              <a:rPr lang="fr-FR" sz="1200" kern="1200" dirty="0" smtClean="0">
                <a:solidFill>
                  <a:schemeClr val="tx1"/>
                </a:solidFill>
                <a:effectLst/>
                <a:latin typeface="+mn-lt"/>
                <a:ea typeface="+mn-ea"/>
                <a:cs typeface="+mn-cs"/>
              </a:rPr>
              <a:t>- Éviter de donner plusieurs consignes ou informations de natures différentes en même temps aux élèves, mais décomposer ces consignes une à une, au fur et à mesure que se déroule l’exercice.  </a:t>
            </a:r>
          </a:p>
          <a:p>
            <a:pPr lvl="0" fontAlgn="base"/>
            <a:r>
              <a:rPr lang="fr-FR" sz="1200" u="sng" kern="1200" dirty="0" smtClean="0">
                <a:solidFill>
                  <a:schemeClr val="tx1"/>
                </a:solidFill>
                <a:effectLst/>
                <a:latin typeface="+mn-lt"/>
                <a:ea typeface="+mn-ea"/>
                <a:cs typeface="+mn-cs"/>
              </a:rPr>
              <a:t>Cibler ce qui est important :</a:t>
            </a:r>
            <a:r>
              <a:rPr lang="fr-FR" sz="1200" kern="1200" dirty="0" smtClean="0">
                <a:solidFill>
                  <a:schemeClr val="tx1"/>
                </a:solidFill>
                <a:effectLst/>
                <a:latin typeface="+mn-lt"/>
                <a:ea typeface="+mn-ea"/>
                <a:cs typeface="+mn-cs"/>
              </a:rPr>
              <a:t> </a:t>
            </a:r>
          </a:p>
          <a:p>
            <a:pPr fontAlgn="base"/>
            <a:r>
              <a:rPr lang="fr-FR" sz="1200" kern="1200" dirty="0" smtClean="0">
                <a:solidFill>
                  <a:schemeClr val="tx1"/>
                </a:solidFill>
                <a:effectLst/>
                <a:latin typeface="+mn-lt"/>
                <a:ea typeface="+mn-ea"/>
                <a:cs typeface="+mn-cs"/>
              </a:rPr>
              <a:t>- Donner des messages d’utilité « ce que je vais vous dire maintenant va être très important pour la suite ». </a:t>
            </a:r>
            <a:br>
              <a:rPr lang="fr-FR" sz="1200" kern="1200" dirty="0" smtClean="0">
                <a:solidFill>
                  <a:schemeClr val="tx1"/>
                </a:solidFill>
                <a:effectLst/>
                <a:latin typeface="+mn-lt"/>
                <a:ea typeface="+mn-ea"/>
                <a:cs typeface="+mn-cs"/>
              </a:rPr>
            </a:br>
            <a:r>
              <a:rPr lang="fr-FR" sz="1200" kern="1200" dirty="0" smtClean="0">
                <a:solidFill>
                  <a:schemeClr val="tx1"/>
                </a:solidFill>
                <a:effectLst/>
                <a:latin typeface="+mn-lt"/>
                <a:ea typeface="+mn-ea"/>
                <a:cs typeface="+mn-cs"/>
              </a:rPr>
              <a:t>- Rappeler souvent l'objectif, le thème, au bout de 5 min de cours, de 20 min. </a:t>
            </a:r>
            <a:br>
              <a:rPr lang="fr-FR" sz="1200" kern="1200" dirty="0" smtClean="0">
                <a:solidFill>
                  <a:schemeClr val="tx1"/>
                </a:solidFill>
                <a:effectLst/>
                <a:latin typeface="+mn-lt"/>
                <a:ea typeface="+mn-ea"/>
                <a:cs typeface="+mn-cs"/>
              </a:rPr>
            </a:br>
            <a:r>
              <a:rPr lang="fr-FR" sz="1200" kern="1200" dirty="0" smtClean="0">
                <a:solidFill>
                  <a:schemeClr val="tx1"/>
                </a:solidFill>
                <a:effectLst/>
                <a:latin typeface="+mn-lt"/>
                <a:ea typeface="+mn-ea"/>
                <a:cs typeface="+mn-cs"/>
              </a:rPr>
              <a:t>- Éviter d’enchaîner plusieurs informations essentielles </a:t>
            </a:r>
          </a:p>
          <a:p>
            <a:pPr lvl="0" fontAlgn="base"/>
            <a:r>
              <a:rPr lang="fr-FR" sz="1200" u="sng" kern="1200" dirty="0" smtClean="0">
                <a:solidFill>
                  <a:schemeClr val="tx1"/>
                </a:solidFill>
                <a:effectLst/>
                <a:latin typeface="+mn-lt"/>
                <a:ea typeface="+mn-ea"/>
                <a:cs typeface="+mn-cs"/>
              </a:rPr>
              <a:t>Prendre en compte l’environnement de l’élève</a:t>
            </a:r>
            <a:r>
              <a:rPr lang="fr-FR" sz="1200" kern="1200" dirty="0" smtClean="0">
                <a:solidFill>
                  <a:schemeClr val="tx1"/>
                </a:solidFill>
                <a:effectLst/>
                <a:latin typeface="+mn-lt"/>
                <a:ea typeface="+mn-ea"/>
                <a:cs typeface="+mn-cs"/>
              </a:rPr>
              <a:t> </a:t>
            </a:r>
          </a:p>
          <a:p>
            <a:pPr fontAlgn="base"/>
            <a:r>
              <a:rPr lang="fr-FR" sz="1200" kern="1200" dirty="0" smtClean="0">
                <a:solidFill>
                  <a:schemeClr val="tx1"/>
                </a:solidFill>
                <a:effectLst/>
                <a:latin typeface="+mn-lt"/>
                <a:ea typeface="+mn-ea"/>
                <a:cs typeface="+mn-cs"/>
              </a:rPr>
              <a:t>- Eviter de faire passer des notions importantes à 11h50 (faim!!) ou à 17h (</a:t>
            </a:r>
            <a:r>
              <a:rPr lang="fr-FR" sz="1200" kern="1200" dirty="0" err="1" smtClean="0">
                <a:solidFill>
                  <a:schemeClr val="tx1"/>
                </a:solidFill>
                <a:effectLst/>
                <a:latin typeface="+mn-lt"/>
                <a:ea typeface="+mn-ea"/>
                <a:cs typeface="+mn-cs"/>
              </a:rPr>
              <a:t>fatigue+faim</a:t>
            </a:r>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 Créer un environnement élève rassurant (évaluation positive..), travail sur le rôle de l’erreur. </a:t>
            </a:r>
            <a:br>
              <a:rPr lang="fr-FR" sz="1200" kern="1200" dirty="0" smtClean="0">
                <a:solidFill>
                  <a:schemeClr val="tx1"/>
                </a:solidFill>
                <a:effectLst/>
                <a:latin typeface="+mn-lt"/>
                <a:ea typeface="+mn-ea"/>
                <a:cs typeface="+mn-cs"/>
              </a:rPr>
            </a:br>
            <a:r>
              <a:rPr lang="fr-FR" sz="1200" kern="1200" dirty="0" smtClean="0">
                <a:solidFill>
                  <a:schemeClr val="tx1"/>
                </a:solidFill>
                <a:effectLst/>
                <a:latin typeface="+mn-lt"/>
                <a:ea typeface="+mn-ea"/>
                <a:cs typeface="+mn-cs"/>
              </a:rPr>
              <a:t> </a:t>
            </a:r>
            <a:br>
              <a:rPr lang="fr-FR" sz="1200" kern="1200" dirty="0" smtClean="0">
                <a:solidFill>
                  <a:schemeClr val="tx1"/>
                </a:solidFill>
                <a:effectLst/>
                <a:latin typeface="+mn-lt"/>
                <a:ea typeface="+mn-ea"/>
                <a:cs typeface="+mn-cs"/>
              </a:rPr>
            </a:br>
            <a:endParaRPr lang="fr-FR" sz="1200" kern="1200" dirty="0" smtClean="0">
              <a:solidFill>
                <a:schemeClr val="tx1"/>
              </a:solidFill>
              <a:latin typeface="+mn-lt"/>
              <a:ea typeface="+mn-ea"/>
              <a:cs typeface="+mn-cs"/>
            </a:endParaRPr>
          </a:p>
        </p:txBody>
      </p:sp>
    </p:spTree>
    <p:extLst>
      <p:ext uri="{BB962C8B-B14F-4D97-AF65-F5344CB8AC3E}">
        <p14:creationId xmlns:p14="http://schemas.microsoft.com/office/powerpoint/2010/main" val="14453630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Quand un</a:t>
            </a:r>
            <a:r>
              <a:rPr lang="fr-FR" baseline="0" dirty="0" smtClean="0"/>
              <a:t> élève n’</a:t>
            </a:r>
            <a:r>
              <a:rPr lang="fr-FR" dirty="0" smtClean="0"/>
              <a:t> arrive pas à se concentrer, vérifier d’abord qu’il  n’essaie pas de faire 2 choses à la fois. Ca se dispute peut-être</a:t>
            </a:r>
            <a:r>
              <a:rPr lang="fr-FR" baseline="0" dirty="0" smtClean="0"/>
              <a:t> à l’avant de son cerveau. Que cherche-il à faire vraiment? . Il doit faire le ménage dans sa tête: une seule intention claire à la fois afin de réveiller un seul chef neurone à la fois qui </a:t>
            </a:r>
            <a:r>
              <a:rPr lang="fr-FR" baseline="0" dirty="0" err="1" smtClean="0"/>
              <a:t>réunirat</a:t>
            </a:r>
            <a:r>
              <a:rPr lang="fr-FR" baseline="0" dirty="0" smtClean="0"/>
              <a:t> ses sujets en fonction de la tâche à réaliser. </a:t>
            </a:r>
          </a:p>
          <a:p>
            <a:r>
              <a:rPr lang="fr-FR" baseline="0" dirty="0" smtClean="0"/>
              <a:t>Pour cela il faut rappeler à l’élève ce qu’il cherche à faire et lui dire de découper ce qu’il fait en plusieurs missions courtes et claires</a:t>
            </a:r>
          </a:p>
          <a:p>
            <a:endParaRPr lang="fr-FR" baseline="0" dirty="0" smtClean="0"/>
          </a:p>
          <a:p>
            <a:r>
              <a:rPr lang="fr-FR" baseline="0" dirty="0" smtClean="0"/>
              <a:t>Pour l’aider: 2 personnages</a:t>
            </a:r>
            <a:endParaRPr lang="fr-FR" dirty="0" smtClean="0"/>
          </a:p>
          <a:p>
            <a:endParaRPr lang="fr-FR" dirty="0" smtClean="0"/>
          </a:p>
          <a:p>
            <a:r>
              <a:rPr lang="fr-FR" dirty="0" err="1" smtClean="0"/>
              <a:t>Maximoi</a:t>
            </a:r>
            <a:r>
              <a:rPr lang="fr-FR" dirty="0" smtClean="0"/>
              <a:t> est sage et intelligent mais faible</a:t>
            </a:r>
          </a:p>
          <a:p>
            <a:r>
              <a:rPr lang="fr-FR" dirty="0" err="1" smtClean="0"/>
              <a:t>Minimoi</a:t>
            </a:r>
            <a:r>
              <a:rPr lang="fr-FR" dirty="0" smtClean="0"/>
              <a:t> est moins malin mais</a:t>
            </a:r>
            <a:r>
              <a:rPr lang="fr-FR" baseline="0" dirty="0" smtClean="0"/>
              <a:t> rapide et fort</a:t>
            </a:r>
          </a:p>
          <a:p>
            <a:endParaRPr lang="fr-FR" baseline="0" dirty="0" smtClean="0"/>
          </a:p>
          <a:p>
            <a:r>
              <a:rPr lang="fr-FR" baseline="0" dirty="0" err="1" smtClean="0"/>
              <a:t>Minimoi</a:t>
            </a:r>
            <a:r>
              <a:rPr lang="fr-FR" baseline="0" dirty="0" smtClean="0"/>
              <a:t> ne comprend que les consignes simples mais ce qu’il a compris il le fait bien</a:t>
            </a:r>
          </a:p>
          <a:p>
            <a:r>
              <a:rPr lang="fr-FR" baseline="0" dirty="0" err="1" smtClean="0"/>
              <a:t>Maximoi</a:t>
            </a:r>
            <a:r>
              <a:rPr lang="fr-FR" baseline="0" dirty="0" smtClean="0"/>
              <a:t> découpe les choses compliquées en petites missions simples qu’il confie à </a:t>
            </a:r>
            <a:r>
              <a:rPr lang="fr-FR" baseline="0" dirty="0" err="1" smtClean="0"/>
              <a:t>minimoi</a:t>
            </a:r>
            <a:r>
              <a:rPr lang="fr-FR" baseline="0" dirty="0" smtClean="0"/>
              <a:t>, une par une, précisant à chaque fois sa durée</a:t>
            </a:r>
          </a:p>
          <a:p>
            <a:r>
              <a:rPr lang="fr-FR" baseline="0" dirty="0" smtClean="0"/>
              <a:t>Au bout de quelques minutes, </a:t>
            </a:r>
            <a:r>
              <a:rPr lang="fr-FR" baseline="0" dirty="0" err="1" smtClean="0"/>
              <a:t>minimoi</a:t>
            </a:r>
            <a:r>
              <a:rPr lang="fr-FR" baseline="0" dirty="0" smtClean="0"/>
              <a:t> oublie ce qu’il doit faire, alors </a:t>
            </a:r>
            <a:r>
              <a:rPr lang="fr-FR" baseline="0" dirty="0" err="1" smtClean="0"/>
              <a:t>maximoi</a:t>
            </a:r>
            <a:r>
              <a:rPr lang="fr-FR" baseline="0" dirty="0" smtClean="0"/>
              <a:t> doit lui parler un peu comme un GPS « soit au feu rouge dans deux  minutes »</a:t>
            </a:r>
          </a:p>
          <a:p>
            <a:endParaRPr lang="fr-FR" baseline="0" dirty="0" smtClean="0"/>
          </a:p>
          <a:p>
            <a:r>
              <a:rPr lang="fr-FR" baseline="0" dirty="0" smtClean="0"/>
              <a:t>Quand l’élève ne cherche à faire qu’une seule chose à la fois, il est comme un </a:t>
            </a:r>
            <a:r>
              <a:rPr lang="fr-FR" baseline="0" dirty="0" err="1" smtClean="0"/>
              <a:t>minimoi</a:t>
            </a:r>
            <a:r>
              <a:rPr lang="fr-FR" baseline="0" dirty="0" smtClean="0"/>
              <a:t>. Il se concentre plus facilement parce qu’il n’y a qu’un neurone chef qui décide. Cela aide son cerveau à choisir rapidement l’action qui convient à chaque moment</a:t>
            </a:r>
          </a:p>
          <a:p>
            <a:r>
              <a:rPr lang="fr-FR" baseline="0" dirty="0" smtClean="0"/>
              <a:t>Ainsi l’élève peut alterner le rôle de </a:t>
            </a:r>
            <a:r>
              <a:rPr lang="fr-FR" baseline="0" dirty="0" err="1" smtClean="0"/>
              <a:t>minimoi</a:t>
            </a:r>
            <a:r>
              <a:rPr lang="fr-FR" baseline="0" dirty="0" smtClean="0"/>
              <a:t> et </a:t>
            </a:r>
            <a:r>
              <a:rPr lang="fr-FR" baseline="0" dirty="0" err="1" smtClean="0"/>
              <a:t>maximoi</a:t>
            </a:r>
            <a:r>
              <a:rPr lang="fr-FR" baseline="0" dirty="0" smtClean="0"/>
              <a:t>. Quand il est </a:t>
            </a:r>
            <a:r>
              <a:rPr lang="fr-FR" baseline="0" dirty="0" err="1" smtClean="0"/>
              <a:t>maximoi</a:t>
            </a:r>
            <a:r>
              <a:rPr lang="fr-FR" baseline="0" dirty="0" smtClean="0"/>
              <a:t>, il découpe ce qu’il doit faire en petites missions simples. Quand il est </a:t>
            </a:r>
            <a:r>
              <a:rPr lang="fr-FR" baseline="0" dirty="0" err="1" smtClean="0"/>
              <a:t>minimo</a:t>
            </a:r>
            <a:r>
              <a:rPr lang="fr-FR" baseline="0" dirty="0" smtClean="0"/>
              <a:t>, il les exécute une par une dans le temps qu’il s’est donné et se repose un peu après chaque mission réussie. </a:t>
            </a:r>
          </a:p>
          <a:p>
            <a:r>
              <a:rPr lang="fr-FR" baseline="0" dirty="0" smtClean="0"/>
              <a:t>L’élève peut s’aider d’un minuteur au début. </a:t>
            </a:r>
          </a:p>
          <a:p>
            <a:endParaRPr lang="fr-FR" baseline="0" dirty="0" smtClean="0"/>
          </a:p>
          <a:p>
            <a:r>
              <a:rPr lang="fr-FR" sz="1200" kern="1200" dirty="0" smtClean="0">
                <a:solidFill>
                  <a:schemeClr val="tx1"/>
                </a:solidFill>
                <a:latin typeface="+mn-lt"/>
                <a:ea typeface="+mn-ea"/>
                <a:cs typeface="+mn-cs"/>
              </a:rPr>
              <a:t> </a:t>
            </a:r>
          </a:p>
          <a:p>
            <a:r>
              <a:rPr lang="fr-FR" sz="1200" kern="1200" dirty="0" smtClean="0">
                <a:solidFill>
                  <a:schemeClr val="tx1"/>
                </a:solidFill>
                <a:latin typeface="+mn-lt"/>
                <a:ea typeface="+mn-ea"/>
                <a:cs typeface="+mn-cs"/>
              </a:rPr>
              <a:t>S’entrainer à la mono-tâche : Apprendre à l’élève à relire une copie, un devoir en relisant par étapes.</a:t>
            </a:r>
          </a:p>
          <a:p>
            <a:r>
              <a:rPr lang="fr-FR" sz="1200" kern="1200" dirty="0" smtClean="0">
                <a:solidFill>
                  <a:schemeClr val="tx1"/>
                </a:solidFill>
                <a:latin typeface="+mn-lt"/>
                <a:ea typeface="+mn-ea"/>
                <a:cs typeface="+mn-cs"/>
              </a:rPr>
              <a:t>Exemple en rédaction :</a:t>
            </a:r>
          </a:p>
          <a:p>
            <a:pPr lvl="0"/>
            <a:r>
              <a:rPr lang="fr-FR" sz="1200" kern="1200" dirty="0" smtClean="0">
                <a:solidFill>
                  <a:schemeClr val="tx1"/>
                </a:solidFill>
                <a:latin typeface="+mn-lt"/>
                <a:ea typeface="+mn-ea"/>
                <a:cs typeface="+mn-cs"/>
              </a:rPr>
              <a:t>Faire une 1</a:t>
            </a:r>
            <a:r>
              <a:rPr lang="fr-FR" sz="1200" kern="1200" baseline="30000" dirty="0" smtClean="0">
                <a:solidFill>
                  <a:schemeClr val="tx1"/>
                </a:solidFill>
                <a:latin typeface="+mn-lt"/>
                <a:ea typeface="+mn-ea"/>
                <a:cs typeface="+mn-cs"/>
              </a:rPr>
              <a:t>ère</a:t>
            </a:r>
            <a:r>
              <a:rPr lang="fr-FR" sz="1200" kern="1200" dirty="0" smtClean="0">
                <a:solidFill>
                  <a:schemeClr val="tx1"/>
                </a:solidFill>
                <a:latin typeface="+mn-lt"/>
                <a:ea typeface="+mn-ea"/>
                <a:cs typeface="+mn-cs"/>
              </a:rPr>
              <a:t> lecture pour vérifier la concordance des temps puis</a:t>
            </a:r>
          </a:p>
          <a:p>
            <a:pPr lvl="0"/>
            <a:r>
              <a:rPr lang="fr-FR" sz="1200" kern="1200" dirty="0" smtClean="0">
                <a:solidFill>
                  <a:schemeClr val="tx1"/>
                </a:solidFill>
                <a:latin typeface="+mn-lt"/>
                <a:ea typeface="+mn-ea"/>
                <a:cs typeface="+mn-cs"/>
              </a:rPr>
              <a:t>2</a:t>
            </a:r>
            <a:r>
              <a:rPr lang="fr-FR" sz="1200" kern="1200" baseline="30000" dirty="0" smtClean="0">
                <a:solidFill>
                  <a:schemeClr val="tx1"/>
                </a:solidFill>
                <a:latin typeface="+mn-lt"/>
                <a:ea typeface="+mn-ea"/>
                <a:cs typeface="+mn-cs"/>
              </a:rPr>
              <a:t>ème</a:t>
            </a:r>
            <a:r>
              <a:rPr lang="fr-FR" sz="1200" kern="1200" dirty="0" smtClean="0">
                <a:solidFill>
                  <a:schemeClr val="tx1"/>
                </a:solidFill>
                <a:latin typeface="+mn-lt"/>
                <a:ea typeface="+mn-ea"/>
                <a:cs typeface="+mn-cs"/>
              </a:rPr>
              <a:t> lecture pour vérifier les conjugaisons</a:t>
            </a:r>
          </a:p>
          <a:p>
            <a:pPr lvl="0"/>
            <a:r>
              <a:rPr lang="fr-FR" sz="1200" kern="1200" dirty="0" smtClean="0">
                <a:solidFill>
                  <a:schemeClr val="tx1"/>
                </a:solidFill>
                <a:latin typeface="+mn-lt"/>
                <a:ea typeface="+mn-ea"/>
                <a:cs typeface="+mn-cs"/>
              </a:rPr>
              <a:t>3</a:t>
            </a:r>
            <a:r>
              <a:rPr lang="fr-FR" sz="1200" kern="1200" baseline="30000" dirty="0" smtClean="0">
                <a:solidFill>
                  <a:schemeClr val="tx1"/>
                </a:solidFill>
                <a:latin typeface="+mn-lt"/>
                <a:ea typeface="+mn-ea"/>
                <a:cs typeface="+mn-cs"/>
              </a:rPr>
              <a:t>ème</a:t>
            </a:r>
            <a:r>
              <a:rPr lang="fr-FR" sz="1200" kern="1200" dirty="0" smtClean="0">
                <a:solidFill>
                  <a:schemeClr val="tx1"/>
                </a:solidFill>
                <a:latin typeface="+mn-lt"/>
                <a:ea typeface="+mn-ea"/>
                <a:cs typeface="+mn-cs"/>
              </a:rPr>
              <a:t> lecture pour l’accord des participes passés</a:t>
            </a:r>
          </a:p>
          <a:p>
            <a:pPr lvl="0"/>
            <a:r>
              <a:rPr lang="fr-FR" sz="1200" kern="1200" dirty="0" smtClean="0">
                <a:solidFill>
                  <a:schemeClr val="tx1"/>
                </a:solidFill>
                <a:latin typeface="+mn-lt"/>
                <a:ea typeface="+mn-ea"/>
                <a:cs typeface="+mn-cs"/>
              </a:rPr>
              <a:t>4</a:t>
            </a:r>
            <a:r>
              <a:rPr lang="fr-FR" sz="1200" kern="1200" baseline="30000" dirty="0" smtClean="0">
                <a:solidFill>
                  <a:schemeClr val="tx1"/>
                </a:solidFill>
                <a:latin typeface="+mn-lt"/>
                <a:ea typeface="+mn-ea"/>
                <a:cs typeface="+mn-cs"/>
              </a:rPr>
              <a:t>ème</a:t>
            </a:r>
            <a:r>
              <a:rPr lang="fr-FR" sz="1200" kern="1200" dirty="0" smtClean="0">
                <a:solidFill>
                  <a:schemeClr val="tx1"/>
                </a:solidFill>
                <a:latin typeface="+mn-lt"/>
                <a:ea typeface="+mn-ea"/>
                <a:cs typeface="+mn-cs"/>
              </a:rPr>
              <a:t> pour l’accord des noms et adjectifs</a:t>
            </a:r>
          </a:p>
          <a:p>
            <a:r>
              <a:rPr lang="fr-FR" sz="1200" kern="1200" dirty="0" smtClean="0">
                <a:solidFill>
                  <a:schemeClr val="tx1"/>
                </a:solidFill>
                <a:latin typeface="+mn-lt"/>
                <a:ea typeface="+mn-ea"/>
                <a:cs typeface="+mn-cs"/>
              </a:rPr>
              <a:t>En maths</a:t>
            </a:r>
          </a:p>
          <a:p>
            <a:pPr lvl="0"/>
            <a:r>
              <a:rPr lang="fr-FR" sz="1200" kern="1200" dirty="0" smtClean="0">
                <a:solidFill>
                  <a:schemeClr val="tx1"/>
                </a:solidFill>
                <a:latin typeface="+mn-lt"/>
                <a:ea typeface="+mn-ea"/>
                <a:cs typeface="+mn-cs"/>
              </a:rPr>
              <a:t>Vérifier la méthode rien que la méthode : 1</a:t>
            </a:r>
            <a:r>
              <a:rPr lang="fr-FR" sz="1200" kern="1200" baseline="30000" dirty="0" smtClean="0">
                <a:solidFill>
                  <a:schemeClr val="tx1"/>
                </a:solidFill>
                <a:latin typeface="+mn-lt"/>
                <a:ea typeface="+mn-ea"/>
                <a:cs typeface="+mn-cs"/>
              </a:rPr>
              <a:t>er</a:t>
            </a:r>
            <a:r>
              <a:rPr lang="fr-FR" sz="1200" kern="1200" dirty="0" smtClean="0">
                <a:solidFill>
                  <a:schemeClr val="tx1"/>
                </a:solidFill>
                <a:latin typeface="+mn-lt"/>
                <a:ea typeface="+mn-ea"/>
                <a:cs typeface="+mn-cs"/>
              </a:rPr>
              <a:t> filtre</a:t>
            </a:r>
          </a:p>
          <a:p>
            <a:pPr lvl="0"/>
            <a:r>
              <a:rPr lang="fr-FR" sz="1200" kern="1200" dirty="0" smtClean="0">
                <a:solidFill>
                  <a:schemeClr val="tx1"/>
                </a:solidFill>
                <a:latin typeface="+mn-lt"/>
                <a:ea typeface="+mn-ea"/>
                <a:cs typeface="+mn-cs"/>
              </a:rPr>
              <a:t>Le vocabulaire rien que le vocabulaire : 2</a:t>
            </a:r>
            <a:r>
              <a:rPr lang="fr-FR" sz="1200" kern="1200" baseline="30000" dirty="0" smtClean="0">
                <a:solidFill>
                  <a:schemeClr val="tx1"/>
                </a:solidFill>
                <a:latin typeface="+mn-lt"/>
                <a:ea typeface="+mn-ea"/>
                <a:cs typeface="+mn-cs"/>
              </a:rPr>
              <a:t>ème</a:t>
            </a:r>
            <a:r>
              <a:rPr lang="fr-FR" sz="1200" kern="1200" dirty="0" smtClean="0">
                <a:solidFill>
                  <a:schemeClr val="tx1"/>
                </a:solidFill>
                <a:latin typeface="+mn-lt"/>
                <a:ea typeface="+mn-ea"/>
                <a:cs typeface="+mn-cs"/>
              </a:rPr>
              <a:t> filtre</a:t>
            </a:r>
          </a:p>
          <a:p>
            <a:pPr lvl="0"/>
            <a:r>
              <a:rPr lang="fr-FR" sz="1200" kern="1200" dirty="0" smtClean="0">
                <a:solidFill>
                  <a:schemeClr val="tx1"/>
                </a:solidFill>
                <a:latin typeface="+mn-lt"/>
                <a:ea typeface="+mn-ea"/>
                <a:cs typeface="+mn-cs"/>
              </a:rPr>
              <a:t>Les calculs rien que les calculs : 3</a:t>
            </a:r>
            <a:r>
              <a:rPr lang="fr-FR" sz="1200" kern="1200" baseline="30000" dirty="0" smtClean="0">
                <a:solidFill>
                  <a:schemeClr val="tx1"/>
                </a:solidFill>
                <a:latin typeface="+mn-lt"/>
                <a:ea typeface="+mn-ea"/>
                <a:cs typeface="+mn-cs"/>
              </a:rPr>
              <a:t>ème</a:t>
            </a:r>
            <a:r>
              <a:rPr lang="fr-FR" sz="1200" kern="1200" dirty="0" smtClean="0">
                <a:solidFill>
                  <a:schemeClr val="tx1"/>
                </a:solidFill>
                <a:latin typeface="+mn-lt"/>
                <a:ea typeface="+mn-ea"/>
                <a:cs typeface="+mn-cs"/>
              </a:rPr>
              <a:t> filtre</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92</a:t>
            </a:fld>
            <a:endParaRPr lang="fr-FR"/>
          </a:p>
        </p:txBody>
      </p:sp>
    </p:spTree>
    <p:extLst>
      <p:ext uri="{BB962C8B-B14F-4D97-AF65-F5344CB8AC3E}">
        <p14:creationId xmlns:p14="http://schemas.microsoft.com/office/powerpoint/2010/main" val="17986269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L’objectif particulier peut être </a:t>
            </a:r>
          </a:p>
          <a:p>
            <a:pPr marL="171450" indent="-171450">
              <a:buFont typeface="Arial" panose="020B0604020202020204" pitchFamily="34" charset="0"/>
              <a:buChar char="•"/>
            </a:pPr>
            <a:r>
              <a:rPr lang="fr-FR" dirty="0" smtClean="0"/>
              <a:t>Relever ou lever une difficulté</a:t>
            </a:r>
          </a:p>
          <a:p>
            <a:pPr marL="171450" indent="-171450">
              <a:buFont typeface="Arial" panose="020B0604020202020204" pitchFamily="34" charset="0"/>
              <a:buChar char="•"/>
            </a:pPr>
            <a:r>
              <a:rPr lang="fr-FR" dirty="0" smtClean="0"/>
              <a:t>Supprimer un apriori par rapport au prof ou par rapport à la discipline</a:t>
            </a: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94</a:t>
            </a:fld>
            <a:endParaRPr lang="fr-FR"/>
          </a:p>
        </p:txBody>
      </p:sp>
    </p:spTree>
    <p:extLst>
      <p:ext uri="{BB962C8B-B14F-4D97-AF65-F5344CB8AC3E}">
        <p14:creationId xmlns:p14="http://schemas.microsoft.com/office/powerpoint/2010/main" val="720587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1"/>
                </a:solidFill>
                <a:effectLst/>
                <a:latin typeface="+mn-lt"/>
                <a:ea typeface="+mn-ea"/>
                <a:cs typeface="+mn-cs"/>
              </a:rPr>
              <a:t>Tous nos souvenirs ou nos oublis sont-ils de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même nature ?</a:t>
            </a:r>
          </a:p>
          <a:p>
            <a:r>
              <a:rPr lang="fr-FR" sz="1200" kern="1200" dirty="0" smtClean="0">
                <a:solidFill>
                  <a:schemeClr val="tx1"/>
                </a:solidFill>
                <a:effectLst/>
                <a:latin typeface="+mn-lt"/>
                <a:ea typeface="+mn-ea"/>
                <a:cs typeface="+mn-cs"/>
              </a:rPr>
              <a:t> Y a-t-il plusieurs types de mémoire ? </a:t>
            </a:r>
          </a:p>
          <a:p>
            <a:r>
              <a:rPr lang="fr-FR" sz="1200" kern="1200" dirty="0" smtClean="0">
                <a:solidFill>
                  <a:schemeClr val="tx1"/>
                </a:solidFill>
                <a:effectLst/>
                <a:latin typeface="+mn-lt"/>
                <a:ea typeface="+mn-ea"/>
                <a:cs typeface="+mn-cs"/>
              </a:rPr>
              <a:t>Quelle est l’architecture de la mémoire ?</a:t>
            </a:r>
          </a:p>
          <a:p>
            <a:r>
              <a:rPr lang="fr-FR" sz="1200" kern="1200" dirty="0" smtClean="0">
                <a:solidFill>
                  <a:schemeClr val="tx1"/>
                </a:solidFill>
                <a:effectLst/>
                <a:latin typeface="+mn-lt"/>
                <a:ea typeface="+mn-ea"/>
                <a:cs typeface="+mn-cs"/>
              </a:rPr>
              <a:t>Quelle mémoire est indispensable à</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l’école et pourquoi ? </a:t>
            </a:r>
          </a:p>
          <a:p>
            <a:r>
              <a:rPr lang="fr-FR" sz="1200" kern="1200" dirty="0" smtClean="0">
                <a:solidFill>
                  <a:schemeClr val="tx1"/>
                </a:solidFill>
                <a:effectLst/>
                <a:latin typeface="+mn-lt"/>
                <a:ea typeface="+mn-ea"/>
                <a:cs typeface="+mn-cs"/>
              </a:rPr>
              <a:t>Comment faciliter les</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apprentissages scolaires ?</a:t>
            </a:r>
            <a:endParaRPr lang="fr-FR" dirty="0"/>
          </a:p>
        </p:txBody>
      </p:sp>
      <p:sp>
        <p:nvSpPr>
          <p:cNvPr id="4" name="Espace réservé du numéro de diapositive 3"/>
          <p:cNvSpPr>
            <a:spLocks noGrp="1"/>
          </p:cNvSpPr>
          <p:nvPr>
            <p:ph type="sldNum" sz="quarter" idx="10"/>
          </p:nvPr>
        </p:nvSpPr>
        <p:spPr/>
        <p:txBody>
          <a:bodyPr/>
          <a:lstStyle/>
          <a:p>
            <a:fld id="{65E100BB-DC4C-4AE8-96AD-3BB5E425D957}" type="slidenum">
              <a:rPr lang="fr-FR"/>
              <a:pPr/>
              <a:t>96</a:t>
            </a:fld>
            <a:endParaRPr lang="fr-FR"/>
          </a:p>
        </p:txBody>
      </p:sp>
    </p:spTree>
    <p:extLst>
      <p:ext uri="{BB962C8B-B14F-4D97-AF65-F5344CB8AC3E}">
        <p14:creationId xmlns:p14="http://schemas.microsoft.com/office/powerpoint/2010/main" val="3009323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Par évaluation des performances globales du système on cherche à comparer si le système éducatif forme des élèves plus performants intellectuellement que leurs aînés. On va ainsi pouvoir comparer des publics différents qui ne sont ni formés, ni jugés de la même manière dans le temps, afin d’éviter les interprétations trop hâtives. Le but ici est de connaître le niveau des élèves de manière à évaluer le savoir dispensé à l’école.</a:t>
            </a:r>
          </a:p>
          <a:p>
            <a:endParaRPr lang="fr-FR" dirty="0" smtClean="0"/>
          </a:p>
          <a:p>
            <a:r>
              <a:rPr lang="fr-FR" dirty="0" smtClean="0"/>
              <a:t>Avec l’évaluation de la productivité du système scolaire, on va pouvoir mettre en exergue la valeur ajoutée des établissements, puisqu’on veut mesurer la manière dont ils font progresser les élèves. Cet instrument va alors permettre de conduire une politique plus efficace et plus juste en précisant où l’Ecole doit mettre les moyens, à la fois pour qu’ils soient utiles et pour qu’ils aident les plus faibles. </a:t>
            </a: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9</a:t>
            </a:fld>
            <a:endParaRPr lang="fr-FR" dirty="0"/>
          </a:p>
        </p:txBody>
      </p:sp>
    </p:spTree>
    <p:extLst>
      <p:ext uri="{BB962C8B-B14F-4D97-AF65-F5344CB8AC3E}">
        <p14:creationId xmlns:p14="http://schemas.microsoft.com/office/powerpoint/2010/main" val="32396046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8"/>
          <p:cNvSpPr>
            <a:spLocks noGrp="1" noChangeArrowheads="1"/>
          </p:cNvSpPr>
          <p:nvPr>
            <p:ph type="sldNum" sz="quarter"/>
          </p:nvPr>
        </p:nvSpPr>
        <p:spPr>
          <a:noFill/>
          <a:ln/>
        </p:spPr>
        <p:txBody>
          <a:bodyPr/>
          <a:lstStyle/>
          <a:p>
            <a:fld id="{1F524797-5A9C-4B2E-BA43-B3768C2D114F}" type="slidenum">
              <a:rPr lang="fr-FR" altLang="fr-FR" smtClean="0"/>
              <a:pPr/>
              <a:t>100</a:t>
            </a:fld>
            <a:endParaRPr lang="fr-FR" altLang="fr-FR" smtClean="0"/>
          </a:p>
        </p:txBody>
      </p:sp>
      <p:sp>
        <p:nvSpPr>
          <p:cNvPr id="84995"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3C70482-199C-4C1C-8D36-3A305A3870C5}" type="slidenum">
              <a:rPr lang="fr-FR" altLang="fr-FR" sz="1200">
                <a:solidFill>
                  <a:srgbClr val="000000"/>
                </a:solidFill>
              </a:rPr>
              <a:pPr algn="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100</a:t>
            </a:fld>
            <a:endParaRPr lang="fr-FR" altLang="fr-FR" sz="1200">
              <a:solidFill>
                <a:srgbClr val="000000"/>
              </a:solidFill>
            </a:endParaRPr>
          </a:p>
        </p:txBody>
      </p:sp>
      <p:sp>
        <p:nvSpPr>
          <p:cNvPr id="84996"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84997" name="Text Box 3"/>
          <p:cNvSpPr txBox="1">
            <a:spLocks noChangeArrowheads="1"/>
          </p:cNvSpPr>
          <p:nvPr/>
        </p:nvSpPr>
        <p:spPr bwMode="auto">
          <a:xfrm>
            <a:off x="476250" y="4343400"/>
            <a:ext cx="5695950" cy="2605088"/>
          </a:xfrm>
          <a:prstGeom prst="rect">
            <a:avLst/>
          </a:prstGeom>
          <a:noFill/>
          <a:ln w="9525">
            <a:noFill/>
            <a:round/>
            <a:headEnd/>
            <a:tailEnd/>
          </a:ln>
        </p:spPr>
        <p:txBody>
          <a:bodyPr lIns="90000" tIns="46800" rIns="90000" bIns="46800"/>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200" b="1" i="1" dirty="0">
                <a:solidFill>
                  <a:srgbClr val="000000"/>
                </a:solidFill>
                <a:latin typeface="Calibri" pitchFamily="32" charset="0"/>
              </a:rPr>
              <a:t>Les mémoires. 1 min.</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200" i="1" dirty="0">
                <a:solidFill>
                  <a:srgbClr val="000000"/>
                </a:solidFill>
                <a:latin typeface="Calibri" pitchFamily="32" charset="0"/>
              </a:rPr>
              <a:t>Constat : Le cerveau stocke et efface aussi facilement les informations. Pourquoi ?</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200" i="1" dirty="0">
                <a:solidFill>
                  <a:srgbClr val="000000"/>
                </a:solidFill>
                <a:latin typeface="Calibri" pitchFamily="32" charset="0"/>
              </a:rPr>
              <a:t>Le fonctionnement des trois mémoires retenues (il en existe d'autres) jouent un rôle déterminant dans le processus de mémorisation. Commenter le schéma….Pour que ces mémoires fonctionnent il faut tout d'abord capter l'attention. Suffit-il de dire: « Un peu de silence soyez attentifs » sans autres indications ? Certainement pas : il faut faire en sorte de capter l'attention sur un court temps pour que celle-ci soit stockée par la mémoire de travail sinon il y aura effacement.</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200" i="1" dirty="0">
                <a:solidFill>
                  <a:srgbClr val="000000"/>
                </a:solidFill>
                <a:latin typeface="Calibri" pitchFamily="32" charset="0"/>
              </a:rPr>
              <a:t>Si l'information est stockée pendant un court temps et qu'on explique qu'elle sera utilisée dans un très bref délai , l'info sera encodée puis consolidée dans la mémoire à long terme.</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1200" dirty="0">
              <a:solidFill>
                <a:srgbClr val="000000"/>
              </a:solidFill>
              <a:latin typeface="Calibri" pitchFamily="32" charset="0"/>
            </a:endParaRP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1200" dirty="0">
              <a:solidFill>
                <a:srgbClr val="000000"/>
              </a:solidFill>
              <a:latin typeface="Calibri" pitchFamily="32" charset="0"/>
            </a:endParaRPr>
          </a:p>
        </p:txBody>
      </p:sp>
      <p:sp>
        <p:nvSpPr>
          <p:cNvPr id="84998" name="Text Box 4"/>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DE4CB7CD-F6EE-4478-932E-9E09CB6D5B61}" type="slidenum">
              <a:rPr lang="fr-FR" altLang="fr-FR" sz="1200">
                <a:solidFill>
                  <a:srgbClr val="000000"/>
                </a:solidFill>
              </a:rPr>
              <a:pPr algn="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100</a:t>
            </a:fld>
            <a:endParaRPr lang="fr-FR" altLang="fr-FR" sz="1200">
              <a:solidFill>
                <a:srgbClr val="000000"/>
              </a:solidFill>
            </a:endParaRPr>
          </a:p>
        </p:txBody>
      </p:sp>
      <p:sp>
        <p:nvSpPr>
          <p:cNvPr id="84999" name="Espace réservé des commentaires 1"/>
          <p:cNvSpPr>
            <a:spLocks noGrp="1"/>
          </p:cNvSpPr>
          <p:nvPr>
            <p:ph type="body" idx="1"/>
          </p:nvPr>
        </p:nvSpPr>
        <p:spPr>
          <a:xfrm>
            <a:off x="620688" y="6588224"/>
            <a:ext cx="5483225" cy="4111625"/>
          </a:xfrm>
          <a:noFill/>
          <a:ln/>
        </p:spPr>
        <p:txBody>
          <a:bodyPr/>
          <a:lstStyle/>
          <a:p>
            <a:r>
              <a:rPr lang="fr-FR" sz="1200" kern="1200" dirty="0" smtClean="0">
                <a:solidFill>
                  <a:schemeClr val="tx1"/>
                </a:solidFill>
                <a:latin typeface="+mn-lt"/>
                <a:ea typeface="+mn-ea"/>
                <a:cs typeface="+mn-cs"/>
              </a:rPr>
              <a:t> </a:t>
            </a:r>
          </a:p>
          <a:p>
            <a:r>
              <a:rPr lang="fr-FR" sz="1200" kern="1200" dirty="0" smtClean="0">
                <a:solidFill>
                  <a:schemeClr val="tx1"/>
                </a:solidFill>
                <a:effectLst/>
                <a:latin typeface="+mn-lt"/>
                <a:ea typeface="+mn-ea"/>
                <a:cs typeface="+mn-cs"/>
              </a:rPr>
              <a:t>Un principe de base :</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les 3 étapes de la mémorisation</a:t>
            </a:r>
          </a:p>
          <a:p>
            <a:r>
              <a:rPr lang="fr-FR" sz="1200" kern="1200" dirty="0" smtClean="0">
                <a:solidFill>
                  <a:schemeClr val="tx1"/>
                </a:solidFill>
                <a:effectLst/>
                <a:latin typeface="+mn-lt"/>
                <a:ea typeface="+mn-ea"/>
                <a:cs typeface="+mn-cs"/>
              </a:rPr>
              <a:t>La mémorisation fait appel à un principe de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base qui se déroule en trois étapes.</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Premièrement, l’encodage</a:t>
            </a:r>
          </a:p>
          <a:p>
            <a:r>
              <a:rPr lang="fr-FR" sz="1200" kern="1200" dirty="0" smtClean="0">
                <a:solidFill>
                  <a:schemeClr val="tx1"/>
                </a:solidFill>
                <a:effectLst/>
                <a:latin typeface="+mn-lt"/>
                <a:ea typeface="+mn-ea"/>
                <a:cs typeface="+mn-cs"/>
              </a:rPr>
              <a:t>Il correspond à la prise de l’information par l’intermédiaire du système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sensoriel qui doit être intact ou fonctionnel ; l’attention, volontaire ou non, est nécessaire. Lors de cette première étape, la familiarité permet</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une meilleure performance : un mot connu est,</a:t>
            </a:r>
          </a:p>
          <a:p>
            <a:r>
              <a:rPr lang="fr-FR" sz="1200" kern="1200" dirty="0" smtClean="0">
                <a:solidFill>
                  <a:schemeClr val="tx1"/>
                </a:solidFill>
                <a:effectLst/>
                <a:latin typeface="+mn-lt"/>
                <a:ea typeface="+mn-ea"/>
                <a:cs typeface="+mn-cs"/>
              </a:rPr>
              <a:t>par exemple, plus facile à encoder qu’un mot inconnu.</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L’encodage effectué va permettre le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stockage,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c’est-à-dire le processus même d’inscription de l’information. A ce stade, des associations, conscientes ou non, entre la donnée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nouvelle et les connaissances anciennes améliorent l’ancrage du souvenir. </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 rappel</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constitue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la troisième étape, soit l’accès au souvenir, à son</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utilisation. Il peut nécessiter des stratégies plus</a:t>
            </a:r>
          </a:p>
          <a:p>
            <a:r>
              <a:rPr lang="fr-FR" sz="1200" kern="1200" dirty="0" smtClean="0">
                <a:solidFill>
                  <a:schemeClr val="tx1"/>
                </a:solidFill>
                <a:effectLst/>
                <a:latin typeface="+mn-lt"/>
                <a:ea typeface="+mn-ea"/>
                <a:cs typeface="+mn-cs"/>
              </a:rPr>
              <a:t>ou moins complexes de récupération.</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Plusieurs types de mémoire ?</a:t>
            </a:r>
          </a:p>
          <a:p>
            <a:r>
              <a:rPr lang="fr-FR" sz="1200" kern="1200" dirty="0" smtClean="0">
                <a:solidFill>
                  <a:schemeClr val="tx1"/>
                </a:solidFill>
                <a:effectLst/>
                <a:latin typeface="+mn-lt"/>
                <a:ea typeface="+mn-ea"/>
                <a:cs typeface="+mn-cs"/>
              </a:rPr>
              <a:t> </a:t>
            </a:r>
          </a:p>
          <a:p>
            <a:r>
              <a:rPr lang="fr-FR" sz="1200" b="1" kern="1200" dirty="0" smtClean="0">
                <a:solidFill>
                  <a:schemeClr val="tx1"/>
                </a:solidFill>
                <a:effectLst/>
                <a:latin typeface="+mn-lt"/>
                <a:ea typeface="+mn-ea"/>
                <a:cs typeface="+mn-cs"/>
              </a:rPr>
              <a:t>La mémoire immédiate</a:t>
            </a:r>
            <a:r>
              <a:rPr lang="fr-FR" sz="1200" kern="1200" dirty="0" smtClean="0">
                <a:solidFill>
                  <a:schemeClr val="tx1"/>
                </a:solidFill>
                <a:effectLst/>
                <a:latin typeface="+mn-lt"/>
                <a:ea typeface="+mn-ea"/>
                <a:cs typeface="+mn-cs"/>
              </a:rPr>
              <a:t>: permet le rappel,</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quelques secondes, d’une information brève.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C’est une mémoire passive, sans opérations</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mentales de haut niveau. Par exemple, je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transcris un numéro de téléphone. </a:t>
            </a:r>
          </a:p>
          <a:p>
            <a:r>
              <a:rPr lang="fr-FR" sz="1200" kern="1200" dirty="0" smtClean="0">
                <a:solidFill>
                  <a:schemeClr val="tx1"/>
                </a:solidFill>
                <a:effectLst/>
                <a:latin typeface="+mn-lt"/>
                <a:ea typeface="+mn-ea"/>
                <a:cs typeface="+mn-cs"/>
              </a:rPr>
              <a:t>On évalue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ce type de mémoire en faisant répéter des</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énoncés brefs, des suites de mots ou de chiffres de plus en plus longues.</a:t>
            </a:r>
          </a:p>
          <a:p>
            <a:endParaRPr lang="fr-FR" sz="1200" kern="1200" dirty="0" smtClean="0">
              <a:solidFill>
                <a:schemeClr val="tx1"/>
              </a:solidFill>
              <a:effectLst/>
              <a:latin typeface="+mn-lt"/>
              <a:ea typeface="+mn-ea"/>
              <a:cs typeface="+mn-cs"/>
            </a:endParaRPr>
          </a:p>
          <a:p>
            <a:pPr lvl="0"/>
            <a:r>
              <a:rPr lang="fr-FR" sz="1200" b="1" kern="1200" dirty="0" smtClean="0">
                <a:solidFill>
                  <a:schemeClr val="tx1"/>
                </a:solidFill>
                <a:latin typeface="+mn-lt"/>
                <a:ea typeface="+mn-ea"/>
                <a:cs typeface="+mn-cs"/>
              </a:rPr>
              <a:t>La mémoire à court terme ou mémoire de travail</a:t>
            </a:r>
            <a:r>
              <a:rPr lang="fr-FR" sz="1200" kern="1200" dirty="0" smtClean="0">
                <a:solidFill>
                  <a:schemeClr val="tx1"/>
                </a:solidFill>
                <a:latin typeface="+mn-lt"/>
                <a:ea typeface="+mn-ea"/>
                <a:cs typeface="+mn-cs"/>
              </a:rPr>
              <a:t> : Elle travaille dans l’instant. Elle trie les informations et efface celles qu’elle ne juge pas utiles. Elle trie l’utile et l’inutile (pour le futur proche) et cela une fois accompli, elle efface → stratégies pour envoyer un message d’utilité au cerveau + provoquer les </a:t>
            </a:r>
            <a:r>
              <a:rPr lang="fr-FR" sz="1200" kern="1200" dirty="0" err="1" smtClean="0">
                <a:solidFill>
                  <a:schemeClr val="tx1"/>
                </a:solidFill>
                <a:latin typeface="+mn-lt"/>
                <a:ea typeface="+mn-ea"/>
                <a:cs typeface="+mn-cs"/>
              </a:rPr>
              <a:t>aller-retours</a:t>
            </a:r>
            <a:r>
              <a:rPr lang="fr-FR" sz="1200" kern="1200" dirty="0" smtClean="0">
                <a:solidFill>
                  <a:schemeClr val="tx1"/>
                </a:solidFill>
                <a:latin typeface="+mn-lt"/>
                <a:ea typeface="+mn-ea"/>
                <a:cs typeface="+mn-cs"/>
              </a:rPr>
              <a:t>.</a:t>
            </a:r>
          </a:p>
          <a:p>
            <a:pPr lvl="0"/>
            <a:r>
              <a:rPr lang="fr-FR" sz="1200" kern="1200" dirty="0" smtClean="0">
                <a:solidFill>
                  <a:schemeClr val="tx1"/>
                </a:solidFill>
                <a:latin typeface="+mn-lt"/>
                <a:ea typeface="+mn-ea"/>
                <a:cs typeface="+mn-cs"/>
              </a:rPr>
              <a:t>Elle ne peut accueillir que 7 (+ /-) informations isolées, au-delà, elle efface → stratégies pour faire diminuer le nombre d’informations que le cerveau doit traiter.</a:t>
            </a:r>
          </a:p>
          <a:p>
            <a:endParaRPr lang="fr-FR" sz="1200" kern="1200" dirty="0" smtClean="0">
              <a:solidFill>
                <a:schemeClr val="tx1"/>
              </a:solidFill>
              <a:latin typeface="+mn-lt"/>
              <a:ea typeface="+mn-ea"/>
              <a:cs typeface="+mn-cs"/>
            </a:endParaRPr>
          </a:p>
          <a:p>
            <a:r>
              <a:rPr lang="fr-FR" sz="1200" kern="1200" dirty="0" smtClean="0">
                <a:solidFill>
                  <a:schemeClr val="tx1"/>
                </a:solidFill>
                <a:effectLst/>
                <a:latin typeface="+mn-lt"/>
                <a:ea typeface="+mn-ea"/>
                <a:cs typeface="+mn-cs"/>
              </a:rPr>
              <a:t>La mémoire de travail, de l’ordre de quelques</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dizaines de secondes, permet de retenir une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information le temps de la traiter ou de la</a:t>
            </a:r>
          </a:p>
          <a:p>
            <a:r>
              <a:rPr lang="fr-FR" sz="1200" kern="1200" dirty="0" smtClean="0">
                <a:solidFill>
                  <a:schemeClr val="tx1"/>
                </a:solidFill>
                <a:effectLst/>
                <a:latin typeface="+mn-lt"/>
                <a:ea typeface="+mn-ea"/>
                <a:cs typeface="+mn-cs"/>
              </a:rPr>
              <a:t>« manipuler ». C’est une mémoire active qui</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donne accès à des traitements cognitifs de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haut niveau.</a:t>
            </a:r>
          </a:p>
          <a:p>
            <a:r>
              <a:rPr lang="fr-FR" sz="1200" kern="1200" dirty="0" smtClean="0">
                <a:solidFill>
                  <a:schemeClr val="tx1"/>
                </a:solidFill>
                <a:effectLst/>
                <a:latin typeface="+mn-lt"/>
                <a:ea typeface="+mn-ea"/>
                <a:cs typeface="+mn-cs"/>
              </a:rPr>
              <a:t> Elle est constamment requise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dans la vie quotidienne et à l’école.</a:t>
            </a:r>
          </a:p>
          <a:p>
            <a:pPr>
              <a:buFont typeface="Arial" pitchFamily="34" charset="0"/>
              <a:buChar char="•"/>
            </a:pPr>
            <a:r>
              <a:rPr lang="fr-FR" sz="1200" kern="1200" dirty="0" smtClean="0">
                <a:solidFill>
                  <a:schemeClr val="tx1"/>
                </a:solidFill>
                <a:effectLst/>
                <a:latin typeface="+mn-lt"/>
                <a:ea typeface="+mn-ea"/>
                <a:cs typeface="+mn-cs"/>
              </a:rPr>
              <a:t> Elle est indispensable pour prendre des notes</a:t>
            </a:r>
          </a:p>
          <a:p>
            <a:pPr>
              <a:buFont typeface="Arial" pitchFamily="34" charset="0"/>
              <a:buChar char="•"/>
            </a:pPr>
            <a:r>
              <a:rPr lang="fr-FR" sz="1200" kern="1200" dirty="0" smtClean="0">
                <a:solidFill>
                  <a:schemeClr val="tx1"/>
                </a:solidFill>
                <a:effectLst/>
                <a:latin typeface="+mn-lt"/>
                <a:ea typeface="+mn-ea"/>
                <a:cs typeface="+mn-cs"/>
              </a:rPr>
              <a:t> Retenir</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une formulation et la transcrire. </a:t>
            </a:r>
          </a:p>
          <a:p>
            <a:pPr>
              <a:buFont typeface="Arial" pitchFamily="34" charset="0"/>
              <a:buChar char="•"/>
            </a:pPr>
            <a:r>
              <a:rPr lang="fr-FR" sz="1200" kern="1200" dirty="0" smtClean="0">
                <a:solidFill>
                  <a:schemeClr val="tx1"/>
                </a:solidFill>
                <a:effectLst/>
                <a:latin typeface="+mn-lt"/>
                <a:ea typeface="+mn-ea"/>
                <a:cs typeface="+mn-cs"/>
              </a:rPr>
              <a:t> En conversation, elle permet d’écouter son interlocuteur</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en préparant son argumentation. </a:t>
            </a:r>
          </a:p>
          <a:p>
            <a:pPr>
              <a:buFont typeface="Arial" pitchFamily="34" charset="0"/>
              <a:buChar char="•"/>
            </a:pPr>
            <a:r>
              <a:rPr lang="fr-FR" sz="1200" kern="1200" dirty="0" smtClean="0">
                <a:solidFill>
                  <a:schemeClr val="tx1"/>
                </a:solidFill>
                <a:effectLst/>
                <a:latin typeface="+mn-lt"/>
                <a:ea typeface="+mn-ea"/>
                <a:cs typeface="+mn-cs"/>
              </a:rPr>
              <a:t> Nécessaire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au calcul oral complexe et à la compréhension</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de la lecture</a:t>
            </a:r>
          </a:p>
          <a:p>
            <a:pPr>
              <a:buFont typeface="Arial" pitchFamily="34" charset="0"/>
              <a:buChar char="•"/>
            </a:pPr>
            <a:endParaRPr lang="fr-FR" sz="1200" kern="1200" dirty="0" smtClean="0">
              <a:solidFill>
                <a:schemeClr val="tx1"/>
              </a:solidFill>
              <a:effectLst/>
              <a:latin typeface="+mn-lt"/>
              <a:ea typeface="+mn-ea"/>
              <a:cs typeface="+mn-cs"/>
            </a:endParaRPr>
          </a:p>
          <a:p>
            <a:pPr>
              <a:buFont typeface="Arial" pitchFamily="34" charset="0"/>
              <a:buNone/>
            </a:pP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On l’évalue en faisant restitue</a:t>
            </a:r>
          </a:p>
          <a:p>
            <a:pPr>
              <a:buFont typeface="Arial" pitchFamily="34" charset="0"/>
              <a:buChar char="•"/>
            </a:pP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des</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séries de mots ou de chiffres en commençant</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par le dernier</a:t>
            </a:r>
          </a:p>
          <a:p>
            <a:pPr>
              <a:buFont typeface="Arial" pitchFamily="34" charset="0"/>
              <a:buChar char="•"/>
            </a:pPr>
            <a:r>
              <a:rPr lang="fr-FR" sz="1200" kern="1200" dirty="0" smtClean="0">
                <a:solidFill>
                  <a:schemeClr val="tx1"/>
                </a:solidFill>
                <a:effectLst/>
                <a:latin typeface="+mn-lt"/>
                <a:ea typeface="+mn-ea"/>
                <a:cs typeface="+mn-cs"/>
              </a:rPr>
              <a:t> résoudre mentalement des petits problèmes</a:t>
            </a:r>
          </a:p>
          <a:p>
            <a:pPr>
              <a:buFont typeface="Arial" pitchFamily="34" charset="0"/>
              <a:buChar char="•"/>
            </a:pPr>
            <a:r>
              <a:rPr lang="fr-FR" sz="1200" kern="1200" dirty="0" smtClean="0">
                <a:solidFill>
                  <a:schemeClr val="tx1"/>
                </a:solidFill>
                <a:effectLst/>
                <a:latin typeface="+mn-lt"/>
                <a:ea typeface="+mn-ea"/>
                <a:cs typeface="+mn-cs"/>
              </a:rPr>
              <a:t> reproduire une suite de positions spatiales.</a:t>
            </a:r>
          </a:p>
          <a:p>
            <a:pPr>
              <a:buFont typeface="Arial" pitchFamily="34" charset="0"/>
              <a:buChar char="•"/>
            </a:pPr>
            <a:endParaRPr lang="fr-FR"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Mémoire à long terme</a:t>
            </a:r>
            <a:r>
              <a:rPr lang="fr-FR" sz="1200" kern="1200" dirty="0" smtClean="0">
                <a:solidFill>
                  <a:schemeClr val="tx1"/>
                </a:solidFill>
                <a:latin typeface="+mn-lt"/>
                <a:ea typeface="+mn-ea"/>
                <a:cs typeface="+mn-cs"/>
              </a:rPr>
              <a:t> : la mémoire des souvenirs.</a:t>
            </a:r>
            <a:r>
              <a:rPr lang="fr-FR" sz="1200" kern="1200" baseline="0" dirty="0" smtClean="0">
                <a:solidFill>
                  <a:schemeClr val="tx1"/>
                </a:solidFill>
                <a:latin typeface="+mn-lt"/>
                <a:ea typeface="+mn-ea"/>
                <a:cs typeface="+mn-cs"/>
              </a:rPr>
              <a:t> </a:t>
            </a:r>
            <a:r>
              <a:rPr lang="fr-FR" sz="1200" kern="1200" dirty="0" smtClean="0">
                <a:solidFill>
                  <a:schemeClr val="tx1"/>
                </a:solidFill>
                <a:effectLst/>
                <a:latin typeface="+mn-lt"/>
                <a:ea typeface="+mn-ea"/>
                <a:cs typeface="+mn-cs"/>
              </a:rPr>
              <a:t>Le cerveau peut aussi encoder des informations sur une plus longue période, il s’agit de la mémoire à long terme. Elle</a:t>
            </a:r>
            <a:r>
              <a:rPr lang="fr-FR" sz="1200" kern="1200" baseline="0" dirty="0" smtClean="0">
                <a:solidFill>
                  <a:schemeClr val="tx1"/>
                </a:solidFill>
                <a:effectLst/>
                <a:latin typeface="+mn-lt"/>
                <a:ea typeface="+mn-ea"/>
                <a:cs typeface="+mn-cs"/>
              </a:rPr>
              <a:t> est composée de: </a:t>
            </a:r>
            <a:endParaRPr lang="fr-FR"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pPr marL="228600" indent="-228600">
              <a:buFont typeface="+mj-lt"/>
              <a:buAutoNum type="arabicPeriod"/>
            </a:pPr>
            <a:r>
              <a:rPr lang="fr-FR" sz="1200" kern="1200" dirty="0" smtClean="0">
                <a:solidFill>
                  <a:schemeClr val="tx1"/>
                </a:solidFill>
                <a:effectLst/>
                <a:latin typeface="+mn-lt"/>
                <a:ea typeface="+mn-ea"/>
                <a:cs typeface="+mn-cs"/>
              </a:rPr>
              <a:t>La mémoire épisodique: Elle concerne les souvenirs</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d’événements vécus une seule fois, liés à un</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lieu, à un moment, à une émotion et à un</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contexte particuliers. Ce type de souvenir autobiographique donne l’impression « d’y être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encore ». Par exemple, mon premier jour</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d’école. Les souvenirs épisodiques anciens sont</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vivants et tenaces. En général, les événements</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chargés d’émotion sont mieux conservés, mais</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cette mémoire épisodique est fragile, sensible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à tout affaiblissement et aux lésions cérébrales, en particulier temporales et </a:t>
            </a:r>
            <a:r>
              <a:rPr lang="fr-FR" sz="1200" kern="1200" dirty="0" err="1" smtClean="0">
                <a:solidFill>
                  <a:schemeClr val="tx1"/>
                </a:solidFill>
                <a:effectLst/>
                <a:latin typeface="+mn-lt"/>
                <a:ea typeface="+mn-ea"/>
                <a:cs typeface="+mn-cs"/>
              </a:rPr>
              <a:t>hippocampiques</a:t>
            </a:r>
            <a:r>
              <a:rPr lang="fr-FR" sz="1200" kern="1200" dirty="0" smtClean="0">
                <a:solidFill>
                  <a:schemeClr val="tx1"/>
                </a:solidFill>
                <a:effectLst/>
                <a:latin typeface="+mn-lt"/>
                <a:ea typeface="+mn-ea"/>
                <a:cs typeface="+mn-cs"/>
              </a:rPr>
              <a:t>. C’est la perte de cette mémoire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qui caractérise les personnes dites « amnésiques » et c’est la première mémoire perturbée lors de la maladie d’Alzheimer. A l’école,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elle permet de se souvenir d’une donnée nouvelle entendue une seule fois.</a:t>
            </a:r>
          </a:p>
          <a:p>
            <a:r>
              <a:rPr lang="fr-FR" sz="1200" kern="1200" dirty="0" smtClean="0">
                <a:solidFill>
                  <a:schemeClr val="tx1"/>
                </a:solidFill>
                <a:effectLst/>
                <a:latin typeface="+mn-lt"/>
                <a:ea typeface="+mn-ea"/>
                <a:cs typeface="+mn-cs"/>
              </a:rPr>
              <a:t>     Pour</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 tester la mémoire épisodique, on demande de restituer une liste de mots</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ou une histoire, immédiatement, puis après 40</a:t>
            </a:r>
          </a:p>
          <a:p>
            <a:r>
              <a:rPr lang="fr-FR" sz="1200" kern="1200" dirty="0" smtClean="0">
                <a:solidFill>
                  <a:schemeClr val="tx1"/>
                </a:solidFill>
                <a:effectLst/>
                <a:latin typeface="+mn-lt"/>
                <a:ea typeface="+mn-ea"/>
                <a:cs typeface="+mn-cs"/>
              </a:rPr>
              <a:t>     minutes.</a:t>
            </a:r>
          </a:p>
          <a:p>
            <a:r>
              <a:rPr lang="fr-FR" sz="1200" kern="1200" dirty="0" smtClean="0">
                <a:solidFill>
                  <a:schemeClr val="tx1"/>
                </a:solidFill>
                <a:effectLst/>
                <a:latin typeface="+mn-lt"/>
                <a:ea typeface="+mn-ea"/>
                <a:cs typeface="+mn-cs"/>
              </a:rPr>
              <a:t> </a:t>
            </a:r>
          </a:p>
          <a:p>
            <a:pPr marL="228600" indent="-228600">
              <a:buFont typeface="+mj-lt"/>
              <a:buAutoNum type="arabicPeriod" startAt="2"/>
            </a:pPr>
            <a:r>
              <a:rPr lang="fr-FR" sz="1200" kern="1200" dirty="0" smtClean="0">
                <a:solidFill>
                  <a:schemeClr val="tx1"/>
                </a:solidFill>
                <a:effectLst/>
                <a:latin typeface="+mn-lt"/>
                <a:ea typeface="+mn-ea"/>
                <a:cs typeface="+mn-cs"/>
              </a:rPr>
              <a:t>La mémoire sémantique :</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c’est la mémoire des</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savoirs, les connaissances générales, la culture personnelle. Elle recouvre les apprentissages</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scolaires puis professionnels, les connaissances</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sur soi et ses proches. Elle comprend aussi le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sens des mots et des concepts.</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 C’est une mémoire plus solide que la</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mémoire épisodique qui résiste mieux que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cette dernière aux lésions cérébrales et au</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vieillissement pathologique.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On la contrôle en questionnant la personne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sur ses connaissances générales, en demandant</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de se rappeler par exemple les traits caractéristiques d’objets ou d’animaux. Chez les enfants,</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on peut interroger sur les connaissances scolaires</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et la vie quotidienne.</a:t>
            </a:r>
          </a:p>
          <a:p>
            <a:pPr marL="228600" indent="-228600">
              <a:buFont typeface="+mj-lt"/>
              <a:buNone/>
            </a:pPr>
            <a:endParaRPr lang="fr-FR" sz="1200" kern="1200" dirty="0" smtClean="0">
              <a:solidFill>
                <a:schemeClr val="tx1"/>
              </a:solidFill>
              <a:effectLst/>
              <a:latin typeface="+mn-lt"/>
              <a:ea typeface="+mn-ea"/>
              <a:cs typeface="+mn-cs"/>
            </a:endParaRPr>
          </a:p>
          <a:p>
            <a:pPr marL="228600" indent="-228600">
              <a:buFont typeface="+mj-lt"/>
              <a:buAutoNum type="arabicPeriod" startAt="3"/>
            </a:pPr>
            <a:r>
              <a:rPr lang="fr-FR" sz="1200" kern="1200" dirty="0" smtClean="0">
                <a:solidFill>
                  <a:schemeClr val="tx1"/>
                </a:solidFill>
                <a:effectLst/>
                <a:latin typeface="+mn-lt"/>
                <a:ea typeface="+mn-ea"/>
                <a:cs typeface="+mn-cs"/>
              </a:rPr>
              <a:t>La mémoire procédurale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concerne les comportements automatisés après un apprentissage, qu’ils soient moteurs, gestuels ou</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cognitifs. Au plan moteur ou gestuel, c’est</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faire du vélo, du ski, conduire sa voiture ; au</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plan cognitif, se rappeler sans effort les livrets</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appris, les terminaisons des groupes de </a:t>
            </a:r>
            <a:r>
              <a:rPr lang="fr-FR" sz="1200" kern="1200" dirty="0" err="1" smtClean="0">
                <a:solidFill>
                  <a:schemeClr val="tx1"/>
                </a:solidFill>
                <a:effectLst/>
                <a:latin typeface="+mn-lt"/>
                <a:ea typeface="+mn-ea"/>
                <a:cs typeface="+mn-cs"/>
              </a:rPr>
              <a:t>verbesune</a:t>
            </a:r>
            <a:r>
              <a:rPr lang="fr-FR" sz="1200" kern="1200" dirty="0" smtClean="0">
                <a:solidFill>
                  <a:schemeClr val="tx1"/>
                </a:solidFill>
                <a:effectLst/>
                <a:latin typeface="+mn-lt"/>
                <a:ea typeface="+mn-ea"/>
                <a:cs typeface="+mn-cs"/>
              </a:rPr>
              <a:t> recette, un trajet, la maîtrise d’un logiciel.</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Avant de savoir skier, il faut d’abord recourir à</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sa mémoire de travail pour comprendre la</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consigne, puis l’exécuter tout en réfléchissant.</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Cela permettra ensuite de stocker les comportements et de les automatiser, aboutissant au savoir-faire. Cette mémoire peut fonctionner avec</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un minimum d’effort et d’énergie ; elle est solide et par conséquent précieuse. Elle est préservée chez les personnes dites « amnésiques qui ont perdu leurs compétences de mémoire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épisodique. </a:t>
            </a:r>
          </a:p>
          <a:p>
            <a:pPr marL="228600" indent="-228600">
              <a:buFont typeface="+mj-lt"/>
              <a:buAutoNum type="arabicPeriod" startAt="3"/>
            </a:pPr>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4.</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La mémoire perceptive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conserve les informations sensorielles, les odeurs, les impressions</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de température. Elle permet le rappel d’une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sensation lors d’un événement précis, la forme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d’un objet, la hauteur des marches d’un escalier....</a:t>
            </a:r>
          </a:p>
          <a:p>
            <a:endParaRPr lang="fr-FR"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A l’école, quelles mémoires ?</a:t>
            </a:r>
          </a:p>
          <a:p>
            <a:endParaRPr lang="fr-F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Les mémoires à court terme :</a:t>
            </a:r>
          </a:p>
          <a:p>
            <a:r>
              <a:rPr lang="fr-FR" sz="1200" kern="1200" dirty="0" smtClean="0">
                <a:solidFill>
                  <a:schemeClr val="tx1"/>
                </a:solidFill>
                <a:effectLst/>
                <a:latin typeface="+mn-lt"/>
                <a:ea typeface="+mn-ea"/>
                <a:cs typeface="+mn-cs"/>
              </a:rPr>
              <a:t>les informations</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doivent être encodées pour être stockées, il faut</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donc impérativement que les mémoires immédiate et de travail soient fonctionnelles et activées ; elles sont intimement liées aux processus</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attentionnels et à la motivation. « La mémoire</a:t>
            </a:r>
          </a:p>
          <a:p>
            <a:r>
              <a:rPr lang="fr-FR" sz="1200" kern="1200" dirty="0" smtClean="0">
                <a:solidFill>
                  <a:schemeClr val="tx1"/>
                </a:solidFill>
                <a:effectLst/>
                <a:latin typeface="+mn-lt"/>
                <a:ea typeface="+mn-ea"/>
                <a:cs typeface="+mn-cs"/>
              </a:rPr>
              <a:t>de travail est centrale à toute la cognition » </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Les</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compétences de mémoire de travail verbale, qui</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consistent par exemple à répéter des mots nouveaux, sont directement liées à l’acquisition du</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vocabulaire nouveau et aux compétences de lecture. Cette mémoire est aussi nécessaire aux apprentissages du vocabulaire de langues étrangères. Elle facilite l’apprentissage des livrets.</a:t>
            </a:r>
          </a:p>
          <a:p>
            <a:endParaRPr lang="fr-F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Les mémoires à long terme :</a:t>
            </a:r>
          </a:p>
          <a:p>
            <a:endParaRPr lang="fr-FR" sz="1200" b="1"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 mémoire épisodique est avant tout celle des événements biographiques, mais elle concerne tout événement</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scolaire saillant, une expérience de chimie, un</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événement raconté avec verve, une anecdote.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Elle permet d’apprendre rapidement : il faudra</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moins de répétitions si la mémoire épisodique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est de bonne qualité</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 mémoire sémantique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va intégrer les données travaillées, le nombre de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répétitions variant d’un élève à l’autre.</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Toutes les mémoires</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sont constamment activées. Prenons l’exemple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d’une leçon, lorsque l’enseignant introduit une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nouvelle notion. Les mémoires à court terme,</a:t>
            </a:r>
            <a:r>
              <a:rPr lang="fr-FR" sz="1200" kern="1200" baseline="0" dirty="0" smtClean="0">
                <a:solidFill>
                  <a:schemeClr val="tx1"/>
                </a:solidFill>
                <a:effectLst/>
                <a:latin typeface="+mn-lt"/>
                <a:ea typeface="+mn-ea"/>
                <a:cs typeface="+mn-cs"/>
              </a:rPr>
              <a:t> i</a:t>
            </a:r>
            <a:r>
              <a:rPr lang="fr-FR" sz="1200" kern="1200" dirty="0" smtClean="0">
                <a:solidFill>
                  <a:schemeClr val="tx1"/>
                </a:solidFill>
                <a:effectLst/>
                <a:latin typeface="+mn-lt"/>
                <a:ea typeface="+mn-ea"/>
                <a:cs typeface="+mn-cs"/>
              </a:rPr>
              <a:t>mmédiate, mais surtout de travail encodent</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brièvement chaque énoncé : l’élève « suit ». Sa</a:t>
            </a:r>
          </a:p>
          <a:p>
            <a:r>
              <a:rPr lang="fr-FR" sz="1200" kern="1200" dirty="0" smtClean="0">
                <a:solidFill>
                  <a:schemeClr val="tx1"/>
                </a:solidFill>
                <a:effectLst/>
                <a:latin typeface="+mn-lt"/>
                <a:ea typeface="+mn-ea"/>
                <a:cs typeface="+mn-cs"/>
              </a:rPr>
              <a:t>mémoire de travail lui permet de traiter l’information, de la garder en tête pour se référer consciemment ou non  à des</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connaissances déjà</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acquises, faire un parallèle ou simplement accéder au sens de certains mots. Pour cela il active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des connaissances situées en mémoire à long</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terme, appartenant généralement à sa mémoire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sémantique. Les connaissances sémantiques anciennes permettent l’ancrage de nouvelles données complexes. L’enseignant peut aussi faire</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appel aux souvenirs épisodiques de ses élèves en</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leur demandant de se rappeler un événement</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précis. Ces mémoires s’activent en parallèle, donc</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pratiquement de façon simultanée.</a:t>
            </a:r>
          </a:p>
          <a:p>
            <a:endParaRPr lang="fr-FR"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9379646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latin typeface="+mn-lt"/>
                <a:ea typeface="+mn-ea"/>
                <a:cs typeface="+mn-cs"/>
              </a:rPr>
              <a:t>Notre</a:t>
            </a:r>
            <a:r>
              <a:rPr lang="fr-FR" sz="1200" b="1" kern="1200" baseline="0" dirty="0" smtClean="0">
                <a:solidFill>
                  <a:schemeClr val="tx1"/>
                </a:solidFill>
                <a:latin typeface="+mn-lt"/>
                <a:ea typeface="+mn-ea"/>
                <a:cs typeface="+mn-cs"/>
              </a:rPr>
              <a:t> </a:t>
            </a:r>
            <a:r>
              <a:rPr lang="fr-FR" sz="1200" b="1" kern="1200" dirty="0" smtClean="0">
                <a:solidFill>
                  <a:schemeClr val="tx1"/>
                </a:solidFill>
                <a:latin typeface="+mn-lt"/>
                <a:ea typeface="+mn-ea"/>
                <a:cs typeface="+mn-cs"/>
              </a:rPr>
              <a:t>mémoire ne s’attache que ce à quoi nous sommes attentifs. Or notre attention est limitée, le cerveau donne la priorité à ce qui lui semble le plus important</a:t>
            </a:r>
            <a:endParaRPr lang="fr-FR"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 </a:t>
            </a:r>
            <a:endParaRPr lang="fr-FR"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Il faut sortir  de la fausse image du cerveau qui ressemblerait à un ordinateur qui ne fait qu’enregistrer et où aucun fichier ne s’effacerait sans qu’on le lui demande explicitement. La mémoire de travail est autant faite pour enregistrer que pour effacer. Le cerveau fait ça très vite et sans que l’on en ait conscience</a:t>
            </a:r>
            <a:endParaRPr lang="fr-FR" sz="1200" kern="1200" dirty="0" smtClean="0">
              <a:solidFill>
                <a:schemeClr val="tx1"/>
              </a:solidFill>
              <a:latin typeface="+mn-lt"/>
              <a:ea typeface="+mn-ea"/>
              <a:cs typeface="+mn-cs"/>
            </a:endParaRPr>
          </a:p>
          <a:p>
            <a:endParaRPr lang="fr-FR" dirty="0" smtClean="0"/>
          </a:p>
          <a:p>
            <a:r>
              <a:rPr lang="fr-FR" dirty="0" smtClean="0"/>
              <a:t>Celui qui ne le sait pas</a:t>
            </a:r>
            <a:r>
              <a:rPr lang="fr-FR" baseline="0" dirty="0" smtClean="0"/>
              <a:t> ne se méfiera pas et ne comprendra pas d’où viennent ses difficultés. Ne saura pas qu’il existe des astuces pour contourner ce phénomène</a:t>
            </a: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101</a:t>
            </a:fld>
            <a:endParaRPr lang="fr-FR"/>
          </a:p>
        </p:txBody>
      </p:sp>
    </p:spTree>
    <p:extLst>
      <p:ext uri="{BB962C8B-B14F-4D97-AF65-F5344CB8AC3E}">
        <p14:creationId xmlns:p14="http://schemas.microsoft.com/office/powerpoint/2010/main" val="5889475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latin typeface="+mn-lt"/>
                <a:ea typeface="+mn-ea"/>
                <a:cs typeface="+mn-cs"/>
              </a:rPr>
              <a:t>La mémoire de travail ne peut retenir que 7 items plus ou moins 2 en moyenne. AU-DELA, elle va effacer pour faire de la place. Et on ne peut pas savoir à l’avance quelles vont être les victimes de l’effacement</a:t>
            </a:r>
            <a:endParaRPr lang="fr-FR"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 </a:t>
            </a:r>
          </a:p>
          <a:p>
            <a:r>
              <a:rPr lang="fr-FR" sz="1200" b="1" kern="1200" dirty="0" smtClean="0">
                <a:solidFill>
                  <a:schemeClr val="tx1"/>
                </a:solidFill>
                <a:latin typeface="+mn-lt"/>
                <a:ea typeface="+mn-ea"/>
                <a:cs typeface="+mn-cs"/>
              </a:rPr>
              <a:t>Pour le cerveau , ce qui compte à ce moment là, c’est le nombre d’infos ayant une signification. On appelle cela un item</a:t>
            </a:r>
          </a:p>
          <a:p>
            <a:endParaRPr lang="fr-FR"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Test des chiffres p. 22 :</a:t>
            </a:r>
            <a:endParaRPr lang="fr-FR"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 </a:t>
            </a:r>
            <a:endParaRPr lang="fr-FR"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 1969 : 1 item alors que 1-9-6-9 : 4 items</a:t>
            </a:r>
            <a:endParaRPr lang="fr-FR" sz="1200" kern="1200" dirty="0" smtClean="0">
              <a:solidFill>
                <a:schemeClr val="tx1"/>
              </a:solidFill>
              <a:latin typeface="+mn-lt"/>
              <a:ea typeface="+mn-ea"/>
              <a:cs typeface="+mn-cs"/>
            </a:endParaRPr>
          </a:p>
          <a:p>
            <a:endParaRPr lang="fr-FR" dirty="0" smtClean="0"/>
          </a:p>
          <a:p>
            <a:r>
              <a:rPr lang="fr-FR" dirty="0" smtClean="0"/>
              <a:t>D’après les recherches, il n’est pas possible  d’augmenter la taille maximale de notre mémoire de travail</a:t>
            </a:r>
          </a:p>
          <a:p>
            <a:endParaRPr lang="fr-FR" dirty="0" smtClean="0"/>
          </a:p>
          <a:p>
            <a:r>
              <a:rPr lang="fr-FR" dirty="0" smtClean="0"/>
              <a:t>Par contre il existe des astuces</a:t>
            </a: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102</a:t>
            </a:fld>
            <a:endParaRPr lang="fr-FR"/>
          </a:p>
        </p:txBody>
      </p:sp>
    </p:spTree>
    <p:extLst>
      <p:ext uri="{BB962C8B-B14F-4D97-AF65-F5344CB8AC3E}">
        <p14:creationId xmlns:p14="http://schemas.microsoft.com/office/powerpoint/2010/main" val="360521519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Du coup, si en classe, on croit </a:t>
            </a:r>
            <a:r>
              <a:rPr lang="fr-FR" dirty="0" err="1" smtClean="0"/>
              <a:t>naîvement</a:t>
            </a:r>
            <a:r>
              <a:rPr lang="fr-FR" dirty="0" smtClean="0"/>
              <a:t> que quand on a compris, cela suffit et que tout va bien, on est dans l'erreur ...</a:t>
            </a:r>
          </a:p>
          <a:p>
            <a:r>
              <a:rPr lang="fr-FR" dirty="0" smtClean="0"/>
              <a:t>Il faut mettre en place des stratégies de mémorisation si on veut que la présence en cors des élèves serve à quelque chose… </a:t>
            </a:r>
          </a:p>
          <a:p>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103</a:t>
            </a:fld>
            <a:endParaRPr lang="fr-FR"/>
          </a:p>
        </p:txBody>
      </p:sp>
    </p:spTree>
    <p:extLst>
      <p:ext uri="{BB962C8B-B14F-4D97-AF65-F5344CB8AC3E}">
        <p14:creationId xmlns:p14="http://schemas.microsoft.com/office/powerpoint/2010/main" val="220433040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Voici une liste de 16 mots à apprendre</a:t>
            </a:r>
          </a:p>
          <a:p>
            <a:r>
              <a:rPr lang="fr-FR" dirty="0" smtClean="0"/>
              <a:t>Comment regrouper ces 16 mots pour avoir moins d’informations?</a:t>
            </a:r>
            <a:endParaRPr lang="fr-FR" smtClean="0"/>
          </a:p>
          <a:p>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Vous allez devoir mémoriser une liste de vingt mots en une minute puis écrire le plus grand nombre de mots sur une feuille en trois minutes maximum.</a:t>
            </a:r>
          </a:p>
          <a:p>
            <a:endParaRPr lang="fr-FR" dirty="0" smtClean="0"/>
          </a:p>
          <a:p>
            <a:r>
              <a:rPr lang="fr-FR" dirty="0" smtClean="0"/>
              <a:t>Permet de faire croire à notre cerveau qu’il a moins d’informations à traiter</a:t>
            </a:r>
          </a:p>
          <a:p>
            <a:r>
              <a:rPr lang="fr-FR" dirty="0" smtClean="0"/>
              <a:t>Du coup il en efface moins</a:t>
            </a:r>
          </a:p>
          <a:p>
            <a:endParaRPr lang="fr-FR" dirty="0" smtClean="0"/>
          </a:p>
          <a:p>
            <a:r>
              <a:rPr lang="fr-FR" dirty="0" smtClean="0"/>
              <a:t>Etape 1: faire</a:t>
            </a:r>
            <a:r>
              <a:rPr lang="fr-FR" baseline="0" dirty="0" smtClean="0"/>
              <a:t> 4 colonnes : fruits, sports, pays, boissons</a:t>
            </a:r>
          </a:p>
          <a:p>
            <a:r>
              <a:rPr lang="fr-FR" baseline="0" dirty="0" smtClean="0"/>
              <a:t>Etape 2: Pendant 1 minute, regarder ces 4 colonnes en essayant de </a:t>
            </a:r>
            <a:r>
              <a:rPr lang="fr-FR" baseline="0" dirty="0" err="1" smtClean="0"/>
              <a:t>memoriser</a:t>
            </a:r>
            <a:r>
              <a:rPr lang="fr-FR" baseline="0" dirty="0" smtClean="0"/>
              <a:t> tous les mots qui s’y trouvent</a:t>
            </a:r>
          </a:p>
          <a:p>
            <a:r>
              <a:rPr lang="fr-FR" baseline="0" dirty="0" smtClean="0"/>
              <a:t>Etape 3: Retourner sa feuille et écrire les mots dont on se souvient.</a:t>
            </a:r>
          </a:p>
          <a:p>
            <a:endParaRPr lang="fr-FR" baseline="0" dirty="0" smtClean="0"/>
          </a:p>
          <a:p>
            <a:r>
              <a:rPr lang="fr-FR" baseline="0" dirty="0" smtClean="0"/>
              <a:t>Facile pour des mots avec lesquels on peut faire des regroupements. Sur des </a:t>
            </a:r>
            <a:r>
              <a:rPr lang="fr-FR" baseline="0" dirty="0" err="1" smtClean="0"/>
              <a:t>listtes</a:t>
            </a:r>
            <a:r>
              <a:rPr lang="fr-FR" baseline="0" dirty="0" smtClean="0"/>
              <a:t> de mots n’</a:t>
            </a:r>
            <a:r>
              <a:rPr lang="fr-FR" baseline="0" dirty="0" err="1" smtClean="0"/>
              <a:t>ayany</a:t>
            </a:r>
            <a:r>
              <a:rPr lang="fr-FR" baseline="0" dirty="0" smtClean="0"/>
              <a:t> aucun lien: se faire un film dans sa tête</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104</a:t>
            </a:fld>
            <a:endParaRPr lang="fr-FR"/>
          </a:p>
        </p:txBody>
      </p:sp>
    </p:spTree>
    <p:extLst>
      <p:ext uri="{BB962C8B-B14F-4D97-AF65-F5344CB8AC3E}">
        <p14:creationId xmlns:p14="http://schemas.microsoft.com/office/powerpoint/2010/main" val="16511686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Il s’agit</a:t>
            </a:r>
            <a:r>
              <a:rPr lang="fr-FR" baseline="0" dirty="0" smtClean="0"/>
              <a:t> de construire une phrase dont le nombre de lettres de chaque mots indique un chiffre</a:t>
            </a:r>
          </a:p>
          <a:p>
            <a:r>
              <a:rPr lang="fr-FR" baseline="0" dirty="0" smtClean="0"/>
              <a:t>3,1415</a:t>
            </a:r>
          </a:p>
          <a:p>
            <a:r>
              <a:rPr lang="fr-FR" baseline="0" dirty="0" smtClean="0"/>
              <a:t>3: 3 lettres d’où le mot « que »</a:t>
            </a: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107</a:t>
            </a:fld>
            <a:endParaRPr lang="fr-FR"/>
          </a:p>
        </p:txBody>
      </p:sp>
    </p:spTree>
    <p:extLst>
      <p:ext uri="{BB962C8B-B14F-4D97-AF65-F5344CB8AC3E}">
        <p14:creationId xmlns:p14="http://schemas.microsoft.com/office/powerpoint/2010/main" val="299005467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109</a:t>
            </a:fld>
            <a:endParaRPr lang="fr-FR"/>
          </a:p>
        </p:txBody>
      </p:sp>
    </p:spTree>
    <p:extLst>
      <p:ext uri="{BB962C8B-B14F-4D97-AF65-F5344CB8AC3E}">
        <p14:creationId xmlns:p14="http://schemas.microsoft.com/office/powerpoint/2010/main" val="34006332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Quand l’indice est personnel, il est une composante d’une assemblée de neurones stable et rapide, la nouvelle information bénéficie de tout le réseau antérieur</a:t>
            </a:r>
          </a:p>
          <a:p>
            <a:endParaRPr lang="fr-FR" sz="1200" kern="1200" dirty="0" smtClean="0">
              <a:solidFill>
                <a:schemeClr val="tx1"/>
              </a:solidFill>
              <a:effectLst/>
              <a:latin typeface="+mn-lt"/>
              <a:ea typeface="+mn-ea"/>
              <a:cs typeface="+mn-cs"/>
            </a:endParaRPr>
          </a:p>
          <a:p>
            <a:pPr lvl="0"/>
            <a:r>
              <a:rPr lang="fr-FR" sz="1200" kern="1200" dirty="0" smtClean="0">
                <a:solidFill>
                  <a:schemeClr val="tx1"/>
                </a:solidFill>
                <a:latin typeface="+mn-lt"/>
                <a:ea typeface="+mn-ea"/>
                <a:cs typeface="+mn-cs"/>
              </a:rPr>
              <a:t>Le cerveau relie en permanence le nouveau à l’ancien, l’inconnu au connu, l’impersonnel au personnel.</a:t>
            </a:r>
          </a:p>
          <a:p>
            <a:pPr lvl="0"/>
            <a:r>
              <a:rPr lang="fr-FR" sz="1200" kern="1200" dirty="0" smtClean="0">
                <a:solidFill>
                  <a:schemeClr val="tx1"/>
                </a:solidFill>
                <a:latin typeface="+mn-lt"/>
                <a:ea typeface="+mn-ea"/>
                <a:cs typeface="+mn-cs"/>
              </a:rPr>
              <a:t>Les élèves font leurs fiches de révision, non pas en faisant un résumé du cours mais en y mettant des mots familiers, ou en faisant des cartes mentales.</a:t>
            </a:r>
          </a:p>
          <a:p>
            <a:pPr lvl="0"/>
            <a:r>
              <a:rPr lang="fr-FR" sz="1200" kern="1200" dirty="0" smtClean="0">
                <a:solidFill>
                  <a:schemeClr val="tx1"/>
                </a:solidFill>
                <a:latin typeface="+mn-lt"/>
                <a:ea typeface="+mn-ea"/>
                <a:cs typeface="+mn-cs"/>
              </a:rPr>
              <a:t>Il est mieux de faire les fiches en format paysage</a:t>
            </a:r>
          </a:p>
          <a:p>
            <a:pPr lvl="0"/>
            <a:r>
              <a:rPr lang="fr-FR" sz="1200" kern="1200" dirty="0" smtClean="0">
                <a:solidFill>
                  <a:schemeClr val="tx1"/>
                </a:solidFill>
                <a:latin typeface="+mn-lt"/>
                <a:ea typeface="+mn-ea"/>
                <a:cs typeface="+mn-cs"/>
              </a:rPr>
              <a:t>Plus l’indice est personnel, plus il est humoristique, le cerveau retiendra d’autant plus et pourra alors plus facilement les restituer.</a:t>
            </a:r>
          </a:p>
          <a:p>
            <a:pPr lvl="0"/>
            <a:r>
              <a:rPr lang="fr-FR" sz="1200" kern="1200" dirty="0" smtClean="0">
                <a:solidFill>
                  <a:schemeClr val="tx1"/>
                </a:solidFill>
                <a:latin typeface="+mn-lt"/>
                <a:ea typeface="+mn-ea"/>
                <a:cs typeface="+mn-cs"/>
              </a:rPr>
              <a:t>L’élève peut également faire un croque-note où l’idée est  de faire un maximum  d’indices récupérateur en un maximum de place.</a:t>
            </a:r>
          </a:p>
          <a:p>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111</a:t>
            </a:fld>
            <a:endParaRPr lang="fr-FR"/>
          </a:p>
        </p:txBody>
      </p:sp>
    </p:spTree>
    <p:extLst>
      <p:ext uri="{BB962C8B-B14F-4D97-AF65-F5344CB8AC3E}">
        <p14:creationId xmlns:p14="http://schemas.microsoft.com/office/powerpoint/2010/main" val="220437127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latin typeface="+mn-lt"/>
                <a:ea typeface="+mn-ea"/>
                <a:cs typeface="+mn-cs"/>
              </a:rPr>
              <a:t>Exemples : </a:t>
            </a:r>
            <a:endParaRPr lang="fr-FR"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Les croque-notes : </a:t>
            </a:r>
            <a:r>
              <a:rPr lang="fr-FR" sz="1200" kern="1200" dirty="0" smtClean="0">
                <a:solidFill>
                  <a:schemeClr val="tx1"/>
                </a:solidFill>
                <a:latin typeface="+mn-lt"/>
                <a:ea typeface="+mn-ea"/>
                <a:cs typeface="+mn-cs"/>
              </a:rPr>
              <a:t>Exemples de croquenote pour permettre une visualisation  des allers-retours d’une mémoire à l’autre et la création d’indices récupérateurs</a:t>
            </a:r>
          </a:p>
          <a:p>
            <a:r>
              <a:rPr lang="fr-FR" sz="1200" b="1" kern="1200" dirty="0" smtClean="0">
                <a:solidFill>
                  <a:schemeClr val="tx1"/>
                </a:solidFill>
                <a:latin typeface="+mn-lt"/>
                <a:ea typeface="+mn-ea"/>
                <a:cs typeface="+mn-cs"/>
              </a:rPr>
              <a:t> </a:t>
            </a:r>
            <a:br>
              <a:rPr lang="fr-FR" sz="1200" b="1" kern="1200" dirty="0" smtClean="0">
                <a:solidFill>
                  <a:schemeClr val="tx1"/>
                </a:solidFill>
                <a:latin typeface="+mn-lt"/>
                <a:ea typeface="+mn-ea"/>
                <a:cs typeface="+mn-cs"/>
              </a:rPr>
            </a:br>
            <a:r>
              <a:rPr lang="fr-FR" sz="1200" b="1" kern="1200" dirty="0" smtClean="0">
                <a:solidFill>
                  <a:schemeClr val="tx1"/>
                </a:solidFill>
                <a:latin typeface="+mn-lt"/>
                <a:ea typeface="+mn-ea"/>
                <a:cs typeface="+mn-cs"/>
              </a:rPr>
              <a:t> </a:t>
            </a:r>
            <a:endParaRPr lang="fr-FR"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C'est grâce à la répétition que les informations stockées en mémoire de travail sont ensuite encodées en mémoire à long terme. </a:t>
            </a:r>
            <a:endParaRPr lang="fr-FR"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Plus on fera d'allers retours, plus on mémorisera car si les choses sont répétées plusieurs fois, le cerveau va porter son attention là-dessus et se dire qu’il s’agit de quelque chose d’important qu’il faut retenir et non l’effacer</a:t>
            </a:r>
            <a:endParaRPr lang="fr-FR" sz="1200" kern="1200" dirty="0" smtClean="0">
              <a:solidFill>
                <a:schemeClr val="tx1"/>
              </a:solidFill>
              <a:latin typeface="+mn-lt"/>
              <a:ea typeface="+mn-ea"/>
              <a:cs typeface="+mn-cs"/>
            </a:endParaRPr>
          </a:p>
          <a:p>
            <a:endParaRPr lang="fr-FR" sz="1200" kern="1200" dirty="0" smtClean="0">
              <a:solidFill>
                <a:srgbClr val="000000"/>
              </a:solidFill>
              <a:latin typeface="Times New Roman" pitchFamily="16" charset="0"/>
              <a:ea typeface="+mn-ea"/>
              <a:cs typeface="+mn-cs"/>
            </a:endParaRPr>
          </a:p>
          <a:p>
            <a:endParaRPr lang="fr-FR" sz="1200" kern="1200" dirty="0" smtClean="0">
              <a:solidFill>
                <a:srgbClr val="000000"/>
              </a:solidFill>
              <a:latin typeface="Times New Roman" pitchFamily="16" charset="0"/>
              <a:ea typeface="+mn-ea"/>
              <a:cs typeface="+mn-cs"/>
            </a:endParaRPr>
          </a:p>
          <a:p>
            <a:endParaRPr lang="fr-FR" sz="1200" kern="1200" dirty="0" smtClean="0">
              <a:solidFill>
                <a:srgbClr val="000000"/>
              </a:solidFill>
              <a:latin typeface="Times New Roman" pitchFamily="16" charset="0"/>
              <a:ea typeface="+mn-ea"/>
              <a:cs typeface="+mn-cs"/>
            </a:endParaRPr>
          </a:p>
          <a:p>
            <a:endParaRPr lang="fr-FR" sz="1200" kern="1200" dirty="0" smtClean="0">
              <a:solidFill>
                <a:srgbClr val="000000"/>
              </a:solidFill>
              <a:latin typeface="Times New Roman" pitchFamily="16" charset="0"/>
              <a:ea typeface="+mn-ea"/>
              <a:cs typeface="+mn-cs"/>
            </a:endParaRPr>
          </a:p>
          <a:p>
            <a:r>
              <a:rPr lang="fr-FR" sz="1200" kern="1200" dirty="0" smtClean="0">
                <a:solidFill>
                  <a:srgbClr val="000000"/>
                </a:solidFill>
                <a:latin typeface="Times New Roman" pitchFamily="16" charset="0"/>
                <a:ea typeface="+mn-ea"/>
                <a:cs typeface="+mn-cs"/>
              </a:rPr>
              <a:t>Minuit. Voici l'heure du crime.</a:t>
            </a:r>
            <a:br>
              <a:rPr lang="fr-FR" sz="1200" kern="1200" dirty="0" smtClean="0">
                <a:solidFill>
                  <a:srgbClr val="000000"/>
                </a:solidFill>
                <a:latin typeface="Times New Roman" pitchFamily="16" charset="0"/>
                <a:ea typeface="+mn-ea"/>
                <a:cs typeface="+mn-cs"/>
              </a:rPr>
            </a:br>
            <a:r>
              <a:rPr lang="fr-FR" sz="1200" kern="1200" dirty="0" smtClean="0">
                <a:solidFill>
                  <a:srgbClr val="000000"/>
                </a:solidFill>
                <a:latin typeface="Times New Roman" pitchFamily="16" charset="0"/>
                <a:ea typeface="+mn-ea"/>
                <a:cs typeface="+mn-cs"/>
              </a:rPr>
              <a:t>Sortant d'une chambre voisine,</a:t>
            </a:r>
            <a:br>
              <a:rPr lang="fr-FR" sz="1200" kern="1200" dirty="0" smtClean="0">
                <a:solidFill>
                  <a:srgbClr val="000000"/>
                </a:solidFill>
                <a:latin typeface="Times New Roman" pitchFamily="16" charset="0"/>
                <a:ea typeface="+mn-ea"/>
                <a:cs typeface="+mn-cs"/>
              </a:rPr>
            </a:br>
            <a:r>
              <a:rPr lang="fr-FR" sz="1200" kern="1200" dirty="0" smtClean="0">
                <a:solidFill>
                  <a:srgbClr val="000000"/>
                </a:solidFill>
                <a:latin typeface="Times New Roman" pitchFamily="16" charset="0"/>
                <a:ea typeface="+mn-ea"/>
                <a:cs typeface="+mn-cs"/>
              </a:rPr>
              <a:t>Un homme surgit dans le noir.</a:t>
            </a:r>
          </a:p>
          <a:p>
            <a:r>
              <a:rPr lang="fr-FR" sz="1200" kern="1200" dirty="0" smtClean="0">
                <a:solidFill>
                  <a:srgbClr val="000000"/>
                </a:solidFill>
                <a:latin typeface="Times New Roman" pitchFamily="16" charset="0"/>
                <a:ea typeface="+mn-ea"/>
                <a:cs typeface="+mn-cs"/>
              </a:rPr>
              <a:t>Il ôte ses souliers,</a:t>
            </a:r>
            <a:br>
              <a:rPr lang="fr-FR" sz="1200" kern="1200" dirty="0" smtClean="0">
                <a:solidFill>
                  <a:srgbClr val="000000"/>
                </a:solidFill>
                <a:latin typeface="Times New Roman" pitchFamily="16" charset="0"/>
                <a:ea typeface="+mn-ea"/>
                <a:cs typeface="+mn-cs"/>
              </a:rPr>
            </a:br>
            <a:r>
              <a:rPr lang="fr-FR" sz="1200" kern="1200" dirty="0" smtClean="0">
                <a:solidFill>
                  <a:srgbClr val="000000"/>
                </a:solidFill>
                <a:latin typeface="Times New Roman" pitchFamily="16" charset="0"/>
                <a:ea typeface="+mn-ea"/>
                <a:cs typeface="+mn-cs"/>
              </a:rPr>
              <a:t>S'approche de l'armoire</a:t>
            </a:r>
            <a:br>
              <a:rPr lang="fr-FR" sz="1200" kern="1200" dirty="0" smtClean="0">
                <a:solidFill>
                  <a:srgbClr val="000000"/>
                </a:solidFill>
                <a:latin typeface="Times New Roman" pitchFamily="16" charset="0"/>
                <a:ea typeface="+mn-ea"/>
                <a:cs typeface="+mn-cs"/>
              </a:rPr>
            </a:br>
            <a:r>
              <a:rPr lang="fr-FR" sz="1200" kern="1200" dirty="0" smtClean="0">
                <a:solidFill>
                  <a:srgbClr val="000000"/>
                </a:solidFill>
                <a:latin typeface="Times New Roman" pitchFamily="16" charset="0"/>
                <a:ea typeface="+mn-ea"/>
                <a:cs typeface="+mn-cs"/>
              </a:rPr>
              <a:t>Sur la pointe des pieds</a:t>
            </a:r>
            <a:br>
              <a:rPr lang="fr-FR" sz="1200" kern="1200" dirty="0" smtClean="0">
                <a:solidFill>
                  <a:srgbClr val="000000"/>
                </a:solidFill>
                <a:latin typeface="Times New Roman" pitchFamily="16" charset="0"/>
                <a:ea typeface="+mn-ea"/>
                <a:cs typeface="+mn-cs"/>
              </a:rPr>
            </a:br>
            <a:r>
              <a:rPr lang="fr-FR" sz="1200" kern="1200" dirty="0" smtClean="0">
                <a:solidFill>
                  <a:srgbClr val="000000"/>
                </a:solidFill>
                <a:latin typeface="Times New Roman" pitchFamily="16" charset="0"/>
                <a:ea typeface="+mn-ea"/>
                <a:cs typeface="+mn-cs"/>
              </a:rPr>
              <a:t>Et saisit un couteau</a:t>
            </a:r>
          </a:p>
          <a:p>
            <a:r>
              <a:rPr lang="fr-FR" sz="1200" kern="1200" dirty="0" smtClean="0">
                <a:solidFill>
                  <a:srgbClr val="000000"/>
                </a:solidFill>
                <a:latin typeface="Times New Roman" pitchFamily="16" charset="0"/>
                <a:ea typeface="+mn-ea"/>
                <a:cs typeface="+mn-cs"/>
              </a:rPr>
              <a:t>Dont l'acier luit, bien aiguisé.</a:t>
            </a:r>
            <a:br>
              <a:rPr lang="fr-FR" sz="1200" kern="1200" dirty="0" smtClean="0">
                <a:solidFill>
                  <a:srgbClr val="000000"/>
                </a:solidFill>
                <a:latin typeface="Times New Roman" pitchFamily="16" charset="0"/>
                <a:ea typeface="+mn-ea"/>
                <a:cs typeface="+mn-cs"/>
              </a:rPr>
            </a:br>
            <a:r>
              <a:rPr lang="fr-FR" sz="1200" kern="1200" dirty="0" smtClean="0">
                <a:solidFill>
                  <a:srgbClr val="000000"/>
                </a:solidFill>
                <a:latin typeface="Times New Roman" pitchFamily="16" charset="0"/>
                <a:ea typeface="+mn-ea"/>
                <a:cs typeface="+mn-cs"/>
              </a:rPr>
              <a:t>Puis, masquant ses yeux de fouine</a:t>
            </a:r>
            <a:br>
              <a:rPr lang="fr-FR" sz="1200" kern="1200" dirty="0" smtClean="0">
                <a:solidFill>
                  <a:srgbClr val="000000"/>
                </a:solidFill>
                <a:latin typeface="Times New Roman" pitchFamily="16" charset="0"/>
                <a:ea typeface="+mn-ea"/>
                <a:cs typeface="+mn-cs"/>
              </a:rPr>
            </a:br>
            <a:r>
              <a:rPr lang="fr-FR" sz="1200" kern="1200" dirty="0" smtClean="0">
                <a:solidFill>
                  <a:srgbClr val="000000"/>
                </a:solidFill>
                <a:latin typeface="Times New Roman" pitchFamily="16" charset="0"/>
                <a:ea typeface="+mn-ea"/>
                <a:cs typeface="+mn-cs"/>
              </a:rPr>
              <a:t>Avec un pan de son manteau,</a:t>
            </a:r>
            <a:br>
              <a:rPr lang="fr-FR" sz="1200" kern="1200" dirty="0" smtClean="0">
                <a:solidFill>
                  <a:srgbClr val="000000"/>
                </a:solidFill>
                <a:latin typeface="Times New Roman" pitchFamily="16" charset="0"/>
                <a:ea typeface="+mn-ea"/>
                <a:cs typeface="+mn-cs"/>
              </a:rPr>
            </a:br>
            <a:r>
              <a:rPr lang="fr-FR" sz="1200" kern="1200" dirty="0" smtClean="0">
                <a:solidFill>
                  <a:srgbClr val="000000"/>
                </a:solidFill>
                <a:latin typeface="Times New Roman" pitchFamily="16" charset="0"/>
                <a:ea typeface="+mn-ea"/>
                <a:cs typeface="+mn-cs"/>
              </a:rPr>
              <a:t>Il pénètre dans la cuisine</a:t>
            </a:r>
            <a:br>
              <a:rPr lang="fr-FR" sz="1200" kern="1200" dirty="0" smtClean="0">
                <a:solidFill>
                  <a:srgbClr val="000000"/>
                </a:solidFill>
                <a:latin typeface="Times New Roman" pitchFamily="16" charset="0"/>
                <a:ea typeface="+mn-ea"/>
                <a:cs typeface="+mn-cs"/>
              </a:rPr>
            </a:br>
            <a:r>
              <a:rPr lang="fr-FR" sz="1200" kern="1200" dirty="0" smtClean="0">
                <a:solidFill>
                  <a:srgbClr val="000000"/>
                </a:solidFill>
                <a:latin typeface="Times New Roman" pitchFamily="16" charset="0"/>
                <a:ea typeface="+mn-ea"/>
                <a:cs typeface="+mn-cs"/>
              </a:rPr>
              <a:t>Et, d'un seul coup, comme un bourreau</a:t>
            </a:r>
            <a:br>
              <a:rPr lang="fr-FR" sz="1200" kern="1200" dirty="0" smtClean="0">
                <a:solidFill>
                  <a:srgbClr val="000000"/>
                </a:solidFill>
                <a:latin typeface="Times New Roman" pitchFamily="16" charset="0"/>
                <a:ea typeface="+mn-ea"/>
                <a:cs typeface="+mn-cs"/>
              </a:rPr>
            </a:br>
            <a:r>
              <a:rPr lang="fr-FR" sz="1200" kern="1200" dirty="0" smtClean="0">
                <a:solidFill>
                  <a:srgbClr val="000000"/>
                </a:solidFill>
                <a:latin typeface="Times New Roman" pitchFamily="16" charset="0"/>
                <a:ea typeface="+mn-ea"/>
                <a:cs typeface="+mn-cs"/>
              </a:rPr>
              <a:t>Avant que ne crie la victime,</a:t>
            </a:r>
            <a:br>
              <a:rPr lang="fr-FR" sz="1200" kern="1200" dirty="0" smtClean="0">
                <a:solidFill>
                  <a:srgbClr val="000000"/>
                </a:solidFill>
                <a:latin typeface="Times New Roman" pitchFamily="16" charset="0"/>
                <a:ea typeface="+mn-ea"/>
                <a:cs typeface="+mn-cs"/>
              </a:rPr>
            </a:br>
            <a:r>
              <a:rPr lang="fr-FR" sz="1200" kern="1200" dirty="0" smtClean="0">
                <a:solidFill>
                  <a:srgbClr val="000000"/>
                </a:solidFill>
                <a:latin typeface="Times New Roman" pitchFamily="16" charset="0"/>
                <a:ea typeface="+mn-ea"/>
                <a:cs typeface="+mn-cs"/>
              </a:rPr>
              <a:t>Ouvre le cœur d'un artichaut.</a:t>
            </a:r>
            <a:endParaRPr lang="fr-FR" dirty="0" smtClean="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112</a:t>
            </a:fld>
            <a:endParaRPr lang="fr-FR"/>
          </a:p>
        </p:txBody>
      </p:sp>
    </p:spTree>
    <p:extLst>
      <p:ext uri="{BB962C8B-B14F-4D97-AF65-F5344CB8AC3E}">
        <p14:creationId xmlns:p14="http://schemas.microsoft.com/office/powerpoint/2010/main" val="257570470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b="1" kern="1200" dirty="0" smtClean="0">
                <a:solidFill>
                  <a:schemeClr val="tx1"/>
                </a:solidFill>
                <a:latin typeface="+mn-lt"/>
                <a:ea typeface="+mn-ea"/>
                <a:cs typeface="+mn-cs"/>
              </a:rPr>
              <a:t> Au début nous avons le décors posé avec les personnages</a:t>
            </a:r>
          </a:p>
          <a:p>
            <a:r>
              <a:rPr lang="fr-FR" sz="1200" b="1" kern="1200" dirty="0" smtClean="0">
                <a:solidFill>
                  <a:schemeClr val="tx1"/>
                </a:solidFill>
                <a:latin typeface="+mn-lt"/>
                <a:ea typeface="+mn-ea"/>
                <a:cs typeface="+mn-cs"/>
              </a:rPr>
              <a:t>Survient</a:t>
            </a:r>
            <a:r>
              <a:rPr lang="fr-FR" sz="1200" b="1" kern="1200" baseline="0" dirty="0" smtClean="0">
                <a:solidFill>
                  <a:schemeClr val="tx1"/>
                </a:solidFill>
                <a:latin typeface="+mn-lt"/>
                <a:ea typeface="+mn-ea"/>
                <a:cs typeface="+mn-cs"/>
              </a:rPr>
              <a:t> alors l’élément déclencheur qui crée le nœud de l’énigme. Après plusieurs  rebondissements dans l’histoire le nœud de l’intrigue qui se dénoue. </a:t>
            </a:r>
            <a:endParaRPr lang="fr-FR" sz="120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A09CB0B8-01FB-4E8B-8B1D-131DFC7D0DEE}" type="slidenum">
              <a:rPr lang="fr-FR" smtClean="0"/>
              <a:pPr/>
              <a:t>113</a:t>
            </a:fld>
            <a:endParaRPr lang="fr-FR"/>
          </a:p>
        </p:txBody>
      </p:sp>
    </p:spTree>
    <p:extLst>
      <p:ext uri="{BB962C8B-B14F-4D97-AF65-F5344CB8AC3E}">
        <p14:creationId xmlns:p14="http://schemas.microsoft.com/office/powerpoint/2010/main" val="2876815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conduit les élèves à apprendre plus la fois suivante,</a:t>
            </a:r>
          </a:p>
          <a:p>
            <a:r>
              <a:rPr lang="fr-FR" dirty="0" smtClean="0"/>
              <a:t>améliore l'organisation des connaissances,</a:t>
            </a:r>
          </a:p>
          <a:p>
            <a:r>
              <a:rPr lang="fr-FR" dirty="0" smtClean="0"/>
              <a:t>améliore le transfert des connaissances,</a:t>
            </a:r>
          </a:p>
          <a:p>
            <a:r>
              <a:rPr lang="fr-FR" dirty="0" smtClean="0"/>
              <a:t>permet de mobiliser des connaissances qui n'ont pas été préalablement évaluées,</a:t>
            </a:r>
          </a:p>
          <a:p>
            <a:r>
              <a:rPr lang="fr-FR" dirty="0" smtClean="0"/>
              <a:t>améliore le contrôle métacognitif,</a:t>
            </a:r>
          </a:p>
          <a:p>
            <a:r>
              <a:rPr lang="fr-FR" dirty="0" smtClean="0"/>
              <a:t>prévient l'interférence avec les contenus préalables quand on aborde un nouveau contenu,</a:t>
            </a:r>
          </a:p>
          <a:p>
            <a:r>
              <a:rPr lang="fr-FR" dirty="0" smtClean="0"/>
              <a:t> encourage les élèves à apprendre.</a:t>
            </a:r>
          </a:p>
          <a:p>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11</a:t>
            </a:fld>
            <a:endParaRPr lang="fr-FR" dirty="0"/>
          </a:p>
        </p:txBody>
      </p:sp>
    </p:spTree>
    <p:extLst>
      <p:ext uri="{BB962C8B-B14F-4D97-AF65-F5344CB8AC3E}">
        <p14:creationId xmlns:p14="http://schemas.microsoft.com/office/powerpoint/2010/main" val="364638726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La carte mentale est très utile puisqu’elle </a:t>
            </a:r>
            <a:r>
              <a:rPr lang="fr-FR" sz="1200" u="sng" kern="1200" dirty="0" smtClean="0">
                <a:solidFill>
                  <a:schemeClr val="tx1"/>
                </a:solidFill>
                <a:effectLst/>
                <a:latin typeface="+mn-lt"/>
                <a:ea typeface="+mn-ea"/>
                <a:cs typeface="+mn-cs"/>
              </a:rPr>
              <a:t>facilite la mémorisation</a:t>
            </a:r>
            <a:r>
              <a:rPr lang="fr-FR" sz="1200" kern="1200" dirty="0" smtClean="0">
                <a:solidFill>
                  <a:schemeClr val="tx1"/>
                </a:solidFill>
                <a:effectLst/>
                <a:latin typeface="+mn-lt"/>
                <a:ea typeface="+mn-ea"/>
                <a:cs typeface="+mn-cs"/>
              </a:rPr>
              <a:t> (structure les connaissances + appel des indices récupérateurs- mots, dessins…) et </a:t>
            </a:r>
            <a:r>
              <a:rPr lang="fr-FR" sz="1200" u="sng" kern="1200" dirty="0" smtClean="0">
                <a:solidFill>
                  <a:schemeClr val="tx1"/>
                </a:solidFill>
                <a:effectLst/>
                <a:latin typeface="+mn-lt"/>
                <a:ea typeface="+mn-ea"/>
                <a:cs typeface="+mn-cs"/>
              </a:rPr>
              <a:t>rend acteur de son apprentissage (Domaine 2 du socle)</a:t>
            </a:r>
            <a:r>
              <a:rPr lang="fr-FR" sz="1200" kern="1200" dirty="0" smtClean="0">
                <a:solidFill>
                  <a:schemeClr val="tx1"/>
                </a:solidFill>
                <a:effectLst/>
                <a:latin typeface="+mn-lt"/>
                <a:ea typeface="+mn-ea"/>
                <a:cs typeface="+mn-cs"/>
              </a:rPr>
              <a:t> puisque chaque élève établit son propre modèle d’organisation. </a:t>
            </a:r>
          </a:p>
          <a:p>
            <a:r>
              <a:rPr lang="fr-FR" dirty="0" smtClean="0"/>
              <a:t> Cela permet de </a:t>
            </a:r>
          </a:p>
          <a:p>
            <a:pPr>
              <a:buFont typeface="Arial" pitchFamily="34" charset="0"/>
              <a:buChar char="•"/>
            </a:pPr>
            <a:r>
              <a:rPr lang="fr-FR" dirty="0" smtClean="0"/>
              <a:t>Résumer et présenter des informations de façon visuelle</a:t>
            </a:r>
          </a:p>
          <a:p>
            <a:pPr>
              <a:buFont typeface="Arial" pitchFamily="34" charset="0"/>
              <a:buChar char="•"/>
            </a:pPr>
            <a:r>
              <a:rPr lang="fr-FR" dirty="0" smtClean="0"/>
              <a:t>Créer des liens entre les différents aspects su sujet</a:t>
            </a:r>
          </a:p>
          <a:p>
            <a:pPr>
              <a:buFont typeface="Arial" pitchFamily="34" charset="0"/>
              <a:buChar char="•"/>
            </a:pPr>
            <a:r>
              <a:rPr lang="fr-FR" dirty="0" smtClean="0"/>
              <a:t>Réfléchir et organiser ses</a:t>
            </a:r>
            <a:r>
              <a:rPr lang="fr-FR" baseline="0" dirty="0" smtClean="0"/>
              <a:t> idées</a:t>
            </a:r>
          </a:p>
          <a:p>
            <a:pPr>
              <a:buFont typeface="Arial" pitchFamily="34" charset="0"/>
              <a:buChar char="•"/>
            </a:pPr>
            <a:r>
              <a:rPr lang="fr-FR" baseline="0" dirty="0" smtClean="0"/>
              <a:t> S’apercevoir facilement si une partie de sa réflexion n’est pas plus développée qu’une autre</a:t>
            </a:r>
          </a:p>
          <a:p>
            <a:pPr>
              <a:buFont typeface="Arial" pitchFamily="34" charset="0"/>
              <a:buChar char="•"/>
            </a:pPr>
            <a:r>
              <a:rPr lang="fr-FR" baseline="0" dirty="0" smtClean="0"/>
              <a:t>Comprendre et mémoriser des informations</a:t>
            </a:r>
          </a:p>
          <a:p>
            <a:pPr>
              <a:buFont typeface="Arial" pitchFamily="34" charset="0"/>
              <a:buChar char="•"/>
            </a:pPr>
            <a:r>
              <a:rPr lang="fr-FR" baseline="0" dirty="0" smtClean="0"/>
              <a:t>Favoriser la concentration</a:t>
            </a:r>
          </a:p>
          <a:p>
            <a:pPr>
              <a:buFont typeface="Arial" pitchFamily="34" charset="0"/>
              <a:buChar char="•"/>
            </a:pPr>
            <a:endParaRPr lang="fr-FR" baseline="0" dirty="0" smtClean="0"/>
          </a:p>
          <a:p>
            <a:pPr>
              <a:buFont typeface="Arial" pitchFamily="34" charset="0"/>
              <a:buChar char="•"/>
            </a:pPr>
            <a:r>
              <a:rPr lang="fr-FR" baseline="0" dirty="0" smtClean="0"/>
              <a:t>On utilise les mots clés, on peut dessiner, mettre des couleurs</a:t>
            </a:r>
          </a:p>
          <a:p>
            <a:pPr>
              <a:buFont typeface="Arial" pitchFamily="34" charset="0"/>
              <a:buChar char="•"/>
            </a:pPr>
            <a:r>
              <a:rPr lang="fr-FR" baseline="0" dirty="0" smtClean="0"/>
              <a:t> Chaque idée principale: une branche</a:t>
            </a:r>
          </a:p>
          <a:p>
            <a:pPr>
              <a:buFont typeface="Arial" pitchFamily="34" charset="0"/>
              <a:buChar char="•"/>
            </a:pPr>
            <a:r>
              <a:rPr lang="fr-FR" baseline="0" dirty="0" smtClean="0"/>
              <a:t>Une branche se subdivise en sous branches</a:t>
            </a:r>
          </a:p>
          <a:p>
            <a:pPr>
              <a:buFont typeface="Arial" pitchFamily="34" charset="0"/>
              <a:buChar char="•"/>
            </a:pPr>
            <a:endParaRPr lang="fr-FR" baseline="0" dirty="0" smtClean="0"/>
          </a:p>
          <a:p>
            <a:pPr>
              <a:buFont typeface="Arial" pitchFamily="34" charset="0"/>
              <a:buChar char="•"/>
            </a:pPr>
            <a:r>
              <a:rPr lang="fr-FR" dirty="0" smtClean="0"/>
              <a:t>L’idée de base à communiquer est simplement : “fais quelque chose de personnel avec le moins de </a:t>
            </a:r>
          </a:p>
          <a:p>
            <a:pPr>
              <a:buFont typeface="Arial" pitchFamily="34" charset="0"/>
              <a:buChar char="•"/>
            </a:pPr>
            <a:r>
              <a:rPr lang="fr-FR" dirty="0" smtClean="0"/>
              <a:t>mots  possible,  grâce à  des  dessins-clés  ou  des  mots  clés,  sur  une  feuille  de  format  paysage  ;  du </a:t>
            </a:r>
          </a:p>
          <a:p>
            <a:pPr>
              <a:buFont typeface="Arial" pitchFamily="34" charset="0"/>
              <a:buChar char="•"/>
            </a:pPr>
            <a:r>
              <a:rPr lang="fr-FR" dirty="0" smtClean="0"/>
              <a:t>moment  que  l’on  voit  qu’il  y  a  différentes  directions  (ou  différents  “paquets”)  et  qu’on  peut  lire </a:t>
            </a:r>
          </a:p>
          <a:p>
            <a:pPr>
              <a:buFont typeface="Arial" pitchFamily="34" charset="0"/>
              <a:buChar char="•"/>
            </a:pPr>
            <a:r>
              <a:rPr lang="fr-FR" dirty="0" smtClean="0"/>
              <a:t>facilement les mots, c’est gagné”.</a:t>
            </a: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114</a:t>
            </a:fld>
            <a:endParaRPr lang="fr-FR"/>
          </a:p>
        </p:txBody>
      </p:sp>
    </p:spTree>
    <p:extLst>
      <p:ext uri="{BB962C8B-B14F-4D97-AF65-F5344CB8AC3E}">
        <p14:creationId xmlns:p14="http://schemas.microsoft.com/office/powerpoint/2010/main" val="108791005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8"/>
          <p:cNvSpPr>
            <a:spLocks noGrp="1" noChangeArrowheads="1"/>
          </p:cNvSpPr>
          <p:nvPr>
            <p:ph type="sldNum" sz="quarter"/>
          </p:nvPr>
        </p:nvSpPr>
        <p:spPr>
          <a:noFill/>
          <a:ln/>
        </p:spPr>
        <p:txBody>
          <a:bodyPr/>
          <a:lstStyle/>
          <a:p>
            <a:fld id="{D6AAD21D-A26A-43BB-B61F-9E3FFCA56CE6}" type="slidenum">
              <a:rPr lang="fr-FR" altLang="fr-FR" smtClean="0"/>
              <a:pPr/>
              <a:t>115</a:t>
            </a:fld>
            <a:endParaRPr lang="fr-FR" altLang="fr-FR" smtClean="0"/>
          </a:p>
        </p:txBody>
      </p:sp>
      <p:sp>
        <p:nvSpPr>
          <p:cNvPr id="88067"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623A409-8FCF-496B-B7C7-CD69064079D0}" type="slidenum">
              <a:rPr lang="fr-FR" altLang="fr-FR" sz="1200">
                <a:solidFill>
                  <a:srgbClr val="000000"/>
                </a:solidFill>
              </a:rPr>
              <a:pPr algn="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115</a:t>
            </a:fld>
            <a:endParaRPr lang="fr-FR" altLang="fr-FR" sz="1200">
              <a:solidFill>
                <a:srgbClr val="000000"/>
              </a:solidFill>
            </a:endParaRPr>
          </a:p>
        </p:txBody>
      </p:sp>
      <p:sp>
        <p:nvSpPr>
          <p:cNvPr id="88068"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88069" name="Text Box 3"/>
          <p:cNvSpPr txBox="1">
            <a:spLocks noChangeArrowheads="1"/>
          </p:cNvSpPr>
          <p:nvPr/>
        </p:nvSpPr>
        <p:spPr bwMode="auto">
          <a:xfrm>
            <a:off x="685800" y="4343400"/>
            <a:ext cx="5486400" cy="4114800"/>
          </a:xfrm>
          <a:prstGeom prst="rect">
            <a:avLst/>
          </a:prstGeom>
          <a:noFill/>
          <a:ln w="9525">
            <a:noFill/>
            <a:round/>
            <a:headEnd/>
            <a:tailEnd/>
          </a:ln>
        </p:spPr>
        <p:txBody>
          <a:bodyPr lIns="90000" tIns="46800" rIns="90000" bIns="46800"/>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200">
                <a:solidFill>
                  <a:srgbClr val="000000"/>
                </a:solidFill>
                <a:latin typeface="Calibri" pitchFamily="32" charset="0"/>
              </a:rPr>
              <a:t>Durée </a:t>
            </a:r>
            <a:r>
              <a:rPr lang="fr-FR" altLang="fr-FR" sz="1200" b="1">
                <a:solidFill>
                  <a:srgbClr val="000000"/>
                </a:solidFill>
                <a:latin typeface="Calibri" pitchFamily="32" charset="0"/>
              </a:rPr>
              <a:t>1 min.</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200">
                <a:solidFill>
                  <a:srgbClr val="000000"/>
                </a:solidFill>
                <a:latin typeface="Calibri" pitchFamily="32" charset="0"/>
              </a:rPr>
              <a:t>Pistes inspirées d'une présentation d'Eric Gaspar.</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1200">
              <a:solidFill>
                <a:srgbClr val="000000"/>
              </a:solidFill>
              <a:latin typeface="Calibri" pitchFamily="32" charset="0"/>
            </a:endParaRPr>
          </a:p>
        </p:txBody>
      </p:sp>
      <p:sp>
        <p:nvSpPr>
          <p:cNvPr id="88070" name="Text Box 4"/>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6996A00-CC66-4581-84FF-D0EFD4025E80}" type="slidenum">
              <a:rPr lang="fr-FR" altLang="fr-FR" sz="1200">
                <a:solidFill>
                  <a:srgbClr val="000000"/>
                </a:solidFill>
              </a:rPr>
              <a:pPr algn="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115</a:t>
            </a:fld>
            <a:endParaRPr lang="fr-FR" altLang="fr-FR" sz="1200">
              <a:solidFill>
                <a:srgbClr val="000000"/>
              </a:solidFill>
            </a:endParaRPr>
          </a:p>
        </p:txBody>
      </p:sp>
      <p:sp>
        <p:nvSpPr>
          <p:cNvPr id="88071" name="Text Box 5"/>
          <p:cNvSpPr txBox="1">
            <a:spLocks noChangeArrowheads="1"/>
          </p:cNvSpPr>
          <p:nvPr/>
        </p:nvSpPr>
        <p:spPr bwMode="auto">
          <a:xfrm>
            <a:off x="765175" y="5435600"/>
            <a:ext cx="5405438" cy="804863"/>
          </a:xfrm>
          <a:prstGeom prst="rect">
            <a:avLst/>
          </a:prstGeom>
          <a:noFill/>
          <a:ln w="9525">
            <a:noFill/>
            <a:round/>
            <a:headEnd/>
            <a:tailEnd/>
          </a:ln>
        </p:spPr>
        <p:txBody>
          <a:bodyPr lIns="90000" tIns="46800" rIns="90000" bIns="46800"/>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200">
                <a:solidFill>
                  <a:srgbClr val="000000"/>
                </a:solidFill>
                <a:latin typeface="Times New Roman" pitchFamily="16" charset="0"/>
              </a:rPr>
              <a:t>.</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1200" b="1">
              <a:solidFill>
                <a:srgbClr val="000000"/>
              </a:solidFill>
              <a:latin typeface="Times New Roman" pitchFamily="16" charset="0"/>
            </a:endParaRP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1200" b="1">
              <a:solidFill>
                <a:srgbClr val="000000"/>
              </a:solidFill>
              <a:latin typeface="Times New Roman" pitchFamily="16" charset="0"/>
            </a:endParaRPr>
          </a:p>
        </p:txBody>
      </p:sp>
      <p:sp>
        <p:nvSpPr>
          <p:cNvPr id="8" name="Espace réservé des commentaires 7"/>
          <p:cNvSpPr>
            <a:spLocks noGrp="1"/>
          </p:cNvSpPr>
          <p:nvPr>
            <p:ph type="body" idx="1"/>
          </p:nvPr>
        </p:nvSpPr>
        <p:spPr/>
        <p:txBody>
          <a:bodyPr>
            <a:normAutofit fontScale="55000" lnSpcReduction="20000"/>
          </a:bodyPr>
          <a:lstStyle/>
          <a:p>
            <a:pPr fontAlgn="base"/>
            <a:r>
              <a:rPr lang="fr-FR" sz="1200" b="1" u="sng" kern="1200" dirty="0" smtClean="0">
                <a:solidFill>
                  <a:schemeClr val="tx1"/>
                </a:solidFill>
                <a:effectLst/>
                <a:latin typeface="+mn-lt"/>
                <a:ea typeface="+mn-ea"/>
                <a:cs typeface="+mn-cs"/>
              </a:rPr>
              <a:t>• A chaque fois que le prof pose une question sur quelque chose que l’on a vu, l’information sort de </a:t>
            </a:r>
          </a:p>
          <a:p>
            <a:pPr fontAlgn="base"/>
            <a:r>
              <a:rPr lang="fr-FR" sz="1200" b="1" u="sng" kern="1200" dirty="0" smtClean="0">
                <a:solidFill>
                  <a:schemeClr val="tx1"/>
                </a:solidFill>
                <a:effectLst/>
                <a:latin typeface="+mn-lt"/>
                <a:ea typeface="+mn-ea"/>
                <a:cs typeface="+mn-cs"/>
              </a:rPr>
              <a:t>notre mémoire à long terme pour se combiner avec le présent puis repartir dans la mémoire à long </a:t>
            </a:r>
          </a:p>
          <a:p>
            <a:pPr fontAlgn="base"/>
            <a:r>
              <a:rPr lang="fr-FR" sz="1200" b="1" u="sng" kern="1200" dirty="0" smtClean="0">
                <a:solidFill>
                  <a:schemeClr val="tx1"/>
                </a:solidFill>
                <a:effectLst/>
                <a:latin typeface="+mn-lt"/>
                <a:ea typeface="+mn-ea"/>
                <a:cs typeface="+mn-cs"/>
              </a:rPr>
              <a:t>terme, en étant enrichie et consolidée. Les questions des profs ne sont donc pas là par hasard …</a:t>
            </a:r>
          </a:p>
          <a:p>
            <a:pPr fontAlgn="base"/>
            <a:r>
              <a:rPr lang="fr-FR" sz="1200" b="1" u="sng" kern="1200" dirty="0" smtClean="0">
                <a:solidFill>
                  <a:schemeClr val="tx1"/>
                </a:solidFill>
                <a:effectLst/>
                <a:latin typeface="+mn-lt"/>
                <a:ea typeface="+mn-ea"/>
                <a:cs typeface="+mn-cs"/>
              </a:rPr>
              <a:t>• De même, à chaque fois que l’on participe en cours, on s’assure ces allers-retours.</a:t>
            </a:r>
          </a:p>
          <a:p>
            <a:pPr fontAlgn="base"/>
            <a:r>
              <a:rPr lang="fr-FR" sz="1200" b="1" u="sng" kern="1200" dirty="0" smtClean="0">
                <a:solidFill>
                  <a:schemeClr val="tx1"/>
                </a:solidFill>
                <a:effectLst/>
                <a:latin typeface="+mn-lt"/>
                <a:ea typeface="+mn-ea"/>
                <a:cs typeface="+mn-cs"/>
              </a:rPr>
              <a:t>L’incitation par les profs à participer n’est donc pas là pour leur faire plaisir mais bien pour faciliter </a:t>
            </a:r>
          </a:p>
          <a:p>
            <a:pPr fontAlgn="base"/>
            <a:r>
              <a:rPr lang="fr-FR" sz="1200" b="1" u="sng" kern="1200" dirty="0" smtClean="0">
                <a:solidFill>
                  <a:schemeClr val="tx1"/>
                </a:solidFill>
                <a:effectLst/>
                <a:latin typeface="+mn-lt"/>
                <a:ea typeface="+mn-ea"/>
                <a:cs typeface="+mn-cs"/>
              </a:rPr>
              <a:t>l’apprentissage …</a:t>
            </a:r>
          </a:p>
          <a:p>
            <a:pPr fontAlgn="base"/>
            <a:r>
              <a:rPr lang="fr-FR" sz="1200" b="1" u="sng" kern="1200" dirty="0" smtClean="0">
                <a:solidFill>
                  <a:schemeClr val="tx1"/>
                </a:solidFill>
                <a:effectLst/>
                <a:latin typeface="+mn-lt"/>
                <a:ea typeface="+mn-ea"/>
                <a:cs typeface="+mn-cs"/>
              </a:rPr>
              <a:t>• Chaque phase de révision ou chaque exercice sert aussi, du coup, à créer ces allers-retours …</a:t>
            </a:r>
          </a:p>
          <a:p>
            <a:pPr fontAlgn="base"/>
            <a:r>
              <a:rPr lang="fr-FR" sz="1200" b="1" u="sng" kern="1200" dirty="0" smtClean="0">
                <a:solidFill>
                  <a:schemeClr val="tx1"/>
                </a:solidFill>
                <a:effectLst/>
                <a:latin typeface="+mn-lt"/>
                <a:ea typeface="+mn-ea"/>
                <a:cs typeface="+mn-cs"/>
              </a:rPr>
              <a:t>Ceux qui se demandent pourquoi on parle de « réviser » alors qu’on a compris sont désormais au </a:t>
            </a:r>
          </a:p>
          <a:p>
            <a:pPr fontAlgn="base"/>
            <a:r>
              <a:rPr lang="fr-FR" sz="1200" b="1" u="sng" kern="1200" dirty="0" smtClean="0">
                <a:solidFill>
                  <a:schemeClr val="tx1"/>
                </a:solidFill>
                <a:effectLst/>
                <a:latin typeface="+mn-lt"/>
                <a:ea typeface="+mn-ea"/>
                <a:cs typeface="+mn-cs"/>
              </a:rPr>
              <a:t>courant </a:t>
            </a:r>
          </a:p>
          <a:p>
            <a:pPr fontAlgn="base"/>
            <a:endParaRPr lang="fr-FR" sz="1200" b="1" u="sng" kern="1200" dirty="0" smtClean="0">
              <a:solidFill>
                <a:schemeClr val="tx1"/>
              </a:solidFill>
              <a:effectLst/>
              <a:latin typeface="+mn-lt"/>
              <a:ea typeface="+mn-ea"/>
              <a:cs typeface="+mn-cs"/>
            </a:endParaRPr>
          </a:p>
          <a:p>
            <a:pPr fontAlgn="base"/>
            <a:endParaRPr lang="fr-FR" sz="1200" b="1" u="sng" kern="1200" dirty="0" smtClean="0">
              <a:solidFill>
                <a:schemeClr val="tx1"/>
              </a:solidFill>
              <a:effectLst/>
              <a:latin typeface="+mn-lt"/>
              <a:ea typeface="+mn-ea"/>
              <a:cs typeface="+mn-cs"/>
            </a:endParaRPr>
          </a:p>
          <a:p>
            <a:pPr fontAlgn="base"/>
            <a:r>
              <a:rPr lang="fr-FR" sz="1200" b="1" u="sng" kern="1200" dirty="0" smtClean="0">
                <a:solidFill>
                  <a:schemeClr val="tx1"/>
                </a:solidFill>
                <a:effectLst/>
                <a:latin typeface="+mn-lt"/>
                <a:ea typeface="+mn-ea"/>
                <a:cs typeface="+mn-cs"/>
              </a:rPr>
              <a:t>Le travail de l’école :</a:t>
            </a:r>
            <a:r>
              <a:rPr lang="fr-FR" sz="1200" kern="1200" dirty="0" smtClean="0">
                <a:solidFill>
                  <a:schemeClr val="tx1"/>
                </a:solidFill>
                <a:effectLst/>
                <a:latin typeface="+mn-lt"/>
                <a:ea typeface="+mn-ea"/>
                <a:cs typeface="+mn-cs"/>
              </a:rPr>
              <a:t> </a:t>
            </a:r>
          </a:p>
          <a:p>
            <a:pPr fontAlgn="base"/>
            <a:r>
              <a:rPr lang="fr-FR" sz="1200" kern="1200" dirty="0" smtClean="0">
                <a:solidFill>
                  <a:schemeClr val="tx1"/>
                </a:solidFill>
                <a:effectLst/>
                <a:latin typeface="+mn-lt"/>
                <a:ea typeface="+mn-ea"/>
                <a:cs typeface="+mn-cs"/>
              </a:rPr>
              <a:t>Mémoriser efficacement doit être enseigné à l’école et non relégué comme activité à effectuer uniquement à la maison. </a:t>
            </a:r>
          </a:p>
          <a:p>
            <a:pPr fontAlgn="base"/>
            <a:r>
              <a:rPr lang="fr-FR" sz="1200" b="1" u="sng" kern="1200" dirty="0" smtClean="0">
                <a:solidFill>
                  <a:schemeClr val="tx1"/>
                </a:solidFill>
                <a:effectLst/>
                <a:latin typeface="+mn-lt"/>
                <a:ea typeface="+mn-ea"/>
                <a:cs typeface="+mn-cs"/>
              </a:rPr>
              <a:t>Les pauses réflexives permettent de </a:t>
            </a:r>
            <a:r>
              <a:rPr lang="fr-FR" sz="1200" b="1" kern="1200" dirty="0" smtClean="0">
                <a:solidFill>
                  <a:schemeClr val="tx1"/>
                </a:solidFill>
                <a:effectLst/>
                <a:latin typeface="+mn-lt"/>
                <a:ea typeface="+mn-ea"/>
                <a:cs typeface="+mn-cs"/>
              </a:rPr>
              <a:t>faire des allers-retours entre Mémoire à court terme et Mémoire à long terme</a:t>
            </a:r>
            <a:r>
              <a:rPr lang="fr-FR" sz="1200" kern="1200" dirty="0" smtClean="0">
                <a:solidFill>
                  <a:schemeClr val="tx1"/>
                </a:solidFill>
                <a:effectLst/>
                <a:latin typeface="+mn-lt"/>
                <a:ea typeface="+mn-ea"/>
                <a:cs typeface="+mn-cs"/>
              </a:rPr>
              <a:t> </a:t>
            </a:r>
          </a:p>
          <a:p>
            <a:pPr fontAlgn="base"/>
            <a:r>
              <a:rPr lang="fr-FR" sz="1200" kern="1200" dirty="0" smtClean="0">
                <a:solidFill>
                  <a:schemeClr val="tx1"/>
                </a:solidFill>
                <a:effectLst/>
                <a:latin typeface="+mn-lt"/>
                <a:ea typeface="+mn-ea"/>
                <a:cs typeface="+mn-cs"/>
              </a:rPr>
              <a:t>- Résumé de leçon en début et fin d'heure </a:t>
            </a:r>
          </a:p>
          <a:p>
            <a:pPr fontAlgn="base"/>
            <a:r>
              <a:rPr lang="fr-FR" sz="1200" kern="1200" dirty="0" smtClean="0">
                <a:solidFill>
                  <a:schemeClr val="tx1"/>
                </a:solidFill>
                <a:effectLst/>
                <a:latin typeface="+mn-lt"/>
                <a:ea typeface="+mn-ea"/>
                <a:cs typeface="+mn-cs"/>
              </a:rPr>
              <a:t>-Apres le traditionnel, « avez-vous compris ? », faire des interrogations orales (vrai/faux) de </a:t>
            </a:r>
          </a:p>
          <a:p>
            <a:pPr fontAlgn="base"/>
            <a:r>
              <a:rPr lang="fr-FR" sz="1200" kern="1200" dirty="0" smtClean="0">
                <a:solidFill>
                  <a:schemeClr val="tx1"/>
                </a:solidFill>
                <a:effectLst/>
                <a:latin typeface="+mn-lt"/>
                <a:ea typeface="+mn-ea"/>
                <a:cs typeface="+mn-cs"/>
              </a:rPr>
              <a:t>consolidation /mémorisation. (Cartes rouges et vertes par exemple) </a:t>
            </a:r>
          </a:p>
          <a:p>
            <a:pPr fontAlgn="base"/>
            <a:r>
              <a:rPr lang="fr-FR" sz="1200" kern="1200" dirty="0" smtClean="0">
                <a:solidFill>
                  <a:schemeClr val="tx1"/>
                </a:solidFill>
                <a:effectLst/>
                <a:latin typeface="+mn-lt"/>
                <a:ea typeface="+mn-ea"/>
                <a:cs typeface="+mn-cs"/>
              </a:rPr>
              <a:t> - Réactiver les connaissances pour qu’elles s’inscrivent dans la mémoire à long terme, insister sur l’importance du va et vient entre mémoire à court terme et mémoire à long terme (exercices : questionnements, jeu de l’imagier, du mot correspondant…). Donc créer des moments de mémorisation par aller/retour…  </a:t>
            </a:r>
          </a:p>
          <a:p>
            <a:pPr fontAlgn="base"/>
            <a:r>
              <a:rPr lang="fr-FR" sz="1200" kern="1200" dirty="0" smtClean="0">
                <a:solidFill>
                  <a:schemeClr val="tx1"/>
                </a:solidFill>
                <a:effectLst/>
                <a:latin typeface="+mn-lt"/>
                <a:ea typeface="+mn-ea"/>
                <a:cs typeface="+mn-cs"/>
              </a:rPr>
              <a:t>- Faire des pauses : des moments de silence, à la fin de phrases, pour laisser le temps à la Mémoire à Court Terme d'envoyer les informations en les décomposant  à la Mémoire à Long Terme. </a:t>
            </a:r>
          </a:p>
          <a:p>
            <a:r>
              <a:rPr lang="fr-FR" sz="1200" b="1" kern="1200" dirty="0" smtClean="0">
                <a:solidFill>
                  <a:schemeClr val="tx1"/>
                </a:solidFill>
                <a:effectLst/>
                <a:latin typeface="+mn-lt"/>
                <a:ea typeface="+mn-ea"/>
                <a:cs typeface="+mn-cs"/>
              </a:rPr>
              <a:t>Supports visuels : les changer régulièrement. Par exemple afficher des règles d’orthographe dans des salles d’autres disciplines, salle d’études</a:t>
            </a:r>
            <a:r>
              <a:rPr lang="fr-FR" sz="1200" kern="1200" dirty="0" smtClean="0">
                <a:solidFill>
                  <a:schemeClr val="tx1"/>
                </a:solidFill>
                <a:effectLst/>
                <a:latin typeface="+mn-lt"/>
                <a:ea typeface="+mn-ea"/>
                <a:cs typeface="+mn-cs"/>
              </a:rPr>
              <a:t> </a:t>
            </a:r>
          </a:p>
          <a:p>
            <a:r>
              <a:rPr lang="fr-FR" sz="1200" b="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 </a:t>
            </a:r>
          </a:p>
          <a:p>
            <a:r>
              <a:rPr lang="fr-FR" sz="1200" b="1" kern="1200" dirty="0" smtClean="0">
                <a:solidFill>
                  <a:schemeClr val="tx1"/>
                </a:solidFill>
                <a:effectLst/>
                <a:latin typeface="+mn-lt"/>
                <a:ea typeface="+mn-ea"/>
                <a:cs typeface="+mn-cs"/>
              </a:rPr>
              <a:t>Leur faire noter à l’écrit sur un brouillon les questions qu’ils pourraient poser pour éviter d’oublier au bout de 2 minutes ce qu’ils voulaient dire</a:t>
            </a:r>
            <a:r>
              <a:rPr lang="fr-FR" sz="1200" kern="1200" dirty="0" smtClean="0">
                <a:solidFill>
                  <a:schemeClr val="tx1"/>
                </a:solidFill>
                <a:effectLst/>
                <a:latin typeface="+mn-lt"/>
                <a:ea typeface="+mn-ea"/>
                <a:cs typeface="+mn-cs"/>
              </a:rPr>
              <a:t> </a:t>
            </a:r>
          </a:p>
          <a:p>
            <a:r>
              <a:rPr lang="fr-FR" sz="1200" b="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 </a:t>
            </a:r>
          </a:p>
          <a:p>
            <a:r>
              <a:rPr lang="fr-FR" sz="1200" b="1" kern="1200" dirty="0" smtClean="0">
                <a:solidFill>
                  <a:schemeClr val="tx1"/>
                </a:solidFill>
                <a:effectLst/>
                <a:latin typeface="+mn-lt"/>
                <a:ea typeface="+mn-ea"/>
                <a:cs typeface="+mn-cs"/>
              </a:rPr>
              <a:t>Résumer au début de la séance ce qui a été travaillé la séance précédente</a:t>
            </a:r>
            <a:r>
              <a:rPr lang="fr-FR" sz="1200" kern="1200" dirty="0" smtClean="0">
                <a:solidFill>
                  <a:schemeClr val="tx1"/>
                </a:solidFill>
                <a:effectLst/>
                <a:latin typeface="+mn-lt"/>
                <a:ea typeface="+mn-ea"/>
                <a:cs typeface="+mn-cs"/>
              </a:rPr>
              <a:t> </a:t>
            </a:r>
          </a:p>
          <a:p>
            <a:r>
              <a:rPr lang="fr-FR" sz="1200" b="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 </a:t>
            </a:r>
          </a:p>
          <a:p>
            <a:r>
              <a:rPr lang="fr-FR" sz="1200" b="1" kern="1200" dirty="0" smtClean="0">
                <a:solidFill>
                  <a:schemeClr val="tx1"/>
                </a:solidFill>
                <a:effectLst/>
                <a:latin typeface="+mn-lt"/>
                <a:ea typeface="+mn-ea"/>
                <a:cs typeface="+mn-cs"/>
              </a:rPr>
              <a:t>Utiliser les 5 dernières minutes pour faire le résumé de l’heure écoulée</a:t>
            </a:r>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Résumé de leçon en début et fin de l’heure</a:t>
            </a:r>
          </a:p>
          <a:p>
            <a:r>
              <a:rPr lang="fr-FR" sz="1200" kern="1200" dirty="0" smtClean="0">
                <a:solidFill>
                  <a:schemeClr val="tx1"/>
                </a:solidFill>
                <a:effectLst/>
                <a:latin typeface="+mn-lt"/>
                <a:ea typeface="+mn-ea"/>
                <a:cs typeface="+mn-cs"/>
              </a:rPr>
              <a:t> </a:t>
            </a:r>
          </a:p>
          <a:p>
            <a:pPr fontAlgn="base"/>
            <a:r>
              <a:rPr lang="fr-FR" sz="1200" kern="1200" dirty="0" smtClean="0">
                <a:solidFill>
                  <a:schemeClr val="tx1"/>
                </a:solidFill>
                <a:effectLst/>
                <a:latin typeface="+mn-lt"/>
                <a:ea typeface="+mn-ea"/>
                <a:cs typeface="+mn-cs"/>
              </a:rPr>
              <a:t> - Attirer l’attention des élèves sur l’importance du questionnement : pourquoi ? comment ? dans quelles circonstances </a:t>
            </a:r>
            <a:r>
              <a:rPr lang="fr-FR" sz="1200" kern="1200" dirty="0" err="1" smtClean="0">
                <a:solidFill>
                  <a:schemeClr val="tx1"/>
                </a:solidFill>
                <a:effectLst/>
                <a:latin typeface="+mn-lt"/>
                <a:ea typeface="+mn-ea"/>
                <a:cs typeface="+mn-cs"/>
              </a:rPr>
              <a:t>vont-ils</a:t>
            </a:r>
            <a:r>
              <a:rPr lang="fr-FR" sz="1200" kern="1200" dirty="0" smtClean="0">
                <a:solidFill>
                  <a:schemeClr val="tx1"/>
                </a:solidFill>
                <a:effectLst/>
                <a:latin typeface="+mn-lt"/>
                <a:ea typeface="+mn-ea"/>
                <a:cs typeface="+mn-cs"/>
              </a:rPr>
              <a:t> avoir besoin de se souvenir ?, </a:t>
            </a:r>
          </a:p>
          <a:p>
            <a:pPr fontAlgn="base"/>
            <a:r>
              <a:rPr lang="fr-FR" sz="1200" kern="1200" dirty="0" smtClean="0">
                <a:solidFill>
                  <a:schemeClr val="tx1"/>
                </a:solidFill>
                <a:effectLst/>
                <a:latin typeface="+mn-lt"/>
                <a:ea typeface="+mn-ea"/>
                <a:cs typeface="+mn-cs"/>
              </a:rPr>
              <a:t>veiller à permettre aux élèves de trouver des moyens d’ancrage qui leur conviennent  (permettre d’annoter leur cahier au crayon de papier, d’utiliser des couleurs qui « leur parlent »…) et ainsi de les rendre plus autonomes dans  leur apprentissage. </a:t>
            </a:r>
          </a:p>
          <a:p>
            <a:pPr fontAlgn="base"/>
            <a:r>
              <a:rPr lang="fr-FR" sz="1200" kern="1200" dirty="0" smtClean="0">
                <a:solidFill>
                  <a:schemeClr val="tx1"/>
                </a:solidFill>
                <a:effectLst/>
                <a:latin typeface="+mn-lt"/>
                <a:ea typeface="+mn-ea"/>
                <a:cs typeface="+mn-cs"/>
              </a:rPr>
              <a:t>- Exercices de mémorisation de dates, expressions, lieux, notions… du cours qui vient d’être fait, exercices de mémorisation par le geste, l’écoute, l’observation = mémoire initiale. </a:t>
            </a:r>
          </a:p>
          <a:p>
            <a:endParaRPr lang="fr-FR" sz="1200" kern="1200" dirty="0" smtClean="0">
              <a:solidFill>
                <a:schemeClr val="tx1"/>
              </a:solidFill>
              <a:effectLst/>
              <a:latin typeface="+mn-lt"/>
              <a:ea typeface="+mn-ea"/>
              <a:cs typeface="+mn-cs"/>
            </a:endParaRPr>
          </a:p>
          <a:p>
            <a:endParaRPr lang="fr-FR" dirty="0"/>
          </a:p>
        </p:txBody>
      </p:sp>
    </p:spTree>
    <p:extLst>
      <p:ext uri="{BB962C8B-B14F-4D97-AF65-F5344CB8AC3E}">
        <p14:creationId xmlns:p14="http://schemas.microsoft.com/office/powerpoint/2010/main" val="3022920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8"/>
          <p:cNvSpPr>
            <a:spLocks noGrp="1" noChangeArrowheads="1"/>
          </p:cNvSpPr>
          <p:nvPr>
            <p:ph type="sldNum" sz="quarter"/>
          </p:nvPr>
        </p:nvSpPr>
        <p:spPr>
          <a:noFill/>
          <a:ln/>
        </p:spPr>
        <p:txBody>
          <a:bodyPr/>
          <a:lstStyle/>
          <a:p>
            <a:fld id="{D7CD3186-5840-4D46-B763-9027521C18DB}" type="slidenum">
              <a:rPr lang="fr-FR" altLang="fr-FR" smtClean="0"/>
              <a:pPr/>
              <a:t>116</a:t>
            </a:fld>
            <a:endParaRPr lang="fr-FR" altLang="fr-FR" smtClean="0"/>
          </a:p>
        </p:txBody>
      </p:sp>
      <p:sp>
        <p:nvSpPr>
          <p:cNvPr id="90115"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3420C05C-DE7C-4FA0-ADA6-9DC16CF8F8CA}" type="slidenum">
              <a:rPr lang="fr-FR" altLang="fr-FR" sz="1200">
                <a:solidFill>
                  <a:srgbClr val="000000"/>
                </a:solidFill>
              </a:rPr>
              <a:pPr algn="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116</a:t>
            </a:fld>
            <a:endParaRPr lang="fr-FR" altLang="fr-FR" sz="1200">
              <a:solidFill>
                <a:srgbClr val="000000"/>
              </a:solidFill>
            </a:endParaRPr>
          </a:p>
        </p:txBody>
      </p:sp>
      <p:sp>
        <p:nvSpPr>
          <p:cNvPr id="90116"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90117" name="Text Box 3"/>
          <p:cNvSpPr txBox="1">
            <a:spLocks noChangeArrowheads="1"/>
          </p:cNvSpPr>
          <p:nvPr/>
        </p:nvSpPr>
        <p:spPr bwMode="auto">
          <a:xfrm>
            <a:off x="549275" y="5076825"/>
            <a:ext cx="5407025" cy="2171700"/>
          </a:xfrm>
          <a:prstGeom prst="rect">
            <a:avLst/>
          </a:prstGeom>
          <a:noFill/>
          <a:ln w="9525">
            <a:noFill/>
            <a:round/>
            <a:headEnd/>
            <a:tailEnd/>
          </a:ln>
        </p:spPr>
        <p:txBody>
          <a:bodyPr lIns="90000" tIns="46800" rIns="90000" bIns="46800"/>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200" b="1">
                <a:solidFill>
                  <a:srgbClr val="000000"/>
                </a:solidFill>
                <a:latin typeface="Calibri" pitchFamily="32" charset="0"/>
              </a:rPr>
              <a:t>Garder l’information….1 min.</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200">
                <a:solidFill>
                  <a:srgbClr val="000000"/>
                </a:solidFill>
                <a:latin typeface="Calibri" pitchFamily="32" charset="0"/>
              </a:rPr>
              <a:t>Se souvenir que 7 items (+ou- 2 selon les individus) peuvent être mémorisés simultanément. Si on opère des regroupements par dénomination,  chaque </a:t>
            </a:r>
            <a:r>
              <a:rPr lang="fr-FR" altLang="fr-FR" sz="1200" i="1">
                <a:solidFill>
                  <a:srgbClr val="000000"/>
                </a:solidFill>
                <a:latin typeface="Calibri" pitchFamily="32" charset="0"/>
              </a:rPr>
              <a:t>étiquette</a:t>
            </a:r>
            <a:r>
              <a:rPr lang="fr-FR" altLang="fr-FR" sz="1200">
                <a:solidFill>
                  <a:srgbClr val="000000"/>
                </a:solidFill>
                <a:latin typeface="Calibri" pitchFamily="32" charset="0"/>
              </a:rPr>
              <a:t> sera considérée comme un item ce qui permettra de mémoriser davantage d’informations.</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200">
                <a:solidFill>
                  <a:srgbClr val="000000"/>
                </a:solidFill>
                <a:latin typeface="Calibri" pitchFamily="32" charset="0"/>
              </a:rPr>
              <a:t>Le format paysage conviendrait davantage que le format ordinaire pour la mémorisation.</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200" b="1">
                <a:solidFill>
                  <a:srgbClr val="000000"/>
                </a:solidFill>
                <a:latin typeface="Calibri" pitchFamily="32" charset="0"/>
              </a:rPr>
              <a:t>Pistes pour l'AP</a:t>
            </a:r>
            <a:r>
              <a:rPr lang="fr-FR" altLang="fr-FR" sz="1200">
                <a:solidFill>
                  <a:srgbClr val="000000"/>
                </a:solidFill>
                <a:latin typeface="Calibri" pitchFamily="32" charset="0"/>
              </a:rPr>
              <a:t> : apprendre à l'élève à regrouper les éléments d'un cours à concevoir des cartes mentales.</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1200">
              <a:solidFill>
                <a:srgbClr val="000000"/>
              </a:solidFill>
              <a:latin typeface="Calibri" pitchFamily="32" charset="0"/>
            </a:endParaRP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1200">
              <a:solidFill>
                <a:srgbClr val="000000"/>
              </a:solidFill>
              <a:latin typeface="Calibri" pitchFamily="32" charset="0"/>
            </a:endParaRPr>
          </a:p>
        </p:txBody>
      </p:sp>
      <p:sp>
        <p:nvSpPr>
          <p:cNvPr id="90118" name="Text Box 4"/>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11124D0-FDCB-4115-A17C-C1E324A0C4BB}" type="slidenum">
              <a:rPr lang="fr-FR" altLang="fr-FR" sz="1200">
                <a:solidFill>
                  <a:srgbClr val="000000"/>
                </a:solidFill>
              </a:rPr>
              <a:pPr algn="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116</a:t>
            </a:fld>
            <a:endParaRPr lang="fr-FR" altLang="fr-FR" sz="1200">
              <a:solidFill>
                <a:srgbClr val="000000"/>
              </a:solidFill>
            </a:endParaRPr>
          </a:p>
        </p:txBody>
      </p:sp>
      <p:sp>
        <p:nvSpPr>
          <p:cNvPr id="90119" name="Text Box 5"/>
          <p:cNvSpPr txBox="1">
            <a:spLocks noChangeArrowheads="1"/>
          </p:cNvSpPr>
          <p:nvPr/>
        </p:nvSpPr>
        <p:spPr bwMode="auto">
          <a:xfrm>
            <a:off x="685800" y="4343400"/>
            <a:ext cx="5484813" cy="4113213"/>
          </a:xfrm>
          <a:prstGeom prst="rect">
            <a:avLst/>
          </a:prstGeom>
          <a:noFill/>
          <a:ln w="9525">
            <a:noFill/>
            <a:round/>
            <a:headEnd/>
            <a:tailEnd/>
          </a:ln>
        </p:spPr>
        <p:txBody>
          <a:bodyPr lIns="90000" tIns="46800" rIns="90000" bIns="46800"/>
          <a:lstStyle/>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200">
                <a:solidFill>
                  <a:srgbClr val="000000"/>
                </a:solidFill>
                <a:latin typeface="Times New Roman" pitchFamily="16" charset="0"/>
              </a:rPr>
              <a:t>Durée </a:t>
            </a:r>
            <a:r>
              <a:rPr lang="fr-FR" altLang="fr-FR" sz="1200" b="1">
                <a:solidFill>
                  <a:srgbClr val="000000"/>
                </a:solidFill>
                <a:latin typeface="Times New Roman" pitchFamily="16" charset="0"/>
              </a:rPr>
              <a:t>1 min.</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200">
                <a:solidFill>
                  <a:srgbClr val="000000"/>
                </a:solidFill>
                <a:latin typeface="Times New Roman" pitchFamily="16" charset="0"/>
              </a:rPr>
              <a:t>Pistes inspirées d'une présentation d'Eric Gaspar.</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1200" b="1">
              <a:solidFill>
                <a:srgbClr val="000000"/>
              </a:solidFill>
              <a:latin typeface="Times New Roman" pitchFamily="16" charset="0"/>
            </a:endParaRP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1200" b="1">
              <a:solidFill>
                <a:srgbClr val="000000"/>
              </a:solidFill>
              <a:latin typeface="Times New Roman" pitchFamily="16" charset="0"/>
            </a:endParaRPr>
          </a:p>
        </p:txBody>
      </p:sp>
      <p:sp>
        <p:nvSpPr>
          <p:cNvPr id="90120" name="Espace réservé des commentaires 1"/>
          <p:cNvSpPr>
            <a:spLocks noGrp="1"/>
          </p:cNvSpPr>
          <p:nvPr>
            <p:ph type="body" idx="1"/>
          </p:nvPr>
        </p:nvSpPr>
        <p:spPr>
          <a:xfrm>
            <a:off x="620688" y="7380312"/>
            <a:ext cx="5483225" cy="4111625"/>
          </a:xfrm>
          <a:noFill/>
          <a:ln/>
        </p:spPr>
        <p:txBody>
          <a:bodyPr/>
          <a:lstStyle/>
          <a:p>
            <a:r>
              <a:rPr lang="fr-FR" sz="1200" kern="1200" dirty="0" smtClean="0">
                <a:solidFill>
                  <a:schemeClr val="tx1"/>
                </a:solidFill>
                <a:latin typeface="+mn-lt"/>
                <a:ea typeface="+mn-ea"/>
                <a:cs typeface="+mn-cs"/>
              </a:rPr>
              <a:t>Pistes pour l'AP : apprendre à l'élève à regrouper les éléments d'un cours à concevoir des cartes mentales.</a:t>
            </a:r>
          </a:p>
          <a:p>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La participation permet la compréhension  et la construction des savoirs  mais la compréhension ne signifie pas forcément la mémorisation ; ce qui permet la mémorisation ce sont  les allers retours réguliers entre mémoire de travail et mémoire à long terme</a:t>
            </a:r>
          </a:p>
          <a:p>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On ne participe pas pour participer mais pour créer des allers retours entre la mémoire de travail et la mémoire à long terme pour mémoriser.</a:t>
            </a:r>
          </a:p>
          <a:p>
            <a:r>
              <a:rPr lang="fr-FR" sz="1200" kern="1200" dirty="0" smtClean="0">
                <a:solidFill>
                  <a:schemeClr val="tx1"/>
                </a:solidFill>
                <a:latin typeface="+mn-lt"/>
                <a:ea typeface="+mn-ea"/>
                <a:cs typeface="+mn-cs"/>
              </a:rPr>
              <a:t> </a:t>
            </a:r>
          </a:p>
          <a:p>
            <a:r>
              <a:rPr lang="fr-FR" sz="1200" b="1" kern="1200" dirty="0" smtClean="0">
                <a:solidFill>
                  <a:schemeClr val="tx1"/>
                </a:solidFill>
                <a:latin typeface="+mn-lt"/>
                <a:ea typeface="+mn-ea"/>
                <a:cs typeface="+mn-cs"/>
              </a:rPr>
              <a:t> </a:t>
            </a:r>
            <a:endParaRPr lang="fr-FR" sz="1200" kern="1200" dirty="0" smtClean="0">
              <a:solidFill>
                <a:schemeClr val="tx1"/>
              </a:solidFill>
              <a:latin typeface="+mn-lt"/>
              <a:ea typeface="+mn-ea"/>
              <a:cs typeface="+mn-cs"/>
            </a:endParaRPr>
          </a:p>
          <a:p>
            <a:pPr defTabSz="914400"/>
            <a:endParaRPr lang="fr-FR" altLang="fr-FR" dirty="0" smtClean="0"/>
          </a:p>
          <a:p>
            <a:pPr defTabSz="914400"/>
            <a:endParaRPr lang="fr-FR" altLang="fr-FR" dirty="0" smtClean="0"/>
          </a:p>
        </p:txBody>
      </p:sp>
    </p:spTree>
    <p:extLst>
      <p:ext uri="{BB962C8B-B14F-4D97-AF65-F5344CB8AC3E}">
        <p14:creationId xmlns:p14="http://schemas.microsoft.com/office/powerpoint/2010/main" val="275110392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8"/>
          <p:cNvSpPr>
            <a:spLocks noGrp="1" noChangeArrowheads="1"/>
          </p:cNvSpPr>
          <p:nvPr>
            <p:ph type="sldNum" sz="quarter"/>
          </p:nvPr>
        </p:nvSpPr>
        <p:spPr>
          <a:noFill/>
          <a:ln/>
        </p:spPr>
        <p:txBody>
          <a:bodyPr/>
          <a:lstStyle/>
          <a:p>
            <a:fld id="{E7D0FD29-11CA-4B8C-9561-D5C3C4D956C3}" type="slidenum">
              <a:rPr lang="fr-FR" altLang="fr-FR" smtClean="0"/>
              <a:pPr/>
              <a:t>117</a:t>
            </a:fld>
            <a:endParaRPr lang="fr-FR" altLang="fr-FR" smtClean="0"/>
          </a:p>
        </p:txBody>
      </p:sp>
      <p:sp>
        <p:nvSpPr>
          <p:cNvPr id="92163" name="Text Box 1"/>
          <p:cNvSpPr txBox="1">
            <a:spLocks noChangeArrowheads="1"/>
          </p:cNvSpPr>
          <p:nvPr/>
        </p:nvSpPr>
        <p:spPr bwMode="auto">
          <a:xfrm>
            <a:off x="3884613" y="8685213"/>
            <a:ext cx="2970212" cy="455612"/>
          </a:xfrm>
          <a:prstGeom prst="rect">
            <a:avLst/>
          </a:prstGeom>
          <a:noFill/>
          <a:ln w="9525">
            <a:noFill/>
            <a:round/>
            <a:headEnd/>
            <a:tailEnd/>
          </a:ln>
        </p:spPr>
        <p:txBody>
          <a:bodyPr lIns="90000" tIns="46800" rIns="90000" bIns="46800" anchor="b"/>
          <a:lstStyle/>
          <a:p>
            <a:pPr algn="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8B529759-DD62-477D-9476-71BCDDCCA5D8}" type="slidenum">
              <a:rPr lang="fr-FR" altLang="fr-FR" sz="1200">
                <a:solidFill>
                  <a:srgbClr val="000000"/>
                </a:solidFill>
              </a:rPr>
              <a:pPr algn="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117</a:t>
            </a:fld>
            <a:endParaRPr lang="fr-FR" altLang="fr-FR" sz="1200">
              <a:solidFill>
                <a:srgbClr val="000000"/>
              </a:solidFill>
            </a:endParaRPr>
          </a:p>
        </p:txBody>
      </p:sp>
      <p:sp>
        <p:nvSpPr>
          <p:cNvPr id="92164"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92165" name="Text Box 3"/>
          <p:cNvSpPr txBox="1">
            <a:spLocks noChangeArrowheads="1"/>
          </p:cNvSpPr>
          <p:nvPr/>
        </p:nvSpPr>
        <p:spPr bwMode="auto">
          <a:xfrm>
            <a:off x="685800" y="4343400"/>
            <a:ext cx="5486400" cy="4114800"/>
          </a:xfrm>
          <a:prstGeom prst="rect">
            <a:avLst/>
          </a:prstGeom>
          <a:noFill/>
          <a:ln w="9525">
            <a:noFill/>
            <a:round/>
            <a:headEnd/>
            <a:tailEnd/>
          </a:ln>
        </p:spPr>
        <p:txBody>
          <a:bodyPr lIns="90000" tIns="46800" rIns="90000" bIns="46800"/>
          <a:lstStyle/>
          <a:p>
            <a:pPr>
              <a:spcBef>
                <a:spcPts val="525"/>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400" b="1" dirty="0">
                <a:solidFill>
                  <a:srgbClr val="000000"/>
                </a:solidFill>
                <a:latin typeface="Calibri" pitchFamily="32" charset="0"/>
              </a:rPr>
              <a:t>Courbe de la mémoire. 2 min.</a:t>
            </a:r>
          </a:p>
          <a:p>
            <a:pPr>
              <a:spcBef>
                <a:spcPts val="525"/>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400" b="1" dirty="0">
                <a:solidFill>
                  <a:srgbClr val="000000"/>
                </a:solidFill>
                <a:latin typeface="Calibri" pitchFamily="32" charset="0"/>
              </a:rPr>
              <a:t> </a:t>
            </a:r>
            <a:r>
              <a:rPr lang="fr-FR" altLang="fr-FR" sz="1400" dirty="0">
                <a:solidFill>
                  <a:srgbClr val="000000"/>
                </a:solidFill>
                <a:latin typeface="Calibri" pitchFamily="32" charset="0"/>
              </a:rPr>
              <a:t>Ligne en pointillés : pourcentage des informations restantes en l'absence de réactivation de la mémoire.</a:t>
            </a:r>
          </a:p>
          <a:p>
            <a:pPr>
              <a:spcBef>
                <a:spcPts val="525"/>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400" i="1" dirty="0">
                <a:solidFill>
                  <a:srgbClr val="000000"/>
                </a:solidFill>
                <a:latin typeface="Calibri" pitchFamily="32" charset="0"/>
              </a:rPr>
              <a:t>Le cerveau passe son temps à trier..mais s'il voit quelque chose </a:t>
            </a:r>
            <a:r>
              <a:rPr lang="fr-FR" altLang="fr-FR" sz="1400" b="1" i="1" dirty="0">
                <a:solidFill>
                  <a:srgbClr val="000000"/>
                </a:solidFill>
                <a:latin typeface="Calibri" pitchFamily="32" charset="0"/>
              </a:rPr>
              <a:t>2 fois </a:t>
            </a:r>
            <a:r>
              <a:rPr lang="fr-FR" altLang="fr-FR" sz="1400" i="1" dirty="0">
                <a:solidFill>
                  <a:srgbClr val="000000"/>
                </a:solidFill>
                <a:latin typeface="Calibri" pitchFamily="32" charset="0"/>
              </a:rPr>
              <a:t>dans la même journée, il se dit qu'il faut qu'il le retienne  : relecture de ce qui é été vu dans la journée, puis la veille du cours précédent.</a:t>
            </a:r>
          </a:p>
          <a:p>
            <a:pPr>
              <a:spcBef>
                <a:spcPts val="525"/>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400" dirty="0">
                <a:solidFill>
                  <a:srgbClr val="000000"/>
                </a:solidFill>
                <a:latin typeface="Calibri" pitchFamily="32" charset="0"/>
              </a:rPr>
              <a:t>En l'absence de réactivation, il y a effacement progressif.</a:t>
            </a:r>
          </a:p>
          <a:p>
            <a:pPr>
              <a:spcBef>
                <a:spcPts val="525"/>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400" dirty="0">
                <a:solidFill>
                  <a:srgbClr val="000000"/>
                </a:solidFill>
                <a:latin typeface="Calibri" pitchFamily="32" charset="0"/>
              </a:rPr>
              <a:t>Réserves :</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200" dirty="0">
                <a:solidFill>
                  <a:srgbClr val="000000"/>
                </a:solidFill>
                <a:latin typeface="Calibri" pitchFamily="32" charset="0"/>
              </a:rPr>
              <a:t>Les pistes proposées par Eric Gaspar (astuces mnémotechniques, conseils de méthodes) ne doivent pas inviter les enseignants à privilégier une pédagogie centrée excessivement sur la mémorisation. Il s’agit de conjuguer ces découvertes neuroscientifiques avec les situations d’apprentissage en classe et l’accompagnement de l’élève : ce qu’il peut faire en cours et en dehors du cours</a:t>
            </a:r>
            <a:r>
              <a:rPr lang="fr-FR" altLang="fr-FR" sz="1200" dirty="0" smtClean="0">
                <a:solidFill>
                  <a:srgbClr val="000000"/>
                </a:solidFill>
                <a:latin typeface="Calibri" pitchFamily="32" charset="0"/>
              </a:rPr>
              <a:t>.</a:t>
            </a:r>
          </a:p>
          <a:p>
            <a:pPr>
              <a:spcBef>
                <a:spcPts val="450"/>
              </a:spcBef>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200" b="1" dirty="0" smtClean="0">
                <a:solidFill>
                  <a:srgbClr val="FF0000"/>
                </a:solidFill>
              </a:rPr>
              <a:t>Transition: Comment on évalue le socle? Mettre en place le travail par compétences</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1200" dirty="0">
              <a:solidFill>
                <a:srgbClr val="000000"/>
              </a:solidFill>
              <a:latin typeface="Calibri" pitchFamily="32" charset="0"/>
            </a:endParaRPr>
          </a:p>
        </p:txBody>
      </p:sp>
      <p:sp>
        <p:nvSpPr>
          <p:cNvPr id="92166" name="Text Box 4"/>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lstStyle/>
          <a:p>
            <a:pPr algn="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D61E5D2-D988-42BF-8804-FDBEA12C0D0D}" type="slidenum">
              <a:rPr lang="fr-FR" altLang="fr-FR" sz="1200">
                <a:solidFill>
                  <a:srgbClr val="000000"/>
                </a:solidFill>
              </a:rPr>
              <a:pPr algn="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117</a:t>
            </a:fld>
            <a:endParaRPr lang="fr-FR" altLang="fr-FR" sz="1200">
              <a:solidFill>
                <a:srgbClr val="000000"/>
              </a:solidFill>
            </a:endParaRPr>
          </a:p>
        </p:txBody>
      </p:sp>
      <p:sp>
        <p:nvSpPr>
          <p:cNvPr id="92167" name="Text Box 5"/>
          <p:cNvSpPr txBox="1">
            <a:spLocks noChangeArrowheads="1"/>
          </p:cNvSpPr>
          <p:nvPr/>
        </p:nvSpPr>
        <p:spPr bwMode="auto">
          <a:xfrm>
            <a:off x="620688" y="8964488"/>
            <a:ext cx="5478463" cy="3252788"/>
          </a:xfrm>
          <a:prstGeom prst="rect">
            <a:avLst/>
          </a:prstGeom>
          <a:noFill/>
          <a:ln w="9525">
            <a:noFill/>
            <a:round/>
            <a:headEnd/>
            <a:tailEnd/>
          </a:ln>
        </p:spPr>
        <p:txBody>
          <a:bodyPr lIns="90000" tIns="46800" rIns="90000" bIns="46800"/>
          <a:lstStyle/>
          <a:p>
            <a:pPr>
              <a:spcBef>
                <a:spcPts val="413"/>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1100">
              <a:solidFill>
                <a:srgbClr val="000000"/>
              </a:solidFill>
              <a:latin typeface="Times New Roman" pitchFamily="16" charset="0"/>
            </a:endParaRPr>
          </a:p>
        </p:txBody>
      </p:sp>
      <p:sp>
        <p:nvSpPr>
          <p:cNvPr id="92168" name="Espace réservé des commentaires 1"/>
          <p:cNvSpPr>
            <a:spLocks noGrp="1"/>
          </p:cNvSpPr>
          <p:nvPr>
            <p:ph type="body" idx="1"/>
          </p:nvPr>
        </p:nvSpPr>
        <p:spPr>
          <a:xfrm>
            <a:off x="692696" y="7812360"/>
            <a:ext cx="5483225" cy="4111625"/>
          </a:xfrm>
          <a:noFill/>
          <a:ln/>
        </p:spPr>
        <p:txBody>
          <a:bodyPr/>
          <a:lstStyle/>
          <a:p>
            <a:r>
              <a:rPr lang="fr-FR" sz="1200" b="1" kern="1200" dirty="0" smtClean="0">
                <a:solidFill>
                  <a:schemeClr val="tx1"/>
                </a:solidFill>
                <a:latin typeface="+mn-lt"/>
                <a:ea typeface="+mn-ea"/>
                <a:cs typeface="+mn-cs"/>
              </a:rPr>
              <a:t>Courbe de la mémoire.</a:t>
            </a:r>
            <a:endParaRPr lang="fr-FR"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 </a:t>
            </a:r>
            <a:r>
              <a:rPr lang="fr-FR" sz="1200" kern="1200" dirty="0" smtClean="0">
                <a:solidFill>
                  <a:schemeClr val="tx1"/>
                </a:solidFill>
                <a:latin typeface="+mn-lt"/>
                <a:ea typeface="+mn-ea"/>
                <a:cs typeface="+mn-cs"/>
              </a:rPr>
              <a:t>Ligne en pointillés : pourcentage des informations restantes en l'absence de réactivation de la mémoire</a:t>
            </a:r>
            <a:endParaRPr lang="fr-FR" sz="1200" u="sng" kern="1200" dirty="0" smtClean="0">
              <a:solidFill>
                <a:schemeClr val="tx1"/>
              </a:solidFill>
              <a:latin typeface="+mn-lt"/>
              <a:ea typeface="+mn-ea"/>
              <a:cs typeface="+mn-cs"/>
            </a:endParaRPr>
          </a:p>
          <a:p>
            <a:pPr lvl="0"/>
            <a:endParaRPr lang="fr-FR" sz="1200" u="sng" kern="1200" dirty="0" smtClean="0">
              <a:solidFill>
                <a:schemeClr val="tx1"/>
              </a:solidFill>
              <a:latin typeface="+mn-lt"/>
              <a:ea typeface="+mn-ea"/>
              <a:cs typeface="+mn-cs"/>
            </a:endParaRPr>
          </a:p>
          <a:p>
            <a:pPr lvl="0"/>
            <a:r>
              <a:rPr lang="fr-FR" sz="1200" u="sng" kern="1200" dirty="0" smtClean="0">
                <a:solidFill>
                  <a:schemeClr val="tx1"/>
                </a:solidFill>
                <a:latin typeface="+mn-lt"/>
                <a:ea typeface="+mn-ea"/>
                <a:cs typeface="+mn-cs"/>
              </a:rPr>
              <a:t>1</a:t>
            </a:r>
            <a:r>
              <a:rPr lang="fr-FR" sz="1200" u="sng" kern="1200" baseline="30000" dirty="0" smtClean="0">
                <a:solidFill>
                  <a:schemeClr val="tx1"/>
                </a:solidFill>
                <a:latin typeface="+mn-lt"/>
                <a:ea typeface="+mn-ea"/>
                <a:cs typeface="+mn-cs"/>
              </a:rPr>
              <a:t>er</a:t>
            </a:r>
            <a:r>
              <a:rPr lang="fr-FR" sz="1200" u="sng" kern="1200" dirty="0" smtClean="0">
                <a:solidFill>
                  <a:schemeClr val="tx1"/>
                </a:solidFill>
                <a:latin typeface="+mn-lt"/>
                <a:ea typeface="+mn-ea"/>
                <a:cs typeface="+mn-cs"/>
              </a:rPr>
              <a:t> principe</a:t>
            </a:r>
            <a:r>
              <a:rPr lang="fr-FR" sz="1200" kern="1200" dirty="0" smtClean="0">
                <a:solidFill>
                  <a:schemeClr val="tx1"/>
                </a:solidFill>
                <a:latin typeface="+mn-lt"/>
                <a:ea typeface="+mn-ea"/>
                <a:cs typeface="+mn-cs"/>
              </a:rPr>
              <a:t> : le cerveau garde plus facilement ce qui a été vécu mentalement </a:t>
            </a:r>
            <a:r>
              <a:rPr lang="fr-FR" sz="1200" b="1" u="sng" kern="1200" dirty="0" smtClean="0">
                <a:solidFill>
                  <a:schemeClr val="tx1"/>
                </a:solidFill>
                <a:latin typeface="+mn-lt"/>
                <a:ea typeface="+mn-ea"/>
                <a:cs typeface="+mn-cs"/>
              </a:rPr>
              <a:t>2 fois </a:t>
            </a:r>
            <a:r>
              <a:rPr lang="fr-FR" sz="1200" kern="1200" dirty="0" smtClean="0">
                <a:solidFill>
                  <a:schemeClr val="tx1"/>
                </a:solidFill>
                <a:latin typeface="+mn-lt"/>
                <a:ea typeface="+mn-ea"/>
                <a:cs typeface="+mn-cs"/>
              </a:rPr>
              <a:t>dans la journée ; donc relire ses cours le soir</a:t>
            </a:r>
          </a:p>
          <a:p>
            <a:pPr lvl="0"/>
            <a:r>
              <a:rPr lang="fr-FR" sz="1200" u="sng" kern="1200" dirty="0" smtClean="0">
                <a:solidFill>
                  <a:schemeClr val="tx1"/>
                </a:solidFill>
                <a:latin typeface="+mn-lt"/>
                <a:ea typeface="+mn-ea"/>
                <a:cs typeface="+mn-cs"/>
              </a:rPr>
              <a:t>2 </a:t>
            </a:r>
            <a:r>
              <a:rPr lang="fr-FR" sz="1200" u="sng" kern="1200" dirty="0" err="1" smtClean="0">
                <a:solidFill>
                  <a:schemeClr val="tx1"/>
                </a:solidFill>
                <a:latin typeface="+mn-lt"/>
                <a:ea typeface="+mn-ea"/>
                <a:cs typeface="+mn-cs"/>
              </a:rPr>
              <a:t>ème</a:t>
            </a:r>
            <a:r>
              <a:rPr lang="fr-FR" sz="1200" u="sng" kern="1200" dirty="0" smtClean="0">
                <a:solidFill>
                  <a:schemeClr val="tx1"/>
                </a:solidFill>
                <a:latin typeface="+mn-lt"/>
                <a:ea typeface="+mn-ea"/>
                <a:cs typeface="+mn-cs"/>
              </a:rPr>
              <a:t> principe</a:t>
            </a:r>
            <a:r>
              <a:rPr lang="fr-FR" sz="1200" kern="1200" dirty="0" smtClean="0">
                <a:solidFill>
                  <a:schemeClr val="tx1"/>
                </a:solidFill>
                <a:latin typeface="+mn-lt"/>
                <a:ea typeface="+mn-ea"/>
                <a:cs typeface="+mn-cs"/>
              </a:rPr>
              <a:t> : Règle du 1-1-1-1 (1 jour, 1 semaine, 1 mois, 1semestre)</a:t>
            </a:r>
          </a:p>
          <a:p>
            <a:pPr lvl="0"/>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Si l’élève ne relit pas dans les 24 h, 25 % des connaissances sont retenues, puis 7 % au bout d’une semaine, </a:t>
            </a:r>
            <a:r>
              <a:rPr lang="fr-FR" sz="1200" kern="1200" dirty="0" err="1" smtClean="0">
                <a:solidFill>
                  <a:schemeClr val="tx1"/>
                </a:solidFill>
                <a:latin typeface="+mn-lt"/>
                <a:ea typeface="+mn-ea"/>
                <a:cs typeface="+mn-cs"/>
              </a:rPr>
              <a:t>etc</a:t>
            </a:r>
            <a:r>
              <a:rPr lang="fr-FR" sz="1200" kern="1200" dirty="0" smtClean="0">
                <a:solidFill>
                  <a:schemeClr val="tx1"/>
                </a:solidFill>
                <a:latin typeface="+mn-lt"/>
                <a:ea typeface="+mn-ea"/>
                <a:cs typeface="+mn-cs"/>
              </a:rPr>
              <a:t>…</a:t>
            </a:r>
          </a:p>
          <a:p>
            <a:r>
              <a:rPr lang="fr-FR" sz="1200" kern="1200" dirty="0" smtClean="0">
                <a:solidFill>
                  <a:schemeClr val="tx1"/>
                </a:solidFill>
                <a:latin typeface="+mn-lt"/>
                <a:ea typeface="+mn-ea"/>
                <a:cs typeface="+mn-cs"/>
              </a:rPr>
              <a:t>Si l’élève fait une relecture dans les 24 h, les connaissances sont gardées 1 semaine, puis si elles ne sont pas revues, la courbe de l’oubli reprend.</a:t>
            </a:r>
          </a:p>
          <a:p>
            <a:r>
              <a:rPr lang="fr-FR" sz="1200" kern="1200" dirty="0" smtClean="0">
                <a:solidFill>
                  <a:schemeClr val="tx1"/>
                </a:solidFill>
                <a:latin typeface="+mn-lt"/>
                <a:ea typeface="+mn-ea"/>
                <a:cs typeface="+mn-cs"/>
              </a:rPr>
              <a:t> Donc, au bout de 24 heures, réactiver la mémoire.</a:t>
            </a:r>
          </a:p>
          <a:p>
            <a:r>
              <a:rPr lang="fr-FR" sz="1200" kern="1200" dirty="0" smtClean="0">
                <a:solidFill>
                  <a:schemeClr val="tx1"/>
                </a:solidFill>
                <a:latin typeface="+mn-lt"/>
                <a:ea typeface="+mn-ea"/>
                <a:cs typeface="+mn-cs"/>
              </a:rPr>
              <a:t>Sinon, le cerveau ne conserve déjà plus que 25 % des informations reçues...!</a:t>
            </a:r>
          </a:p>
          <a:p>
            <a:r>
              <a:rPr lang="fr-FR" sz="1200" kern="1200" dirty="0" smtClean="0">
                <a:solidFill>
                  <a:schemeClr val="tx1"/>
                </a:solidFill>
                <a:latin typeface="+mn-lt"/>
                <a:ea typeface="+mn-ea"/>
                <a:cs typeface="+mn-cs"/>
              </a:rPr>
              <a:t>En récompense, on est « tranquille » pendant une semaine ...Même chose au bout d'une semaine</a:t>
            </a:r>
          </a:p>
          <a:p>
            <a:r>
              <a:rPr lang="fr-FR" sz="1200" kern="1200" dirty="0" smtClean="0">
                <a:solidFill>
                  <a:schemeClr val="tx1"/>
                </a:solidFill>
                <a:latin typeface="+mn-lt"/>
                <a:ea typeface="+mn-ea"/>
                <a:cs typeface="+mn-cs"/>
              </a:rPr>
              <a:t>En récompense, on est « tranquille » pendant un mois ... Et au bout d’un moins, un semestre.</a:t>
            </a:r>
          </a:p>
          <a:p>
            <a:r>
              <a:rPr lang="fr-FR" sz="1200" kern="1200" dirty="0" smtClean="0">
                <a:solidFill>
                  <a:schemeClr val="tx1"/>
                </a:solidFill>
                <a:latin typeface="+mn-lt"/>
                <a:ea typeface="+mn-ea"/>
                <a:cs typeface="+mn-cs"/>
              </a:rPr>
              <a:t>La réactivation n'a pas besoin d'être longue (de 2 à 5 minutes)</a:t>
            </a:r>
          </a:p>
          <a:p>
            <a:pPr lvl="0"/>
            <a:r>
              <a:rPr lang="fr-FR" sz="1200" u="sng" kern="1200" dirty="0" smtClean="0">
                <a:solidFill>
                  <a:schemeClr val="tx1"/>
                </a:solidFill>
                <a:latin typeface="+mn-lt"/>
                <a:ea typeface="+mn-ea"/>
                <a:cs typeface="+mn-cs"/>
              </a:rPr>
              <a:t>Astuce</a:t>
            </a:r>
            <a:r>
              <a:rPr lang="fr-FR" sz="1200" kern="1200" dirty="0" smtClean="0">
                <a:solidFill>
                  <a:schemeClr val="tx1"/>
                </a:solidFill>
                <a:latin typeface="+mn-lt"/>
                <a:ea typeface="+mn-ea"/>
                <a:cs typeface="+mn-cs"/>
              </a:rPr>
              <a:t> : quitte à ne réviser qu’une seule fois, mieux vaut le faire dans les 24 h qui suivent le cours, même si le prochain cours de la même discipline n’est que dans 3 jours.</a:t>
            </a:r>
          </a:p>
          <a:p>
            <a:pPr lvl="0"/>
            <a:r>
              <a:rPr lang="fr-FR" sz="1200" kern="1200" dirty="0" smtClean="0">
                <a:solidFill>
                  <a:schemeClr val="tx1"/>
                </a:solidFill>
                <a:latin typeface="+mn-lt"/>
                <a:ea typeface="+mn-ea"/>
                <a:cs typeface="+mn-cs"/>
              </a:rPr>
              <a:t>Quitte à ne jeter qu’un seul coup d'œil à un cours, il est plus habile de le faire dans les 24h (le soir même,  donc)  qui suivent,  même si  le prochain  cours de  la  même discipline n'est  que  dans  3  jours ...(donc pas la veille de la prochaine fois !).</a:t>
            </a:r>
          </a:p>
          <a:p>
            <a:pPr lvl="0"/>
            <a:r>
              <a:rPr lang="fr-FR" sz="1200" kern="1200" dirty="0" smtClean="0">
                <a:solidFill>
                  <a:schemeClr val="tx1"/>
                </a:solidFill>
                <a:latin typeface="+mn-lt"/>
                <a:ea typeface="+mn-ea"/>
                <a:cs typeface="+mn-cs"/>
              </a:rPr>
              <a:t>Cela facilite la mémorisation à peu de frais …</a:t>
            </a:r>
          </a:p>
          <a:p>
            <a:pPr lvl="0"/>
            <a:r>
              <a:rPr lang="fr-FR" sz="1200" kern="1200" dirty="0" smtClean="0">
                <a:solidFill>
                  <a:schemeClr val="tx1"/>
                </a:solidFill>
                <a:latin typeface="+mn-lt"/>
                <a:ea typeface="+mn-ea"/>
                <a:cs typeface="+mn-cs"/>
              </a:rPr>
              <a:t>Remarque : relire 3 fois de manière espacée est plus efficace pour mémoriser, que 3 fois successives.</a:t>
            </a:r>
          </a:p>
          <a:p>
            <a:pPr lvl="0"/>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 </a:t>
            </a:r>
          </a:p>
          <a:p>
            <a:r>
              <a:rPr lang="fr-FR" sz="1200" kern="1200" dirty="0" smtClean="0">
                <a:solidFill>
                  <a:schemeClr val="tx1"/>
                </a:solidFill>
                <a:latin typeface="+mn-lt"/>
                <a:ea typeface="+mn-ea"/>
                <a:cs typeface="+mn-cs"/>
              </a:rPr>
              <a:t> </a:t>
            </a:r>
            <a:r>
              <a:rPr lang="fr-FR" sz="1200" b="1" kern="1200" dirty="0" smtClean="0">
                <a:solidFill>
                  <a:schemeClr val="tx1"/>
                </a:solidFill>
                <a:latin typeface="+mn-lt"/>
                <a:ea typeface="+mn-ea"/>
                <a:cs typeface="+mn-cs"/>
              </a:rPr>
              <a:t>Courbe de la mémoire.</a:t>
            </a:r>
            <a:endParaRPr lang="fr-FR"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 </a:t>
            </a:r>
            <a:r>
              <a:rPr lang="fr-FR" sz="1200" kern="1200" dirty="0" smtClean="0">
                <a:solidFill>
                  <a:schemeClr val="tx1"/>
                </a:solidFill>
                <a:latin typeface="+mn-lt"/>
                <a:ea typeface="+mn-ea"/>
                <a:cs typeface="+mn-cs"/>
              </a:rPr>
              <a:t>Ligne en pointillés : pourcentage des informations restantes en l'absence de réactivation de la mémoire</a:t>
            </a:r>
          </a:p>
          <a:p>
            <a:endParaRPr lang="fr-FR" sz="1200" b="1" kern="1200" dirty="0" smtClean="0">
              <a:solidFill>
                <a:schemeClr val="tx1"/>
              </a:solidFill>
              <a:latin typeface="+mn-lt"/>
              <a:ea typeface="+mn-ea"/>
              <a:cs typeface="+mn-cs"/>
            </a:endParaRPr>
          </a:p>
          <a:p>
            <a:endParaRPr lang="fr-FR" sz="1200" b="1"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Même dans la mémoire à long terme, si on ne réactive pas régulièrement, la trace mnésique devient plus instable, fragile, ténue.</a:t>
            </a:r>
            <a:endParaRPr lang="fr-FR"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Réactiver la mémoire en dehors du cours. </a:t>
            </a:r>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Cette réactivation de la mémoire peut-être amorcée et accompagnée en AP  mais en prenant connaissance du fonctionnement de sa mémoire, l’élève apprend à la gérer</a:t>
            </a:r>
          </a:p>
          <a:p>
            <a:r>
              <a:rPr lang="fr-FR" sz="1200" kern="1200" dirty="0" smtClean="0">
                <a:solidFill>
                  <a:schemeClr val="tx1"/>
                </a:solidFill>
                <a:latin typeface="+mn-lt"/>
                <a:ea typeface="+mn-ea"/>
                <a:cs typeface="+mn-cs"/>
              </a:rPr>
              <a:t> </a:t>
            </a:r>
          </a:p>
          <a:p>
            <a:r>
              <a:rPr lang="fr-FR" sz="1200" kern="1200" dirty="0" smtClean="0">
                <a:solidFill>
                  <a:schemeClr val="tx1"/>
                </a:solidFill>
                <a:latin typeface="+mn-lt"/>
                <a:ea typeface="+mn-ea"/>
                <a:cs typeface="+mn-cs"/>
              </a:rPr>
              <a:t>.</a:t>
            </a:r>
          </a:p>
          <a:p>
            <a:r>
              <a:rPr lang="fr-FR" sz="1200" b="1" kern="1200" dirty="0" smtClean="0">
                <a:solidFill>
                  <a:schemeClr val="tx1"/>
                </a:solidFill>
                <a:latin typeface="+mn-lt"/>
                <a:ea typeface="+mn-ea"/>
                <a:cs typeface="+mn-cs"/>
              </a:rPr>
              <a:t>Histoire du chat : </a:t>
            </a:r>
            <a:endParaRPr lang="fr-FR" sz="1200" kern="1200" dirty="0" smtClean="0">
              <a:solidFill>
                <a:schemeClr val="tx1"/>
              </a:solidFill>
              <a:latin typeface="+mn-lt"/>
              <a:ea typeface="+mn-ea"/>
              <a:cs typeface="+mn-cs"/>
            </a:endParaRPr>
          </a:p>
          <a:p>
            <a:endParaRPr lang="fr-FR" altLang="fr-FR" b="1" dirty="0" smtClean="0">
              <a:solidFill>
                <a:srgbClr val="FF0000"/>
              </a:solidFill>
            </a:endParaRPr>
          </a:p>
        </p:txBody>
      </p:sp>
    </p:spTree>
    <p:extLst>
      <p:ext uri="{BB962C8B-B14F-4D97-AF65-F5344CB8AC3E}">
        <p14:creationId xmlns:p14="http://schemas.microsoft.com/office/powerpoint/2010/main" val="338750263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10000"/>
          </a:bodyPr>
          <a:lstStyle/>
          <a:p>
            <a:r>
              <a:rPr lang="fr-FR" dirty="0" smtClean="0"/>
              <a:t>Le père des intelligences multiples: Howard Gardner. Psychologue persuadé que la vision d’une intelligence unitaire, générale et quantifiable par des tests</a:t>
            </a:r>
            <a:r>
              <a:rPr lang="fr-FR" baseline="0" dirty="0" smtClean="0"/>
              <a:t> standardisés est totalement fausse. </a:t>
            </a:r>
          </a:p>
          <a:p>
            <a:r>
              <a:rPr lang="fr-FR" baseline="0" dirty="0" smtClean="0"/>
              <a:t>Pour lui, nous utilisons notre cerveau de façons différentes pour résoudre les problèmes de la vie</a:t>
            </a:r>
          </a:p>
          <a:p>
            <a:r>
              <a:rPr lang="fr-FR" baseline="0" dirty="0" smtClean="0"/>
              <a:t>En affirmant  que nous disposons tous de 8 intelligences qui se développeront peu à peu selon nos parcours de vie, Gardner rejoint les chercheurs en neurosciences qui établissent que les grandes architectures de cerveau d’un enfant se construisent sur plus de 20 ans. </a:t>
            </a:r>
          </a:p>
          <a:p>
            <a:r>
              <a:rPr lang="fr-FR" baseline="0" dirty="0" smtClean="0"/>
              <a:t>Nous recevons tous à la naissance un bouquet d’intelligences . Au cours de notre vie, nous en développerons certaines plus que les autres en fonction de notre environnement. Ces intelligences dominantes constituent notre capital personnel sur lequel nous nous appuyons pour construire notre vie ou résoudre des problèmes</a:t>
            </a:r>
          </a:p>
          <a:p>
            <a:r>
              <a:rPr lang="fr-FR" baseline="0" dirty="0" smtClean="0"/>
              <a:t>Un élève qui ne comprend pas ce qui est expliqué n’est pas obligatoirement un enfant inattentif ou limité. Il est d’abord un élève qui ne privilégie pas les intelligences mises en œuvre par celui qui explique. Si un enseignant décrit des phénomènes ou énonce une règle à des enfants qui privilégient l’intelligence visuelle/spatiale ou kinesthésique, il y a fort à parier que ces mêmes enfants n’entreront pas dans les apprentissages. </a:t>
            </a:r>
          </a:p>
          <a:p>
            <a:r>
              <a:rPr lang="fr-FR" baseline="0" dirty="0" smtClean="0"/>
              <a:t>La réponse n’est pas dans la catégorisation des élèves, mais dans la diversification des chemins d’apprentissage qui passent des formes diverses d’intelligences</a:t>
            </a:r>
          </a:p>
          <a:p>
            <a:endParaRPr lang="fr-FR" baseline="0" dirty="0" smtClean="0"/>
          </a:p>
          <a:p>
            <a:r>
              <a:rPr lang="fr-FR" baseline="0" dirty="0" smtClean="0"/>
              <a:t>C’est un savoir à partager avec les élèves. Cela permet de renvoyer aux élèves l’image de  leur richesse intérieure. , à laquelle ils peuvent toujours faire appel. </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127</a:t>
            </a:fld>
            <a:endParaRPr lang="fr-FR"/>
          </a:p>
        </p:txBody>
      </p:sp>
    </p:spTree>
    <p:extLst>
      <p:ext uri="{BB962C8B-B14F-4D97-AF65-F5344CB8AC3E}">
        <p14:creationId xmlns:p14="http://schemas.microsoft.com/office/powerpoint/2010/main" val="25500974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Intelligence </a:t>
            </a:r>
            <a:r>
              <a:rPr lang="fr-FR" dirty="0" err="1" smtClean="0"/>
              <a:t>verbo</a:t>
            </a:r>
            <a:r>
              <a:rPr lang="fr-FR" dirty="0" smtClean="0"/>
              <a:t> linguistique: </a:t>
            </a:r>
          </a:p>
          <a:p>
            <a:endParaRPr lang="fr-FR" dirty="0" smtClean="0"/>
          </a:p>
          <a:p>
            <a:r>
              <a:rPr lang="fr-FR" dirty="0" smtClean="0"/>
              <a:t>Capacité à manier facilement la langue, orale ou écrite</a:t>
            </a:r>
          </a:p>
          <a:p>
            <a:r>
              <a:rPr lang="fr-FR" dirty="0" smtClean="0"/>
              <a:t>A utiliser un vocabulaire précis et varié</a:t>
            </a:r>
          </a:p>
          <a:p>
            <a:r>
              <a:rPr lang="fr-FR" dirty="0" smtClean="0"/>
              <a:t>A savoir</a:t>
            </a:r>
            <a:r>
              <a:rPr lang="fr-FR" baseline="0" dirty="0" smtClean="0"/>
              <a:t> jouer avec les mots de façon poétique ou humoristique</a:t>
            </a:r>
          </a:p>
          <a:p>
            <a:r>
              <a:rPr lang="fr-FR" baseline="0" dirty="0" smtClean="0"/>
              <a:t>A gouter à la lecture</a:t>
            </a:r>
            <a:endParaRPr lang="fr-FR" dirty="0" smtClean="0"/>
          </a:p>
          <a:p>
            <a:endParaRPr lang="fr-FR" dirty="0" smtClean="0"/>
          </a:p>
          <a:p>
            <a:r>
              <a:rPr lang="fr-FR" dirty="0" smtClean="0"/>
              <a:t>La plupart des systèmes d’enseignements reconnaissent cette intelligence. </a:t>
            </a:r>
            <a:r>
              <a:rPr lang="fr-FR" b="1" i="1" dirty="0" smtClean="0"/>
              <a:t>Si elle n’est pas suffisamment développée</a:t>
            </a:r>
            <a:r>
              <a:rPr lang="fr-FR" i="1" dirty="0" smtClean="0"/>
              <a:t> </a:t>
            </a:r>
            <a:r>
              <a:rPr lang="fr-FR" dirty="0" smtClean="0"/>
              <a:t>, on est facilement en échec scolaire.</a:t>
            </a:r>
            <a:br>
              <a:rPr lang="fr-FR" dirty="0" smtClean="0"/>
            </a:br>
            <a:r>
              <a:rPr lang="fr-FR" dirty="0" smtClean="0"/>
              <a:t>Des manques dans cette capacité à mettre en mots sa pensée peut également créer le sentiment d’être incompris (en particulier face à ceux qui maîtrisent mieux cette intelligence) et engendrer des réactions de violence.</a:t>
            </a: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128</a:t>
            </a:fld>
            <a:endParaRPr lang="fr-FR"/>
          </a:p>
        </p:txBody>
      </p:sp>
    </p:spTree>
    <p:extLst>
      <p:ext uri="{BB962C8B-B14F-4D97-AF65-F5344CB8AC3E}">
        <p14:creationId xmlns:p14="http://schemas.microsoft.com/office/powerpoint/2010/main" val="339187285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10000"/>
          </a:bodyPr>
          <a:lstStyle/>
          <a:p>
            <a:r>
              <a:rPr lang="fr-FR" dirty="0" smtClean="0"/>
              <a:t>intelligence </a:t>
            </a:r>
            <a:r>
              <a:rPr lang="fr-FR" dirty="0" err="1" smtClean="0"/>
              <a:t>intrapersonnelle</a:t>
            </a:r>
            <a:endParaRPr lang="fr-FR" dirty="0" smtClean="0"/>
          </a:p>
          <a:p>
            <a:endParaRPr lang="fr-FR" dirty="0" smtClean="0"/>
          </a:p>
          <a:p>
            <a:r>
              <a:rPr lang="fr-FR" dirty="0" smtClean="0"/>
              <a:t>Capacité à mieux se connaitre soi-même</a:t>
            </a:r>
          </a:p>
          <a:p>
            <a:r>
              <a:rPr lang="fr-FR" dirty="0" smtClean="0"/>
              <a:t>A analyser nos sentiments</a:t>
            </a:r>
          </a:p>
          <a:p>
            <a:r>
              <a:rPr lang="fr-FR" dirty="0" smtClean="0"/>
              <a:t>A tirer profit des expériences de la vie et à modifier notre comportement en conséquence</a:t>
            </a:r>
          </a:p>
          <a:p>
            <a:r>
              <a:rPr lang="fr-FR" dirty="0" smtClean="0"/>
              <a:t>Elle nous permet de nous évaluer</a:t>
            </a:r>
          </a:p>
          <a:p>
            <a:r>
              <a:rPr lang="fr-FR" dirty="0" smtClean="0"/>
              <a:t>De prendre des décisions personnelles et des engagements</a:t>
            </a:r>
          </a:p>
          <a:p>
            <a:r>
              <a:rPr lang="fr-FR" dirty="0" smtClean="0"/>
              <a:t>Elle est le moteur de notre intériorité</a:t>
            </a:r>
          </a:p>
          <a:p>
            <a:endParaRPr lang="fr-FR" dirty="0" smtClean="0"/>
          </a:p>
          <a:p>
            <a:r>
              <a:rPr lang="fr-FR" dirty="0" smtClean="0"/>
              <a:t>C’est la </a:t>
            </a:r>
            <a:r>
              <a:rPr lang="fr-FR" b="1" i="1" dirty="0" smtClean="0"/>
              <a:t>capacité </a:t>
            </a:r>
            <a:r>
              <a:rPr lang="fr-FR" dirty="0" smtClean="0"/>
              <a:t>à avoir une bonne connaissance de soi-même.</a:t>
            </a:r>
            <a:br>
              <a:rPr lang="fr-FR" dirty="0" smtClean="0"/>
            </a:br>
            <a:r>
              <a:rPr lang="fr-FR" dirty="0" smtClean="0"/>
              <a:t>Elle est particulièrement développée chez les écrivains, les " sages ", les philosophes, les mystiques. </a:t>
            </a:r>
            <a:br>
              <a:rPr lang="fr-FR" dirty="0" smtClean="0"/>
            </a:br>
            <a:r>
              <a:rPr lang="fr-FR" dirty="0" smtClean="0"/>
              <a:t>On </a:t>
            </a:r>
            <a:r>
              <a:rPr lang="fr-FR" b="1" i="1" dirty="0" smtClean="0"/>
              <a:t>reconnaît particulièrement </a:t>
            </a:r>
            <a:r>
              <a:rPr lang="fr-FR" dirty="0" smtClean="0"/>
              <a:t>cette intelligence chez quelqu’un qui a une bonne connaissance de ses forces et de ses faiblesses, de ses valeurs et de ses capacités ; chez ceux qui apprécient la solitude ; qui savent se motiver personnellement ; qui aiment lire, qui écrivent un journal intime ; qui ont une forte vie intérieure.</a:t>
            </a:r>
            <a:br>
              <a:rPr lang="fr-FR" dirty="0" smtClean="0"/>
            </a:br>
            <a:r>
              <a:rPr lang="fr-FR" b="1" i="1" dirty="0" smtClean="0"/>
              <a:t>Si elle n’est pas suffisamment développée</a:t>
            </a:r>
            <a:r>
              <a:rPr lang="fr-FR" i="1" dirty="0" smtClean="0"/>
              <a:t>, </a:t>
            </a:r>
            <a:r>
              <a:rPr lang="fr-FR" dirty="0" smtClean="0"/>
              <a:t>on a du mal à tirer partie des expériences, à réfléchir sur ce qui a bien marché et comment améliorer ce qui a moins bien marché ; à prendre le contrôle de sa vie, de son apprentissage, à se donner des buts ; on est plus sensible à l’opinion de groupes ; on cherche (et on trouve) un responsable extérieur à ses échecs.</a:t>
            </a: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129</a:t>
            </a:fld>
            <a:endParaRPr lang="fr-FR"/>
          </a:p>
        </p:txBody>
      </p:sp>
    </p:spTree>
    <p:extLst>
      <p:ext uri="{BB962C8B-B14F-4D97-AF65-F5344CB8AC3E}">
        <p14:creationId xmlns:p14="http://schemas.microsoft.com/office/powerpoint/2010/main" val="379158580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10000"/>
          </a:bodyPr>
          <a:lstStyle/>
          <a:p>
            <a:r>
              <a:rPr lang="fr-FR" dirty="0" smtClean="0"/>
              <a:t>Intelligence logique et mathématique</a:t>
            </a:r>
          </a:p>
          <a:p>
            <a:endParaRPr lang="fr-FR" dirty="0" smtClean="0"/>
          </a:p>
          <a:p>
            <a:r>
              <a:rPr lang="fr-FR" dirty="0" smtClean="0"/>
              <a:t>Capacité à manier toutes</a:t>
            </a:r>
            <a:r>
              <a:rPr lang="fr-FR" baseline="0" dirty="0" smtClean="0"/>
              <a:t> les formes de calculs</a:t>
            </a:r>
          </a:p>
          <a:p>
            <a:r>
              <a:rPr lang="fr-FR" baseline="0" dirty="0" smtClean="0"/>
              <a:t>A aimer jouer avec les nombres</a:t>
            </a:r>
          </a:p>
          <a:p>
            <a:r>
              <a:rPr lang="fr-FR" baseline="0" dirty="0" smtClean="0"/>
              <a:t>Facilité à résoudre des problèmes de logique</a:t>
            </a:r>
          </a:p>
          <a:p>
            <a:r>
              <a:rPr lang="fr-FR" baseline="0" dirty="0" smtClean="0"/>
              <a:t>Rend sensible aux causes  et aux conséquences des évènements</a:t>
            </a:r>
          </a:p>
          <a:p>
            <a:r>
              <a:rPr lang="fr-FR" baseline="0" dirty="0" smtClean="0"/>
              <a:t>Rend curieux des choses et des phénomènes qui nous entourent</a:t>
            </a:r>
          </a:p>
          <a:p>
            <a:endParaRPr lang="fr-FR" baseline="0" dirty="0" smtClean="0"/>
          </a:p>
          <a:p>
            <a:r>
              <a:rPr lang="fr-FR" dirty="0" smtClean="0"/>
              <a:t>’est la </a:t>
            </a:r>
            <a:r>
              <a:rPr lang="fr-FR" b="1" i="1" dirty="0" smtClean="0"/>
              <a:t>capacité </a:t>
            </a:r>
            <a:r>
              <a:rPr lang="fr-FR" dirty="0" smtClean="0"/>
              <a:t>à raisonner, à calculer, à tenir un raisonnement logique, à ordonner le monde, à compter. C’est l’intelligence qui a été décrite avec beaucoup de soin et de détails par Piaget en tant que " l’intelligence ". </a:t>
            </a:r>
            <a:br>
              <a:rPr lang="fr-FR" dirty="0" smtClean="0"/>
            </a:br>
            <a:r>
              <a:rPr lang="fr-FR" dirty="0" smtClean="0"/>
              <a:t>Elle est particulièrement développée chez les mathématiciens et les scientifiques, les ingénieurs, les enquêteurs, les juristes, </a:t>
            </a:r>
            <a:r>
              <a:rPr lang="fr-FR" dirty="0" err="1" smtClean="0"/>
              <a:t>etc</a:t>
            </a:r>
            <a:r>
              <a:rPr lang="fr-FR" dirty="0" smtClean="0"/>
              <a:t> ...</a:t>
            </a:r>
            <a:br>
              <a:rPr lang="fr-FR" dirty="0" smtClean="0"/>
            </a:br>
            <a:r>
              <a:rPr lang="fr-FR" dirty="0" smtClean="0"/>
              <a:t>On </a:t>
            </a:r>
            <a:r>
              <a:rPr lang="fr-FR" b="1" i="1" dirty="0" smtClean="0"/>
              <a:t>reconnaît particulièrement </a:t>
            </a:r>
            <a:r>
              <a:rPr lang="fr-FR" dirty="0" smtClean="0"/>
              <a:t>cette intelligence chez quelqu’un qui aime résoudre des problèmes ; chez ceux qui veulent des raisons à tout, veulent des relations de cause à effet ; ceux qui aiment les structures logiques, et aiment expérimenter d’une manière logique ; chez ceux qui préfèrent la prise de notes linéaire ; etc.</a:t>
            </a:r>
            <a:br>
              <a:rPr lang="fr-FR" dirty="0" smtClean="0"/>
            </a:br>
            <a:r>
              <a:rPr lang="fr-FR" b="1" i="1" dirty="0" smtClean="0"/>
              <a:t>Si elle n’est pas suffisamment développée</a:t>
            </a:r>
            <a:r>
              <a:rPr lang="fr-FR" i="1" dirty="0" smtClean="0"/>
              <a:t>, </a:t>
            </a:r>
            <a:r>
              <a:rPr lang="fr-FR" dirty="0" smtClean="0"/>
              <a:t>on a du mal à organiser des tâches complexes, à donner un ordre de priorité à une succession d’actes ; à comprendre le sens d’une démarche scientifique, à comprendre la signification d’un phénomène ; à démonter un appareil ou un processus pour en comprendre les parties ; à utiliser le raisonnement déductif ; à se servir d’appareils fonctionnant avec une grande logique (comme un ordinateur).</a:t>
            </a: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130</a:t>
            </a:fld>
            <a:endParaRPr lang="fr-FR"/>
          </a:p>
        </p:txBody>
      </p:sp>
    </p:spTree>
    <p:extLst>
      <p:ext uri="{BB962C8B-B14F-4D97-AF65-F5344CB8AC3E}">
        <p14:creationId xmlns:p14="http://schemas.microsoft.com/office/powerpoint/2010/main" val="24026758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r>
              <a:rPr lang="fr-FR" dirty="0" smtClean="0"/>
              <a:t>Intelligence kinesthésique</a:t>
            </a:r>
          </a:p>
          <a:p>
            <a:endParaRPr lang="fr-FR" dirty="0" smtClean="0"/>
          </a:p>
          <a:p>
            <a:r>
              <a:rPr lang="fr-FR" dirty="0" smtClean="0"/>
              <a:t>Mise en œuvre par des personnes qui utilisent leur corps pour s’exprimer, </a:t>
            </a:r>
          </a:p>
          <a:p>
            <a:r>
              <a:rPr lang="fr-FR" dirty="0" smtClean="0"/>
              <a:t>pour signifier leurs sentiments, leurs</a:t>
            </a:r>
            <a:r>
              <a:rPr lang="fr-FR" baseline="0" dirty="0" smtClean="0"/>
              <a:t> pensées </a:t>
            </a:r>
          </a:p>
          <a:p>
            <a:r>
              <a:rPr lang="fr-FR" baseline="0" dirty="0" smtClean="0"/>
              <a:t>Dextérité</a:t>
            </a:r>
          </a:p>
          <a:p>
            <a:r>
              <a:rPr lang="fr-FR" baseline="0" dirty="0" smtClean="0"/>
              <a:t>Capacité à manier des objets avec talent, à les transformer</a:t>
            </a:r>
          </a:p>
          <a:p>
            <a:r>
              <a:rPr lang="fr-FR" baseline="0" dirty="0" smtClean="0"/>
              <a:t>Besoin pour les élèves d’apprendre par exemple leur leçon en bougeant</a:t>
            </a:r>
          </a:p>
          <a:p>
            <a:endParaRPr lang="fr-FR" baseline="0" dirty="0" smtClean="0"/>
          </a:p>
          <a:p>
            <a:r>
              <a:rPr lang="fr-FR" dirty="0" smtClean="0"/>
              <a:t>C’est la </a:t>
            </a:r>
            <a:r>
              <a:rPr lang="fr-FR" b="1" i="1" dirty="0" smtClean="0"/>
              <a:t>capacité </a:t>
            </a:r>
            <a:r>
              <a:rPr lang="fr-FR" dirty="0" smtClean="0"/>
              <a:t>à utiliser son corps d’une manière fine et élaborée, à s’exprimer à travers le mouvement, d’être habile avec les objets.</a:t>
            </a:r>
            <a:br>
              <a:rPr lang="fr-FR" dirty="0" smtClean="0"/>
            </a:br>
            <a:r>
              <a:rPr lang="fr-FR" dirty="0" smtClean="0"/>
              <a:t>Elle est particulièrement développée chez les danseurs, les acteurs, les athlètes, les mimes, les chirurgiens, les artisans, les mécaniciens. </a:t>
            </a:r>
            <a:br>
              <a:rPr lang="fr-FR" dirty="0" smtClean="0"/>
            </a:br>
            <a:r>
              <a:rPr lang="fr-FR" dirty="0" smtClean="0"/>
              <a:t>On </a:t>
            </a:r>
            <a:r>
              <a:rPr lang="fr-FR" b="1" i="1" dirty="0" smtClean="0"/>
              <a:t>reconnaît particulièrement </a:t>
            </a:r>
            <a:r>
              <a:rPr lang="fr-FR" dirty="0" smtClean="0"/>
              <a:t>cette intelligence chez quelqu’un qui contrôle bien les mouvements de son corps ; chez ceux qui aiment toucher, sont habiles en travaux manuels ; ceux qui aiment faire du sport, aiment jouer la comédie ; chez ceux qui apprennent mieux en bougeant, qui aiment faire des expériences ; l’enseignant la reconnaîtra dans l’élève qui se trémousse s’il n’y a pas suffisamment d’occasions de bouger, chez celui qui se lève en classe pour tailler un crayon ou mettre un papier à la poubelle.</a:t>
            </a:r>
            <a:br>
              <a:rPr lang="fr-FR" dirty="0" smtClean="0"/>
            </a:br>
            <a:r>
              <a:rPr lang="fr-FR" b="1" i="1" dirty="0" smtClean="0"/>
              <a:t>Si elle n’est pas suffisamment développée</a:t>
            </a:r>
            <a:r>
              <a:rPr lang="fr-FR" i="1" dirty="0" smtClean="0"/>
              <a:t>, </a:t>
            </a:r>
            <a:r>
              <a:rPr lang="fr-FR" dirty="0" smtClean="0"/>
              <a:t>l’enfant comme l’adulte risquent de ressentir leur corps comme une gêne dans de nombreuses circonstances de la vie courante.</a:t>
            </a: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131</a:t>
            </a:fld>
            <a:endParaRPr lang="fr-FR"/>
          </a:p>
        </p:txBody>
      </p:sp>
    </p:spTree>
    <p:extLst>
      <p:ext uri="{BB962C8B-B14F-4D97-AF65-F5344CB8AC3E}">
        <p14:creationId xmlns:p14="http://schemas.microsoft.com/office/powerpoint/2010/main" val="253808236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Intelligence visuelle et spatiale</a:t>
            </a:r>
          </a:p>
          <a:p>
            <a:endParaRPr lang="fr-FR" dirty="0" smtClean="0"/>
          </a:p>
          <a:p>
            <a:r>
              <a:rPr lang="fr-FR" dirty="0" smtClean="0"/>
              <a:t>Capacité à gérer l’espace</a:t>
            </a:r>
          </a:p>
          <a:p>
            <a:r>
              <a:rPr lang="fr-FR" dirty="0" smtClean="0"/>
              <a:t>Se repérer</a:t>
            </a:r>
          </a:p>
          <a:p>
            <a:r>
              <a:rPr lang="fr-FR" dirty="0" smtClean="0"/>
              <a:t>Créer des images mentales que nous pouvons traduire en représentations graphiques de toute nature</a:t>
            </a:r>
          </a:p>
          <a:p>
            <a:r>
              <a:rPr lang="fr-FR" dirty="0" smtClean="0"/>
              <a:t>Compréhension facilitée si elle passe par des schémas ou des dessins</a:t>
            </a:r>
          </a:p>
          <a:p>
            <a:endParaRPr lang="fr-FR" dirty="0" smtClean="0"/>
          </a:p>
          <a:p>
            <a:r>
              <a:rPr lang="fr-FR" dirty="0" smtClean="0"/>
              <a:t>On </a:t>
            </a:r>
            <a:r>
              <a:rPr lang="fr-FR" b="1" i="1" dirty="0" smtClean="0"/>
              <a:t>reconnaît particulièrement </a:t>
            </a:r>
            <a:r>
              <a:rPr lang="fr-FR" dirty="0" smtClean="0"/>
              <a:t>cette intelligence chez celui qui a un bon sens de l’orientation ; chez ceux qui créent facilement des images mentales ; ceux qui aiment l’art sous toutes ses formes ; ceux qui lisent facilement les cartes, les diagrammes, les graphiques ; ceux qui aiment les puzzles, ceux qui aiment arranger l’espace ; ceux qui se souviennent avec des images ; ceux qui ont un bon sens des couleurs ; ceux qui ont besoin d’un dessin pour comprendre ; etc.</a:t>
            </a:r>
            <a:br>
              <a:rPr lang="fr-FR" dirty="0" smtClean="0"/>
            </a:br>
            <a:r>
              <a:rPr lang="fr-FR" b="1" i="1" dirty="0" smtClean="0"/>
              <a:t>Si elle n’est pas suffisamment développée</a:t>
            </a:r>
            <a:r>
              <a:rPr lang="fr-FR" i="1" dirty="0" smtClean="0"/>
              <a:t>, </a:t>
            </a:r>
            <a:r>
              <a:rPr lang="fr-FR" dirty="0" smtClean="0"/>
              <a:t>on peut avoir des difficultés dans les processus de mémorisation et de résolution de problèmes. Car les images produites dans le cerveau aident à la pensée et à la réflexion. Pour beaucoup de scientifiques célèbres, leurs découvertes les plus fondamentales sont venues de modèles spatiaux et non de raisonnements mathématiques.</a:t>
            </a:r>
            <a:endParaRPr lang="fr-FR" dirty="0"/>
          </a:p>
        </p:txBody>
      </p:sp>
      <p:sp>
        <p:nvSpPr>
          <p:cNvPr id="4" name="Espace réservé du numéro de diapositive 3"/>
          <p:cNvSpPr>
            <a:spLocks noGrp="1"/>
          </p:cNvSpPr>
          <p:nvPr>
            <p:ph type="sldNum" sz="quarter" idx="10"/>
          </p:nvPr>
        </p:nvSpPr>
        <p:spPr/>
        <p:txBody>
          <a:bodyPr/>
          <a:lstStyle/>
          <a:p>
            <a:fld id="{B8D08458-85A6-4F16-A683-10922B93B9E0}" type="slidenum">
              <a:rPr lang="fr-FR" smtClean="0"/>
              <a:pPr/>
              <a:t>132</a:t>
            </a:fld>
            <a:endParaRPr lang="fr-FR"/>
          </a:p>
        </p:txBody>
      </p:sp>
    </p:spTree>
    <p:extLst>
      <p:ext uri="{BB962C8B-B14F-4D97-AF65-F5344CB8AC3E}">
        <p14:creationId xmlns:p14="http://schemas.microsoft.com/office/powerpoint/2010/main" val="38707372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fr-FR" smtClean="0"/>
              <a:t>Modifiez le style du titre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smtClean="0"/>
              <a:pPr/>
              <a:t>6/12/2017</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pPr/>
              <a:t>‹N°›</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81992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6/12/2017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6997634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fr-FR" smtClean="0"/>
              <a:t>Modifiez le style du titre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6/12/2017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17442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fr-FR" smtClean="0"/>
              <a:t>Modifiez le style du titre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6/12/2017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28953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fr-FR" smtClean="0"/>
              <a:t>Modifiez le style du titre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6/12/2017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3258097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fr-FR" smtClean="0"/>
              <a:t>Modifiez le style du titre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6/12/2017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37282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fr-FR" smtClean="0"/>
              <a:t>Modifiez le style du titre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6/12/2017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98007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35875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63929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pPr/>
              <a:t>6/12/2017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pPr/>
              <a:t>‹N°›</a:t>
            </a:fld>
            <a:endParaRPr lang="en-US" dirty="0"/>
          </a:p>
        </p:txBody>
      </p:sp>
    </p:spTree>
    <p:extLst>
      <p:ext uri="{BB962C8B-B14F-4D97-AF65-F5344CB8AC3E}">
        <p14:creationId xmlns:p14="http://schemas.microsoft.com/office/powerpoint/2010/main" val="20016628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6/12/2017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89977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pPr/>
              <a:t>6/12/2017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pPr/>
              <a:t>‹N°›</a:t>
            </a:fld>
            <a:endParaRPr lang="en-US" dirty="0"/>
          </a:p>
        </p:txBody>
      </p:sp>
    </p:spTree>
    <p:extLst>
      <p:ext uri="{BB962C8B-B14F-4D97-AF65-F5344CB8AC3E}">
        <p14:creationId xmlns:p14="http://schemas.microsoft.com/office/powerpoint/2010/main" val="27161668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6/12/2017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60303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6/12/2017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69465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6/12/2017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2578466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fr-FR" smtClean="0"/>
              <a:t>Modifiez le style du titre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6/12/2017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17619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fr-FR" smtClean="0"/>
              <a:t>Modifiez le style du titre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6/12/2017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9752932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6/12/2017</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974082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1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11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passe_muraille%20autoevaluation%20eleves.doc" TargetMode="External"/><Relationship Id="rId2" Type="http://schemas.openxmlformats.org/officeDocument/2006/relationships/hyperlink" Target="critere_reussitepasse_muraille_2.doc"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lire_un_texte_expressif.doc"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fiche%20atelier%202%20vierge%20crit&#232;res%20et%20indicateurs.doc"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padlet.com/stephanie_duclos/atelier1M1" TargetMode="External"/><Relationship Id="rId7" Type="http://schemas.openxmlformats.org/officeDocument/2006/relationships/hyperlink" Target="https://padlet.com/stephanie_duclos/atelier2perm"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padlet.com/stephanie_duclos/atelier1perm" TargetMode="External"/><Relationship Id="rId5" Type="http://schemas.openxmlformats.org/officeDocument/2006/relationships/hyperlink" Target="https://padlet.com/stephanie_duclos/atelier2S3" TargetMode="External"/><Relationship Id="rId4" Type="http://schemas.openxmlformats.org/officeDocument/2006/relationships/hyperlink" Target="https://padlet.com/stephanie_duclos/atelier1midi2"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3" Type="http://schemas.openxmlformats.org/officeDocument/2006/relationships/hyperlink" Target="http://www.neurosup.fr/La_neuroeducation.Z.htm"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3" Type="http://schemas.openxmlformats.org/officeDocument/2006/relationships/image" Target="../media/image14.gif"/><Relationship Id="rId7"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gif"/></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s://youtu.be/57hotR9avvc"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0.png"/></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5.png"/></Relationships>
</file>

<file path=ppt/slides/_rels/slide7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82.xml.rels><?xml version="1.0" encoding="UTF-8" standalone="yes"?>
<Relationships xmlns="http://schemas.openxmlformats.org/package/2006/relationships"><Relationship Id="rId3" Type="http://schemas.openxmlformats.org/officeDocument/2006/relationships/hyperlink" Target="https://www.youtube.com/watch?v=IGQmdoK_ZfY" TargetMode="External"/><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3.jpeg"/></Relationships>
</file>

<file path=ppt/slides/_rels/slide8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8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8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8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8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9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9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692398" y="1558345"/>
            <a:ext cx="6815669" cy="1828320"/>
          </a:xfrm>
        </p:spPr>
        <p:txBody>
          <a:bodyPr/>
          <a:lstStyle/>
          <a:p>
            <a:r>
              <a:rPr lang="fr-FR" sz="3600" dirty="0" smtClean="0">
                <a:effectLst>
                  <a:outerShdw blurRad="38100" dist="38100" dir="2700000" algn="tl">
                    <a:srgbClr val="000000">
                      <a:alpha val="43137"/>
                    </a:srgbClr>
                  </a:outerShdw>
                </a:effectLst>
              </a:rPr>
              <a:t>Formation disciplinaire des CPE, 3</a:t>
            </a:r>
            <a:r>
              <a:rPr lang="fr-FR" sz="3600" baseline="30000" dirty="0" smtClean="0">
                <a:effectLst>
                  <a:outerShdw blurRad="38100" dist="38100" dir="2700000" algn="tl">
                    <a:srgbClr val="000000">
                      <a:alpha val="43137"/>
                    </a:srgbClr>
                  </a:outerShdw>
                </a:effectLst>
              </a:rPr>
              <a:t>ème</a:t>
            </a:r>
            <a:r>
              <a:rPr lang="fr-FR" sz="3600" dirty="0" smtClean="0">
                <a:effectLst>
                  <a:outerShdw blurRad="38100" dist="38100" dir="2700000" algn="tl">
                    <a:srgbClr val="000000">
                      <a:alpha val="43137"/>
                    </a:srgbClr>
                  </a:outerShdw>
                </a:effectLst>
              </a:rPr>
              <a:t> journée</a:t>
            </a:r>
            <a:endParaRPr lang="fr-FR" sz="3600" dirty="0">
              <a:effectLst>
                <a:outerShdw blurRad="38100" dist="38100" dir="2700000" algn="tl">
                  <a:srgbClr val="000000">
                    <a:alpha val="43137"/>
                  </a:srgbClr>
                </a:outerShdw>
              </a:effectLst>
            </a:endParaRPr>
          </a:p>
        </p:txBody>
      </p:sp>
      <p:sp>
        <p:nvSpPr>
          <p:cNvPr id="3" name="Sous-titre 2"/>
          <p:cNvSpPr>
            <a:spLocks noGrp="1"/>
          </p:cNvSpPr>
          <p:nvPr>
            <p:ph type="subTitle" idx="1"/>
          </p:nvPr>
        </p:nvSpPr>
        <p:spPr/>
        <p:txBody>
          <a:bodyPr/>
          <a:lstStyle/>
          <a:p>
            <a:r>
              <a:rPr lang="fr-FR" dirty="0" smtClean="0"/>
              <a:t>Champs d’intervention des CPE dans la réforme du collège </a:t>
            </a:r>
            <a:endParaRPr lang="fr-FR" dirty="0"/>
          </a:p>
        </p:txBody>
      </p:sp>
      <p:pic>
        <p:nvPicPr>
          <p:cNvPr id="4" name="Imag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1434" y="1709446"/>
            <a:ext cx="678180" cy="425450"/>
          </a:xfrm>
          <a:prstGeom prst="rect">
            <a:avLst/>
          </a:prstGeom>
          <a:noFill/>
          <a:ln>
            <a:noFill/>
          </a:ln>
        </p:spPr>
      </p:pic>
      <p:pic>
        <p:nvPicPr>
          <p:cNvPr id="5" name="Image 4"/>
          <p:cNvPicPr/>
          <p:nvPr/>
        </p:nvPicPr>
        <p:blipFill>
          <a:blip r:embed="rId4">
            <a:extLst>
              <a:ext uri="{28A0092B-C50C-407E-A947-70E740481C1C}">
                <a14:useLocalDpi xmlns:a14="http://schemas.microsoft.com/office/drawing/2010/main" val="0"/>
              </a:ext>
            </a:extLst>
          </a:blip>
          <a:srcRect/>
          <a:stretch>
            <a:fillRect/>
          </a:stretch>
        </p:blipFill>
        <p:spPr bwMode="auto">
          <a:xfrm>
            <a:off x="8617097" y="1558345"/>
            <a:ext cx="1242695" cy="742950"/>
          </a:xfrm>
          <a:prstGeom prst="rect">
            <a:avLst/>
          </a:prstGeom>
          <a:noFill/>
          <a:ln>
            <a:noFill/>
          </a:ln>
        </p:spPr>
      </p:pic>
    </p:spTree>
    <p:extLst>
      <p:ext uri="{BB962C8B-B14F-4D97-AF65-F5344CB8AC3E}">
        <p14:creationId xmlns:p14="http://schemas.microsoft.com/office/powerpoint/2010/main" val="5316305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Une Définition </a:t>
            </a:r>
            <a:endParaRPr lang="fr-FR" dirty="0"/>
          </a:p>
        </p:txBody>
      </p:sp>
      <p:sp>
        <p:nvSpPr>
          <p:cNvPr id="3" name="Espace réservé du contenu 2"/>
          <p:cNvSpPr>
            <a:spLocks noGrp="1"/>
          </p:cNvSpPr>
          <p:nvPr>
            <p:ph idx="1"/>
          </p:nvPr>
        </p:nvSpPr>
        <p:spPr/>
        <p:txBody>
          <a:bodyPr/>
          <a:lstStyle/>
          <a:p>
            <a:r>
              <a:rPr lang="fr-FR" altLang="fr-FR" dirty="0"/>
              <a:t>Evaluer , c’est </a:t>
            </a:r>
            <a:r>
              <a:rPr lang="fr-FR" altLang="fr-FR" b="1" dirty="0"/>
              <a:t>contrôler qu’un </a:t>
            </a:r>
            <a:r>
              <a:rPr lang="fr-FR" altLang="fr-FR" b="1" dirty="0" smtClean="0"/>
              <a:t>apprentissage </a:t>
            </a:r>
            <a:r>
              <a:rPr lang="fr-FR" altLang="fr-FR" b="1" dirty="0"/>
              <a:t>a été efficace</a:t>
            </a:r>
            <a:r>
              <a:rPr lang="fr-FR" altLang="fr-FR" dirty="0"/>
              <a:t>, c’est-à-dire que </a:t>
            </a:r>
            <a:r>
              <a:rPr lang="fr-FR" altLang="fr-FR" b="1" dirty="0"/>
              <a:t>l’apprentissage visé a été réellement effectué</a:t>
            </a:r>
            <a:r>
              <a:rPr lang="fr-FR" altLang="fr-FR" dirty="0"/>
              <a:t>, </a:t>
            </a:r>
            <a:r>
              <a:rPr lang="fr-FR" altLang="fr-FR" b="1" dirty="0"/>
              <a:t>qu’un savoir ou un savoir-faire enseigné a été effectivement appris</a:t>
            </a:r>
            <a:r>
              <a:rPr lang="fr-FR" altLang="fr-FR" dirty="0"/>
              <a:t> (acquis). </a:t>
            </a:r>
            <a:endParaRPr lang="fr-FR" altLang="fr-FR" dirty="0" smtClean="0"/>
          </a:p>
          <a:p>
            <a:r>
              <a:rPr lang="fr-FR" altLang="fr-FR" dirty="0" smtClean="0"/>
              <a:t>Cette </a:t>
            </a:r>
            <a:r>
              <a:rPr lang="fr-FR" altLang="fr-FR" dirty="0"/>
              <a:t>conception se réfère à la notion d’objectifs, c’est-à-dire au </a:t>
            </a:r>
            <a:r>
              <a:rPr lang="fr-FR" altLang="fr-FR" b="1" dirty="0"/>
              <a:t>rapport entre enseigner </a:t>
            </a:r>
            <a:r>
              <a:rPr lang="fr-FR" altLang="fr-FR" dirty="0"/>
              <a:t>( la part </a:t>
            </a:r>
            <a:r>
              <a:rPr lang="fr-FR" altLang="fr-FR" dirty="0" smtClean="0"/>
              <a:t>de l’adulte) </a:t>
            </a:r>
            <a:r>
              <a:rPr lang="fr-FR" altLang="fr-FR" dirty="0"/>
              <a:t>et </a:t>
            </a:r>
            <a:r>
              <a:rPr lang="fr-FR" altLang="fr-FR" b="1" dirty="0"/>
              <a:t>apprendre</a:t>
            </a:r>
            <a:r>
              <a:rPr lang="fr-FR" altLang="fr-FR" dirty="0"/>
              <a:t> ( la part de l’élève).</a:t>
            </a:r>
          </a:p>
          <a:p>
            <a:endParaRPr lang="fr-FR" dirty="0"/>
          </a:p>
        </p:txBody>
      </p:sp>
    </p:spTree>
    <p:extLst>
      <p:ext uri="{BB962C8B-B14F-4D97-AF65-F5344CB8AC3E}">
        <p14:creationId xmlns:p14="http://schemas.microsoft.com/office/powerpoint/2010/main" val="2172237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1"/>
          <p:cNvSpPr txBox="1">
            <a:spLocks noChangeArrowheads="1"/>
          </p:cNvSpPr>
          <p:nvPr/>
        </p:nvSpPr>
        <p:spPr bwMode="auto">
          <a:xfrm>
            <a:off x="4104188" y="671970"/>
            <a:ext cx="3311525" cy="712787"/>
          </a:xfrm>
          <a:prstGeom prst="rect">
            <a:avLst/>
          </a:prstGeom>
          <a:noFill/>
          <a:ln w="9525">
            <a:noFill/>
            <a:round/>
            <a:headEnd/>
            <a:tailEnd/>
          </a:ln>
        </p:spPr>
        <p:txBody>
          <a:bodyPr lIns="90000" tIns="46800" rIns="90000" bIns="46800"/>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4000" b="1" dirty="0">
                <a:solidFill>
                  <a:srgbClr val="184698"/>
                </a:solidFill>
              </a:rPr>
              <a:t>Les mémoires</a:t>
            </a:r>
          </a:p>
        </p:txBody>
      </p:sp>
      <p:pic>
        <p:nvPicPr>
          <p:cNvPr id="1026" name="Picture 2"/>
          <p:cNvPicPr>
            <a:picLocks noChangeAspect="1" noChangeArrowheads="1"/>
          </p:cNvPicPr>
          <p:nvPr/>
        </p:nvPicPr>
        <p:blipFill>
          <a:blip r:embed="rId3"/>
          <a:srcRect/>
          <a:stretch>
            <a:fillRect/>
          </a:stretch>
        </p:blipFill>
        <p:spPr bwMode="auto">
          <a:xfrm>
            <a:off x="1532965" y="1309688"/>
            <a:ext cx="9601200" cy="4875959"/>
          </a:xfrm>
          <a:prstGeom prst="rect">
            <a:avLst/>
          </a:prstGeom>
          <a:noFill/>
          <a:ln w="9525">
            <a:noFill/>
            <a:miter lim="800000"/>
            <a:headEnd/>
            <a:tailEnd/>
          </a:ln>
        </p:spPr>
      </p:pic>
    </p:spTree>
    <p:extLst>
      <p:ext uri="{BB962C8B-B14F-4D97-AF65-F5344CB8AC3E}">
        <p14:creationId xmlns:p14="http://schemas.microsoft.com/office/powerpoint/2010/main" val="16544573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Première leçon: le cerveau passe son temps à effacer des données</a:t>
            </a:r>
            <a:endParaRPr lang="fr-FR" dirty="0"/>
          </a:p>
        </p:txBody>
      </p:sp>
      <p:sp>
        <p:nvSpPr>
          <p:cNvPr id="3" name="Espace réservé du contenu 2"/>
          <p:cNvSpPr>
            <a:spLocks noGrp="1"/>
          </p:cNvSpPr>
          <p:nvPr>
            <p:ph idx="1"/>
          </p:nvPr>
        </p:nvSpPr>
        <p:spPr>
          <a:xfrm>
            <a:off x="1295402" y="2610720"/>
            <a:ext cx="9601196" cy="3318936"/>
          </a:xfrm>
        </p:spPr>
        <p:txBody>
          <a:bodyPr/>
          <a:lstStyle/>
          <a:p>
            <a:r>
              <a:rPr lang="fr-FR" dirty="0"/>
              <a:t>D</a:t>
            </a:r>
            <a:r>
              <a:rPr lang="fr-FR" dirty="0" smtClean="0"/>
              <a:t>es neurones travaillent en réseaux pour former la mémoire de travail</a:t>
            </a:r>
          </a:p>
          <a:p>
            <a:r>
              <a:rPr lang="fr-FR" dirty="0" smtClean="0"/>
              <a:t>Accueillent les informations que notre attention a retenue</a:t>
            </a:r>
          </a:p>
          <a:p>
            <a:r>
              <a:rPr lang="fr-FR" dirty="0" smtClean="0"/>
              <a:t>Décident </a:t>
            </a:r>
          </a:p>
          <a:p>
            <a:pPr lvl="1"/>
            <a:r>
              <a:rPr lang="fr-FR" dirty="0" smtClean="0"/>
              <a:t>Soit de les éliminer car jugées inutiles par cette mémoire de travail</a:t>
            </a:r>
          </a:p>
          <a:p>
            <a:pPr lvl="1"/>
            <a:r>
              <a:rPr lang="fr-FR" dirty="0" smtClean="0"/>
              <a:t>Soit de les garder pour les utiliser après les avoir comparées et mises en relation avec ce que nous savons déjà de la vie</a:t>
            </a:r>
            <a:endParaRPr lang="fr-FR" dirty="0"/>
          </a:p>
        </p:txBody>
      </p:sp>
    </p:spTree>
    <p:extLst>
      <p:ext uri="{BB962C8B-B14F-4D97-AF65-F5344CB8AC3E}">
        <p14:creationId xmlns:p14="http://schemas.microsoft.com/office/powerpoint/2010/main" val="31212985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Deuxième leçon: la mémoire de travail a un tout petit disque dur</a:t>
            </a:r>
            <a:endParaRPr lang="fr-FR" dirty="0"/>
          </a:p>
        </p:txBody>
      </p:sp>
      <p:sp>
        <p:nvSpPr>
          <p:cNvPr id="3" name="Espace réservé du contenu 2"/>
          <p:cNvSpPr>
            <a:spLocks noGrp="1"/>
          </p:cNvSpPr>
          <p:nvPr>
            <p:ph idx="1"/>
          </p:nvPr>
        </p:nvSpPr>
        <p:spPr/>
        <p:txBody>
          <a:bodyPr/>
          <a:lstStyle/>
          <a:p>
            <a:r>
              <a:rPr lang="fr-FR" dirty="0" smtClean="0"/>
              <a:t>Elle efface pour faire de la place</a:t>
            </a:r>
          </a:p>
          <a:p>
            <a:r>
              <a:rPr lang="fr-FR" dirty="0" smtClean="0"/>
              <a:t>On ne sait pas à l’avance quelles vont être les informations victimes de l’effacement</a:t>
            </a:r>
            <a:endParaRPr lang="fr-FR" dirty="0"/>
          </a:p>
        </p:txBody>
      </p:sp>
    </p:spTree>
    <p:extLst>
      <p:ext uri="{BB962C8B-B14F-4D97-AF65-F5344CB8AC3E}">
        <p14:creationId xmlns:p14="http://schemas.microsoft.com/office/powerpoint/2010/main" val="16173285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2911569" y="2015378"/>
            <a:ext cx="6315075" cy="4171950"/>
          </a:xfrm>
          <a:prstGeom prst="rect">
            <a:avLst/>
          </a:prstGeom>
          <a:noFill/>
          <a:ln w="9525">
            <a:noFill/>
            <a:miter lim="800000"/>
            <a:headEnd/>
            <a:tailEnd/>
          </a:ln>
        </p:spPr>
      </p:pic>
      <p:sp>
        <p:nvSpPr>
          <p:cNvPr id="5" name="ZoneTexte 4"/>
          <p:cNvSpPr txBox="1"/>
          <p:nvPr/>
        </p:nvSpPr>
        <p:spPr>
          <a:xfrm>
            <a:off x="914400" y="806823"/>
            <a:ext cx="10461812" cy="707886"/>
          </a:xfrm>
          <a:prstGeom prst="rect">
            <a:avLst/>
          </a:prstGeom>
          <a:noFill/>
        </p:spPr>
        <p:txBody>
          <a:bodyPr wrap="square" rtlCol="0">
            <a:spAutoFit/>
          </a:bodyPr>
          <a:lstStyle/>
          <a:p>
            <a:pPr algn="ctr"/>
            <a:r>
              <a:rPr lang="fr-FR" sz="4000" dirty="0" smtClean="0"/>
              <a:t>Comprendre ce n’est pas savoir  mémoriser</a:t>
            </a:r>
            <a:endParaRPr lang="fr-FR" sz="4000"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3673365" y="1917738"/>
            <a:ext cx="6229271" cy="4253342"/>
          </a:xfrm>
          <a:prstGeom prst="rect">
            <a:avLst/>
          </a:prstGeom>
          <a:noFill/>
          <a:ln w="9525">
            <a:noFill/>
            <a:miter lim="800000"/>
            <a:headEnd/>
            <a:tailEnd/>
          </a:ln>
        </p:spPr>
      </p:pic>
      <p:sp>
        <p:nvSpPr>
          <p:cNvPr id="5" name="ZoneTexte 4"/>
          <p:cNvSpPr txBox="1"/>
          <p:nvPr/>
        </p:nvSpPr>
        <p:spPr>
          <a:xfrm>
            <a:off x="1237129" y="1021977"/>
            <a:ext cx="9735671" cy="707886"/>
          </a:xfrm>
          <a:prstGeom prst="rect">
            <a:avLst/>
          </a:prstGeom>
          <a:noFill/>
        </p:spPr>
        <p:txBody>
          <a:bodyPr wrap="square" rtlCol="0">
            <a:spAutoFit/>
          </a:bodyPr>
          <a:lstStyle/>
          <a:p>
            <a:pPr algn="ctr"/>
            <a:r>
              <a:rPr lang="fr-FR" sz="4000" dirty="0" smtClean="0"/>
              <a:t>L’astuce : voir test</a:t>
            </a:r>
            <a:endParaRPr lang="fr-FR" sz="4000" dirty="0"/>
          </a:p>
        </p:txBody>
      </p:sp>
      <p:sp>
        <p:nvSpPr>
          <p:cNvPr id="4" name="ZoneTexte 3"/>
          <p:cNvSpPr txBox="1"/>
          <p:nvPr/>
        </p:nvSpPr>
        <p:spPr>
          <a:xfrm>
            <a:off x="945932" y="1387365"/>
            <a:ext cx="2506717" cy="4524315"/>
          </a:xfrm>
          <a:prstGeom prst="rect">
            <a:avLst/>
          </a:prstGeom>
          <a:noFill/>
        </p:spPr>
        <p:txBody>
          <a:bodyPr wrap="square" rtlCol="0">
            <a:spAutoFit/>
          </a:bodyPr>
          <a:lstStyle/>
          <a:p>
            <a:r>
              <a:rPr lang="fr-FR" dirty="0" smtClean="0"/>
              <a:t>Fraise</a:t>
            </a:r>
          </a:p>
          <a:p>
            <a:r>
              <a:rPr lang="fr-FR" dirty="0" smtClean="0"/>
              <a:t>Tennis</a:t>
            </a:r>
          </a:p>
          <a:p>
            <a:r>
              <a:rPr lang="fr-FR" dirty="0" smtClean="0"/>
              <a:t>Pomme</a:t>
            </a:r>
          </a:p>
          <a:p>
            <a:r>
              <a:rPr lang="fr-FR" dirty="0" smtClean="0"/>
              <a:t>Allemagne</a:t>
            </a:r>
          </a:p>
          <a:p>
            <a:r>
              <a:rPr lang="fr-FR" dirty="0" smtClean="0"/>
              <a:t>Eau</a:t>
            </a:r>
          </a:p>
          <a:p>
            <a:r>
              <a:rPr lang="fr-FR" dirty="0" smtClean="0"/>
              <a:t>France</a:t>
            </a:r>
          </a:p>
          <a:p>
            <a:r>
              <a:rPr lang="fr-FR" dirty="0" smtClean="0"/>
              <a:t>Football</a:t>
            </a:r>
          </a:p>
          <a:p>
            <a:r>
              <a:rPr lang="fr-FR" dirty="0" smtClean="0"/>
              <a:t>Poire</a:t>
            </a:r>
          </a:p>
          <a:p>
            <a:r>
              <a:rPr lang="fr-FR" dirty="0" smtClean="0"/>
              <a:t>Vin</a:t>
            </a:r>
          </a:p>
          <a:p>
            <a:r>
              <a:rPr lang="fr-FR" dirty="0" smtClean="0"/>
              <a:t>Café</a:t>
            </a:r>
          </a:p>
          <a:p>
            <a:r>
              <a:rPr lang="fr-FR" dirty="0" smtClean="0"/>
              <a:t>Japon</a:t>
            </a:r>
          </a:p>
          <a:p>
            <a:r>
              <a:rPr lang="fr-FR" dirty="0" smtClean="0"/>
              <a:t>Rugby</a:t>
            </a:r>
          </a:p>
          <a:p>
            <a:r>
              <a:rPr lang="fr-FR" dirty="0" smtClean="0"/>
              <a:t>Volley</a:t>
            </a:r>
          </a:p>
          <a:p>
            <a:r>
              <a:rPr lang="fr-FR" dirty="0" smtClean="0"/>
              <a:t>Jus d’orange</a:t>
            </a:r>
          </a:p>
          <a:p>
            <a:r>
              <a:rPr lang="fr-FR" dirty="0" smtClean="0"/>
              <a:t>Banane</a:t>
            </a:r>
          </a:p>
          <a:p>
            <a:r>
              <a:rPr lang="fr-FR" dirty="0" smtClean="0"/>
              <a:t>Espagne</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2043953" y="1781175"/>
            <a:ext cx="8256493" cy="4210050"/>
          </a:xfrm>
          <a:prstGeom prst="rect">
            <a:avLst/>
          </a:prstGeom>
          <a:noFill/>
          <a:ln w="9525">
            <a:noFill/>
            <a:miter lim="800000"/>
            <a:headEnd/>
            <a:tailEnd/>
          </a:ln>
        </p:spPr>
      </p:pic>
      <p:sp>
        <p:nvSpPr>
          <p:cNvPr id="3" name="ZoneTexte 2"/>
          <p:cNvSpPr txBox="1"/>
          <p:nvPr/>
        </p:nvSpPr>
        <p:spPr>
          <a:xfrm>
            <a:off x="1075765" y="833718"/>
            <a:ext cx="9654988" cy="707886"/>
          </a:xfrm>
          <a:prstGeom prst="rect">
            <a:avLst/>
          </a:prstGeom>
          <a:noFill/>
        </p:spPr>
        <p:txBody>
          <a:bodyPr wrap="square" rtlCol="0">
            <a:spAutoFit/>
          </a:bodyPr>
          <a:lstStyle/>
          <a:p>
            <a:pPr algn="ctr"/>
            <a:r>
              <a:rPr lang="fr-FR" sz="4000" dirty="0" smtClean="0"/>
              <a:t>Faire des regroupements</a:t>
            </a:r>
            <a:endParaRPr lang="fr-FR" sz="4000"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2097741" y="1883429"/>
            <a:ext cx="8095129" cy="4356006"/>
          </a:xfrm>
          <a:prstGeom prst="rect">
            <a:avLst/>
          </a:prstGeom>
          <a:noFill/>
          <a:ln w="9525">
            <a:noFill/>
            <a:miter lim="800000"/>
            <a:headEnd/>
            <a:tailEnd/>
          </a:ln>
        </p:spPr>
      </p:pic>
      <p:sp>
        <p:nvSpPr>
          <p:cNvPr id="3" name="ZoneTexte 2"/>
          <p:cNvSpPr txBox="1"/>
          <p:nvPr/>
        </p:nvSpPr>
        <p:spPr>
          <a:xfrm>
            <a:off x="1129553" y="1102659"/>
            <a:ext cx="9628094" cy="707886"/>
          </a:xfrm>
          <a:prstGeom prst="rect">
            <a:avLst/>
          </a:prstGeom>
          <a:noFill/>
        </p:spPr>
        <p:txBody>
          <a:bodyPr wrap="square" rtlCol="0">
            <a:spAutoFit/>
          </a:bodyPr>
          <a:lstStyle/>
          <a:p>
            <a:pPr algn="ctr"/>
            <a:r>
              <a:rPr lang="fr-FR" sz="4000" dirty="0" smtClean="0"/>
              <a:t>Par acronymes</a:t>
            </a:r>
            <a:endParaRPr lang="fr-FR" sz="4000"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60612" y="941294"/>
            <a:ext cx="10354235" cy="707886"/>
          </a:xfrm>
          <a:prstGeom prst="rect">
            <a:avLst/>
          </a:prstGeom>
          <a:noFill/>
        </p:spPr>
        <p:txBody>
          <a:bodyPr wrap="square" rtlCol="0">
            <a:spAutoFit/>
          </a:bodyPr>
          <a:lstStyle/>
          <a:p>
            <a:pPr algn="ctr"/>
            <a:r>
              <a:rPr lang="fr-FR" sz="4000" dirty="0" smtClean="0"/>
              <a:t>En transformant les chiffres en mots</a:t>
            </a:r>
            <a:endParaRPr lang="fr-FR" sz="4000" dirty="0"/>
          </a:p>
        </p:txBody>
      </p:sp>
      <p:pic>
        <p:nvPicPr>
          <p:cNvPr id="5122" name="Picture 2"/>
          <p:cNvPicPr>
            <a:picLocks noChangeAspect="1" noChangeArrowheads="1"/>
          </p:cNvPicPr>
          <p:nvPr/>
        </p:nvPicPr>
        <p:blipFill>
          <a:blip r:embed="rId3"/>
          <a:srcRect/>
          <a:stretch>
            <a:fillRect/>
          </a:stretch>
        </p:blipFill>
        <p:spPr bwMode="auto">
          <a:xfrm>
            <a:off x="2770094" y="1721224"/>
            <a:ext cx="6293224" cy="2774576"/>
          </a:xfrm>
          <a:prstGeom prst="rect">
            <a:avLst/>
          </a:prstGeom>
          <a:noFill/>
          <a:ln w="9525">
            <a:noFill/>
            <a:miter lim="800000"/>
            <a:headEnd/>
            <a:tailEnd/>
          </a:ln>
        </p:spPr>
      </p:pic>
      <p:sp>
        <p:nvSpPr>
          <p:cNvPr id="4" name="ZoneTexte 3"/>
          <p:cNvSpPr txBox="1"/>
          <p:nvPr/>
        </p:nvSpPr>
        <p:spPr>
          <a:xfrm>
            <a:off x="887506" y="4733365"/>
            <a:ext cx="9977718" cy="1323439"/>
          </a:xfrm>
          <a:prstGeom prst="rect">
            <a:avLst/>
          </a:prstGeom>
          <a:noFill/>
        </p:spPr>
        <p:txBody>
          <a:bodyPr wrap="square" rtlCol="0">
            <a:spAutoFit/>
          </a:bodyPr>
          <a:lstStyle/>
          <a:p>
            <a:pPr algn="ctr"/>
            <a:r>
              <a:rPr lang="fr-FR" sz="4000" dirty="0" smtClean="0"/>
              <a:t>Que j’aime à faire connaître ce nombre utile aux sages!...</a:t>
            </a:r>
            <a:endParaRPr lang="fr-FR" sz="4000"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06824" y="914400"/>
            <a:ext cx="10542494" cy="1200329"/>
          </a:xfrm>
          <a:prstGeom prst="rect">
            <a:avLst/>
          </a:prstGeom>
          <a:noFill/>
        </p:spPr>
        <p:txBody>
          <a:bodyPr wrap="square" rtlCol="0">
            <a:spAutoFit/>
          </a:bodyPr>
          <a:lstStyle/>
          <a:p>
            <a:pPr algn="ctr"/>
            <a:r>
              <a:rPr lang="fr-FR" sz="3600" dirty="0" smtClean="0"/>
              <a:t>En organisant les mots de telle manière qu’ils forment une phrase</a:t>
            </a:r>
            <a:endParaRPr lang="fr-FR" sz="3600" dirty="0"/>
          </a:p>
        </p:txBody>
      </p:sp>
      <p:sp>
        <p:nvSpPr>
          <p:cNvPr id="3" name="ZoneTexte 2"/>
          <p:cNvSpPr txBox="1"/>
          <p:nvPr/>
        </p:nvSpPr>
        <p:spPr>
          <a:xfrm>
            <a:off x="968188" y="5082988"/>
            <a:ext cx="10165977" cy="1200329"/>
          </a:xfrm>
          <a:prstGeom prst="rect">
            <a:avLst/>
          </a:prstGeom>
          <a:noFill/>
        </p:spPr>
        <p:txBody>
          <a:bodyPr wrap="square" rtlCol="0">
            <a:spAutoFit/>
          </a:bodyPr>
          <a:lstStyle/>
          <a:p>
            <a:pPr algn="ctr"/>
            <a:r>
              <a:rPr lang="fr-FR" sz="3600" dirty="0" smtClean="0"/>
              <a:t>La Corneille  sur la racine de la bruyère boit l’eau de la fontaine Molière</a:t>
            </a:r>
            <a:endParaRPr lang="fr-FR" sz="3600" dirty="0"/>
          </a:p>
        </p:txBody>
      </p:sp>
      <p:pic>
        <p:nvPicPr>
          <p:cNvPr id="6146" name="Picture 2"/>
          <p:cNvPicPr>
            <a:picLocks noChangeAspect="1" noChangeArrowheads="1"/>
          </p:cNvPicPr>
          <p:nvPr/>
        </p:nvPicPr>
        <p:blipFill>
          <a:blip r:embed="rId2"/>
          <a:srcRect/>
          <a:stretch>
            <a:fillRect/>
          </a:stretch>
        </p:blipFill>
        <p:spPr bwMode="auto">
          <a:xfrm>
            <a:off x="3818965" y="2065525"/>
            <a:ext cx="4347322" cy="3063664"/>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srcRect/>
          <a:stretch>
            <a:fillRect/>
          </a:stretch>
        </p:blipFill>
        <p:spPr bwMode="auto">
          <a:xfrm>
            <a:off x="1793500" y="1963271"/>
            <a:ext cx="3563073" cy="2300567"/>
          </a:xfrm>
          <a:prstGeom prst="rect">
            <a:avLst/>
          </a:prstGeom>
          <a:noFill/>
          <a:ln w="9525">
            <a:noFill/>
            <a:miter lim="800000"/>
            <a:headEnd/>
            <a:tailEnd/>
          </a:ln>
        </p:spPr>
      </p:pic>
      <p:pic>
        <p:nvPicPr>
          <p:cNvPr id="7171" name="Picture 3"/>
          <p:cNvPicPr>
            <a:picLocks noChangeAspect="1" noChangeArrowheads="1"/>
          </p:cNvPicPr>
          <p:nvPr/>
        </p:nvPicPr>
        <p:blipFill>
          <a:blip r:embed="rId4"/>
          <a:srcRect/>
          <a:stretch>
            <a:fillRect/>
          </a:stretch>
        </p:blipFill>
        <p:spPr bwMode="auto">
          <a:xfrm>
            <a:off x="6692713" y="1963271"/>
            <a:ext cx="3713508" cy="2324381"/>
          </a:xfrm>
          <a:prstGeom prst="rect">
            <a:avLst/>
          </a:prstGeom>
          <a:noFill/>
          <a:ln w="9525">
            <a:noFill/>
            <a:miter lim="800000"/>
            <a:headEnd/>
            <a:tailEnd/>
          </a:ln>
        </p:spPr>
      </p:pic>
      <p:sp>
        <p:nvSpPr>
          <p:cNvPr id="4" name="ZoneTexte 3"/>
          <p:cNvSpPr txBox="1"/>
          <p:nvPr/>
        </p:nvSpPr>
        <p:spPr>
          <a:xfrm>
            <a:off x="1075765" y="1021976"/>
            <a:ext cx="9977717" cy="646331"/>
          </a:xfrm>
          <a:prstGeom prst="rect">
            <a:avLst/>
          </a:prstGeom>
          <a:noFill/>
        </p:spPr>
        <p:txBody>
          <a:bodyPr wrap="square" rtlCol="0">
            <a:spAutoFit/>
          </a:bodyPr>
          <a:lstStyle/>
          <a:p>
            <a:pPr algn="ctr"/>
            <a:r>
              <a:rPr lang="fr-FR" sz="3600" dirty="0" smtClean="0"/>
              <a:t>En faisant des rapprochements entre certains mots</a:t>
            </a:r>
            <a:endParaRPr lang="fr-FR" sz="3600" dirty="0"/>
          </a:p>
        </p:txBody>
      </p:sp>
      <p:sp>
        <p:nvSpPr>
          <p:cNvPr id="5" name="ZoneTexte 4"/>
          <p:cNvSpPr txBox="1"/>
          <p:nvPr/>
        </p:nvSpPr>
        <p:spPr>
          <a:xfrm>
            <a:off x="1021976" y="4652682"/>
            <a:ext cx="10246659" cy="1200329"/>
          </a:xfrm>
          <a:prstGeom prst="rect">
            <a:avLst/>
          </a:prstGeom>
          <a:noFill/>
        </p:spPr>
        <p:txBody>
          <a:bodyPr wrap="square" rtlCol="0">
            <a:spAutoFit/>
          </a:bodyPr>
          <a:lstStyle/>
          <a:p>
            <a:pPr algn="ctr"/>
            <a:r>
              <a:rPr lang="fr-FR" sz="3600" dirty="0" smtClean="0"/>
              <a:t>L’</a:t>
            </a:r>
            <a:r>
              <a:rPr lang="fr-FR" sz="3600" b="1" dirty="0" smtClean="0">
                <a:solidFill>
                  <a:srgbClr val="FF0000"/>
                </a:solidFill>
              </a:rPr>
              <a:t>a</a:t>
            </a:r>
            <a:r>
              <a:rPr lang="fr-FR" sz="3600" dirty="0" smtClean="0"/>
              <a:t>mande pousse sur un </a:t>
            </a:r>
            <a:r>
              <a:rPr lang="fr-FR" sz="3600" b="1" dirty="0" smtClean="0">
                <a:solidFill>
                  <a:srgbClr val="FF0000"/>
                </a:solidFill>
              </a:rPr>
              <a:t>a</a:t>
            </a:r>
            <a:r>
              <a:rPr lang="fr-FR" sz="3600" dirty="0" smtClean="0"/>
              <a:t>rbre,</a:t>
            </a:r>
          </a:p>
          <a:p>
            <a:pPr algn="ctr"/>
            <a:r>
              <a:rPr lang="fr-FR" sz="3600" dirty="0" smtClean="0"/>
              <a:t> l’am</a:t>
            </a:r>
            <a:r>
              <a:rPr lang="fr-FR" sz="3600" b="1" dirty="0" smtClean="0">
                <a:solidFill>
                  <a:srgbClr val="FF0000"/>
                </a:solidFill>
              </a:rPr>
              <a:t>e</a:t>
            </a:r>
            <a:r>
              <a:rPr lang="fr-FR" sz="3600" dirty="0" smtClean="0"/>
              <a:t>nde sur un </a:t>
            </a:r>
            <a:r>
              <a:rPr lang="fr-FR" sz="3600" b="1" dirty="0" err="1" smtClean="0">
                <a:solidFill>
                  <a:srgbClr val="FF0000"/>
                </a:solidFill>
              </a:rPr>
              <a:t>e</a:t>
            </a:r>
            <a:r>
              <a:rPr lang="fr-FR" sz="3600" dirty="0" err="1" smtClean="0"/>
              <a:t>ssuis-glace</a:t>
            </a:r>
            <a:endParaRPr lang="fr-FR" sz="3600"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fonction pédagogique de l’évaluation</a:t>
            </a:r>
            <a:endParaRPr lang="fr-FR" dirty="0"/>
          </a:p>
        </p:txBody>
      </p:sp>
      <p:sp>
        <p:nvSpPr>
          <p:cNvPr id="3" name="Espace réservé du contenu 2"/>
          <p:cNvSpPr>
            <a:spLocks noGrp="1"/>
          </p:cNvSpPr>
          <p:nvPr>
            <p:ph idx="1"/>
          </p:nvPr>
        </p:nvSpPr>
        <p:spPr/>
        <p:txBody>
          <a:bodyPr/>
          <a:lstStyle/>
          <a:p>
            <a:pPr lvl="0"/>
            <a:r>
              <a:rPr lang="fr-FR" b="1" u="sng" dirty="0" smtClean="0"/>
              <a:t>possibilité </a:t>
            </a:r>
            <a:r>
              <a:rPr lang="fr-FR" b="1" u="sng" dirty="0"/>
              <a:t>pour l’élève de </a:t>
            </a:r>
            <a:r>
              <a:rPr lang="fr-FR" b="1" u="sng" dirty="0" smtClean="0"/>
              <a:t>réaliser un retour réflexif </a:t>
            </a:r>
            <a:r>
              <a:rPr lang="fr-FR" dirty="0" smtClean="0"/>
              <a:t>sur ses acquis et sur les compétences à travailler.</a:t>
            </a:r>
            <a:endParaRPr lang="fr-FR" dirty="0"/>
          </a:p>
          <a:p>
            <a:pPr lvl="0"/>
            <a:r>
              <a:rPr lang="fr-FR" dirty="0" smtClean="0"/>
              <a:t>élément </a:t>
            </a:r>
            <a:r>
              <a:rPr lang="fr-FR" b="1" u="sng" dirty="0"/>
              <a:t>permettant à l’élève d’orienter et d’ajuster</a:t>
            </a:r>
            <a:r>
              <a:rPr lang="fr-FR" dirty="0"/>
              <a:t> la suite de ses apprentissages.</a:t>
            </a:r>
          </a:p>
          <a:p>
            <a:pPr lvl="0"/>
            <a:r>
              <a:rPr lang="fr-FR" dirty="0" smtClean="0"/>
              <a:t>élément </a:t>
            </a:r>
            <a:r>
              <a:rPr lang="fr-FR" b="1" u="sng" dirty="0"/>
              <a:t>permettant à </a:t>
            </a:r>
            <a:r>
              <a:rPr lang="fr-FR" b="1" u="sng" dirty="0" smtClean="0"/>
              <a:t>l’évaluateur </a:t>
            </a:r>
            <a:r>
              <a:rPr lang="fr-FR" b="1" u="sng" dirty="0"/>
              <a:t>d’orienter et d’ajuster</a:t>
            </a:r>
            <a:r>
              <a:rPr lang="fr-FR" dirty="0"/>
              <a:t> la suite de son enseignement afin de l’adapter aux élèves.</a:t>
            </a:r>
          </a:p>
          <a:p>
            <a:endParaRPr lang="fr-FR" dirty="0"/>
          </a:p>
        </p:txBody>
      </p:sp>
    </p:spTree>
    <p:extLst>
      <p:ext uri="{BB962C8B-B14F-4D97-AF65-F5344CB8AC3E}">
        <p14:creationId xmlns:p14="http://schemas.microsoft.com/office/powerpoint/2010/main" val="35988421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Pour apprendre une leçon</a:t>
            </a:r>
            <a:endParaRPr lang="fr-FR" dirty="0"/>
          </a:p>
        </p:txBody>
      </p:sp>
      <p:sp>
        <p:nvSpPr>
          <p:cNvPr id="3" name="Espace réservé du contenu 2"/>
          <p:cNvSpPr>
            <a:spLocks noGrp="1"/>
          </p:cNvSpPr>
          <p:nvPr>
            <p:ph idx="1"/>
          </p:nvPr>
        </p:nvSpPr>
        <p:spPr/>
        <p:txBody>
          <a:bodyPr/>
          <a:lstStyle/>
          <a:p>
            <a:pPr marL="457200" indent="-457200">
              <a:buFont typeface="+mj-lt"/>
              <a:buAutoNum type="arabicPeriod"/>
            </a:pPr>
            <a:r>
              <a:rPr lang="fr-FR" dirty="0" smtClean="0"/>
              <a:t>Ecrire sur une feuille, cahier fermé ce que l’on sait déjà</a:t>
            </a:r>
          </a:p>
          <a:p>
            <a:pPr marL="457200" indent="-457200">
              <a:buFont typeface="+mj-lt"/>
              <a:buAutoNum type="arabicPeriod"/>
            </a:pPr>
            <a:r>
              <a:rPr lang="fr-FR" dirty="0" smtClean="0"/>
              <a:t>Comparer avec le cours sur le cahier (tout ce qui est bien retranscrit: « ca, j’y avait pensé, plus besoin de le mémoriser »)</a:t>
            </a:r>
          </a:p>
          <a:p>
            <a:pPr marL="457200" indent="-457200">
              <a:buFont typeface="+mj-lt"/>
              <a:buAutoNum type="arabicPeriod"/>
            </a:pPr>
            <a:r>
              <a:rPr lang="fr-FR" dirty="0" smtClean="0"/>
              <a:t>Noter d’une autre couleur ce que l’on avait pas mémorisé: Il n’y a finalement que ça à apprendre!</a:t>
            </a:r>
          </a:p>
          <a:p>
            <a:pPr marL="457200" indent="-457200">
              <a:buFont typeface="+mj-lt"/>
              <a:buAutoNum type="arabicPeriod"/>
            </a:pPr>
            <a:r>
              <a:rPr lang="fr-FR" dirty="0" smtClean="0"/>
              <a:t>Cela divise le temps de travail de révision</a:t>
            </a:r>
            <a:endParaRPr lang="fr-FR" dirty="0"/>
          </a:p>
        </p:txBody>
      </p:sp>
    </p:spTree>
    <p:extLst>
      <p:ext uri="{BB962C8B-B14F-4D97-AF65-F5344CB8AC3E}">
        <p14:creationId xmlns:p14="http://schemas.microsoft.com/office/powerpoint/2010/main" val="26425936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Pour apprendre une leçon: travailler sur les indices récupérateurs</a:t>
            </a:r>
            <a:endParaRPr lang="fr-FR" dirty="0"/>
          </a:p>
        </p:txBody>
      </p:sp>
      <p:sp>
        <p:nvSpPr>
          <p:cNvPr id="3" name="Espace réservé du contenu 2"/>
          <p:cNvSpPr>
            <a:spLocks noGrp="1"/>
          </p:cNvSpPr>
          <p:nvPr>
            <p:ph idx="1"/>
          </p:nvPr>
        </p:nvSpPr>
        <p:spPr/>
        <p:txBody>
          <a:bodyPr/>
          <a:lstStyle/>
          <a:p>
            <a:r>
              <a:rPr lang="fr-FR" dirty="0" smtClean="0"/>
              <a:t>Le cerveau relie toujours le nouveau à l’ancien, le connu à l’inconnu et le personnel à l’impersonnel. Plus l’indice est personnel, mieux la nouveauté sera mémorisée</a:t>
            </a:r>
          </a:p>
          <a:p>
            <a:r>
              <a:rPr lang="fr-FR" dirty="0" smtClean="0"/>
              <a:t>Les élèves font leurs fiches de révision non pas en faisant un résumé du cours mais en y mettant des mots familiers</a:t>
            </a:r>
            <a:endParaRPr lang="fr-FR" dirty="0"/>
          </a:p>
        </p:txBody>
      </p:sp>
    </p:spTree>
    <p:extLst>
      <p:ext uri="{BB962C8B-B14F-4D97-AF65-F5344CB8AC3E}">
        <p14:creationId xmlns:p14="http://schemas.microsoft.com/office/powerpoint/2010/main" val="24457473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5449" y="982132"/>
            <a:ext cx="9601196" cy="1303867"/>
          </a:xfrm>
        </p:spPr>
        <p:txBody>
          <a:bodyPr>
            <a:normAutofit fontScale="90000"/>
          </a:bodyPr>
          <a:lstStyle/>
          <a:p>
            <a:r>
              <a:rPr lang="fr-FR" dirty="0" smtClean="0"/>
              <a:t>Travailler par indice récupérateur: </a:t>
            </a:r>
            <a:br>
              <a:rPr lang="fr-FR" dirty="0" smtClean="0"/>
            </a:br>
            <a:r>
              <a:rPr lang="fr-FR" dirty="0" smtClean="0"/>
              <a:t>les sketchs notes</a:t>
            </a:r>
            <a:endParaRPr lang="fr-FR" dirty="0"/>
          </a:p>
        </p:txBody>
      </p:sp>
      <p:pic>
        <p:nvPicPr>
          <p:cNvPr id="4" name="Espace réservé du contenu 3"/>
          <p:cNvPicPr>
            <a:picLocks noGrp="1" noChangeAspect="1"/>
          </p:cNvPicPr>
          <p:nvPr>
            <p:ph idx="1"/>
          </p:nvPr>
        </p:nvPicPr>
        <p:blipFill>
          <a:blip r:embed="rId3"/>
          <a:stretch>
            <a:fillRect/>
          </a:stretch>
        </p:blipFill>
        <p:spPr>
          <a:xfrm>
            <a:off x="3872753" y="2635624"/>
            <a:ext cx="4751294" cy="3406588"/>
          </a:xfrm>
          <a:prstGeom prst="rect">
            <a:avLst/>
          </a:prstGeom>
        </p:spPr>
      </p:pic>
      <p:pic>
        <p:nvPicPr>
          <p:cNvPr id="5" name="Espace réservé du contenu 4" descr="memorisation.jpg"/>
          <p:cNvPicPr>
            <a:picLocks noChangeAspect="1"/>
          </p:cNvPicPr>
          <p:nvPr/>
        </p:nvPicPr>
        <p:blipFill>
          <a:blip r:embed="rId4"/>
          <a:stretch>
            <a:fillRect/>
          </a:stretch>
        </p:blipFill>
        <p:spPr>
          <a:xfrm>
            <a:off x="10169927" y="1256505"/>
            <a:ext cx="1016625" cy="10294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331247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10" name="Picture 2"/>
          <p:cNvPicPr>
            <a:picLocks noChangeAspect="1" noChangeArrowheads="1"/>
          </p:cNvPicPr>
          <p:nvPr/>
        </p:nvPicPr>
        <p:blipFill>
          <a:blip r:embed="rId3" cstate="print"/>
          <a:srcRect/>
          <a:stretch>
            <a:fillRect/>
          </a:stretch>
        </p:blipFill>
        <p:spPr bwMode="auto">
          <a:xfrm>
            <a:off x="1327286" y="1053317"/>
            <a:ext cx="8536221" cy="4896544"/>
          </a:xfrm>
          <a:prstGeom prst="rect">
            <a:avLst/>
          </a:prstGeom>
          <a:noFill/>
          <a:ln w="9525">
            <a:noFill/>
            <a:miter lim="800000"/>
            <a:headEnd/>
            <a:tailEnd/>
          </a:ln>
        </p:spPr>
      </p:pic>
      <p:pic>
        <p:nvPicPr>
          <p:cNvPr id="3" name="Espace réservé du contenu 4" descr="memorisation.jpg"/>
          <p:cNvPicPr>
            <a:picLocks noChangeAspect="1"/>
          </p:cNvPicPr>
          <p:nvPr/>
        </p:nvPicPr>
        <p:blipFill>
          <a:blip r:embed="rId4"/>
          <a:stretch>
            <a:fillRect/>
          </a:stretch>
        </p:blipFill>
        <p:spPr>
          <a:xfrm>
            <a:off x="10169927" y="1256505"/>
            <a:ext cx="1016625" cy="10294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026400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a:stretch>
            <a:fillRect/>
          </a:stretch>
        </p:blipFill>
        <p:spPr bwMode="auto">
          <a:xfrm>
            <a:off x="2205318" y="2045914"/>
            <a:ext cx="7853081" cy="3895725"/>
          </a:xfrm>
          <a:prstGeom prst="rect">
            <a:avLst/>
          </a:prstGeom>
          <a:noFill/>
          <a:ln w="9525">
            <a:noFill/>
            <a:miter lim="800000"/>
            <a:headEnd/>
            <a:tailEnd/>
          </a:ln>
        </p:spPr>
      </p:pic>
      <p:sp>
        <p:nvSpPr>
          <p:cNvPr id="3" name="ZoneTexte 2"/>
          <p:cNvSpPr txBox="1"/>
          <p:nvPr/>
        </p:nvSpPr>
        <p:spPr>
          <a:xfrm>
            <a:off x="1479176" y="941294"/>
            <a:ext cx="8713695" cy="707886"/>
          </a:xfrm>
          <a:prstGeom prst="rect">
            <a:avLst/>
          </a:prstGeom>
          <a:noFill/>
        </p:spPr>
        <p:txBody>
          <a:bodyPr wrap="square" rtlCol="0">
            <a:spAutoFit/>
          </a:bodyPr>
          <a:lstStyle/>
          <a:p>
            <a:pPr algn="ctr"/>
            <a:r>
              <a:rPr lang="fr-FR" sz="4000" dirty="0" smtClean="0"/>
              <a:t>Les cartes mentales</a:t>
            </a:r>
            <a:endParaRPr lang="fr-FR" sz="4000" dirty="0"/>
          </a:p>
        </p:txBody>
      </p:sp>
      <p:sp>
        <p:nvSpPr>
          <p:cNvPr id="4" name="ZoneTexte 3"/>
          <p:cNvSpPr txBox="1"/>
          <p:nvPr/>
        </p:nvSpPr>
        <p:spPr>
          <a:xfrm>
            <a:off x="866900" y="5640780"/>
            <a:ext cx="10509662" cy="461665"/>
          </a:xfrm>
          <a:prstGeom prst="rect">
            <a:avLst/>
          </a:prstGeom>
          <a:noFill/>
        </p:spPr>
        <p:txBody>
          <a:bodyPr wrap="square" rtlCol="0">
            <a:spAutoFit/>
          </a:bodyPr>
          <a:lstStyle/>
          <a:p>
            <a:pPr lvl="1" algn="ctr"/>
            <a:r>
              <a:rPr lang="fr-FR" sz="2400" dirty="0" smtClean="0"/>
              <a:t>Vidéo E. Gaspard: Les cartes mentales et </a:t>
            </a:r>
            <a:r>
              <a:rPr lang="fr-FR" sz="2400" dirty="0" err="1" smtClean="0"/>
              <a:t>skethnotes</a:t>
            </a:r>
            <a:r>
              <a:rPr lang="fr-FR" sz="2400" dirty="0" smtClean="0"/>
              <a:t>: 1h05 /1h14</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
          <p:cNvSpPr txBox="1">
            <a:spLocks noChangeArrowheads="1"/>
          </p:cNvSpPr>
          <p:nvPr/>
        </p:nvSpPr>
        <p:spPr bwMode="auto">
          <a:xfrm>
            <a:off x="717176" y="847252"/>
            <a:ext cx="10004612" cy="1143000"/>
          </a:xfrm>
          <a:prstGeom prst="rect">
            <a:avLst/>
          </a:prstGeom>
          <a:noFill/>
          <a:ln w="9525">
            <a:noFill/>
            <a:round/>
            <a:headEnd/>
            <a:tailEnd/>
          </a:ln>
        </p:spPr>
        <p:txBody>
          <a:bodyPr lIns="90000" tIns="46800" rIns="90000" bIns="46800"/>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4000" dirty="0" smtClean="0"/>
              <a:t>Faire des allers-retours réguliers entre la mémoire à court terme et celle à long terme</a:t>
            </a:r>
            <a:r>
              <a:rPr lang="fr-FR" altLang="fr-FR" sz="2400" b="1" dirty="0">
                <a:solidFill>
                  <a:srgbClr val="184698"/>
                </a:solidFill>
              </a:rPr>
              <a:t/>
            </a:r>
            <a:br>
              <a:rPr lang="fr-FR" altLang="fr-FR" sz="2400" b="1" dirty="0">
                <a:solidFill>
                  <a:srgbClr val="184698"/>
                </a:solidFill>
              </a:rPr>
            </a:br>
            <a:endParaRPr lang="fr-FR" altLang="fr-FR" sz="2400" b="1" dirty="0">
              <a:solidFill>
                <a:srgbClr val="184698"/>
              </a:solidFill>
            </a:endParaRPr>
          </a:p>
        </p:txBody>
      </p:sp>
      <p:sp>
        <p:nvSpPr>
          <p:cNvPr id="19458" name="Text Box 2"/>
          <p:cNvSpPr txBox="1">
            <a:spLocks noChangeArrowheads="1"/>
          </p:cNvSpPr>
          <p:nvPr/>
        </p:nvSpPr>
        <p:spPr bwMode="auto">
          <a:xfrm>
            <a:off x="1797050" y="3222806"/>
            <a:ext cx="5356225" cy="2628206"/>
          </a:xfrm>
          <a:prstGeom prst="rect">
            <a:avLst/>
          </a:prstGeom>
          <a:noFill/>
          <a:ln w="9525">
            <a:noFill/>
            <a:round/>
            <a:headEnd/>
            <a:tailEnd/>
          </a:ln>
        </p:spPr>
        <p:txBody>
          <a:bodyPr lIns="90000" tIns="46800" rIns="90000" bIns="46800"/>
          <a:lstStyle/>
          <a:p>
            <a: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000" b="1" dirty="0">
                <a:solidFill>
                  <a:srgbClr val="000000"/>
                </a:solidFill>
              </a:rPr>
              <a:t>Du côté </a:t>
            </a:r>
            <a:r>
              <a:rPr lang="fr-FR" altLang="fr-FR" sz="2000" b="1" dirty="0" smtClean="0">
                <a:solidFill>
                  <a:srgbClr val="000000"/>
                </a:solidFill>
              </a:rPr>
              <a:t>des adultes</a:t>
            </a:r>
            <a:endParaRPr lang="fr-FR" altLang="fr-FR" sz="2000" b="1" dirty="0">
              <a:solidFill>
                <a:srgbClr val="000000"/>
              </a:solidFill>
            </a:endParaRPr>
          </a:p>
          <a:p>
            <a:pPr>
              <a:spcBef>
                <a:spcPts val="500"/>
              </a:spcBef>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000" dirty="0">
                <a:solidFill>
                  <a:srgbClr val="000000"/>
                </a:solidFill>
              </a:rPr>
              <a:t>Faire des pauses réflexives</a:t>
            </a:r>
          </a:p>
          <a:p>
            <a:pPr>
              <a:spcBef>
                <a:spcPts val="500"/>
              </a:spcBef>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000" dirty="0">
                <a:solidFill>
                  <a:srgbClr val="000000"/>
                </a:solidFill>
              </a:rPr>
              <a:t>Faire des vrai / faux</a:t>
            </a:r>
          </a:p>
          <a:p>
            <a:pPr>
              <a:spcBef>
                <a:spcPts val="500"/>
              </a:spcBef>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000" dirty="0">
                <a:solidFill>
                  <a:srgbClr val="000000"/>
                </a:solidFill>
              </a:rPr>
              <a:t>Proposer des supports visuels accrochés aux murs de la classe (posters, productions d’élèves</a:t>
            </a:r>
            <a:r>
              <a:rPr lang="fr-FR" altLang="fr-FR" sz="2000" dirty="0" smtClean="0">
                <a:solidFill>
                  <a:srgbClr val="000000"/>
                </a:solidFill>
              </a:rPr>
              <a:t>)</a:t>
            </a:r>
            <a:endParaRPr lang="fr-FR" altLang="fr-FR" sz="2000" dirty="0">
              <a:solidFill>
                <a:srgbClr val="000000"/>
              </a:solidFill>
            </a:endParaRPr>
          </a:p>
        </p:txBody>
      </p:sp>
      <p:sp>
        <p:nvSpPr>
          <p:cNvPr id="31748" name="Text Box 3"/>
          <p:cNvSpPr txBox="1">
            <a:spLocks noChangeArrowheads="1"/>
          </p:cNvSpPr>
          <p:nvPr/>
        </p:nvSpPr>
        <p:spPr bwMode="auto">
          <a:xfrm>
            <a:off x="1797050" y="6021389"/>
            <a:ext cx="6673856" cy="371513"/>
          </a:xfrm>
          <a:prstGeom prst="rect">
            <a:avLst/>
          </a:prstGeom>
          <a:noFill/>
          <a:ln w="9525">
            <a:noFill/>
            <a:round/>
            <a:headEnd/>
            <a:tailEnd/>
          </a:ln>
        </p:spPr>
        <p:txBody>
          <a:bodyPr wrap="non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i="1" dirty="0">
                <a:solidFill>
                  <a:srgbClr val="FFFFFF"/>
                </a:solidFill>
              </a:rPr>
              <a:t>http://www.negundosports.com/wp-content/uploads/2013/08/eleves-en-classe1.jpg</a:t>
            </a:r>
          </a:p>
        </p:txBody>
      </p:sp>
      <p:pic>
        <p:nvPicPr>
          <p:cNvPr id="31749" name="Picture 4"/>
          <p:cNvPicPr>
            <a:picLocks noChangeAspect="1" noChangeArrowheads="1"/>
          </p:cNvPicPr>
          <p:nvPr/>
        </p:nvPicPr>
        <p:blipFill>
          <a:blip r:embed="rId3" cstate="print"/>
          <a:srcRect/>
          <a:stretch>
            <a:fillRect/>
          </a:stretch>
        </p:blipFill>
        <p:spPr bwMode="auto">
          <a:xfrm>
            <a:off x="7153275" y="2622682"/>
            <a:ext cx="1769322" cy="3228330"/>
          </a:xfrm>
          <a:prstGeom prst="rect">
            <a:avLst/>
          </a:prstGeom>
          <a:noFill/>
          <a:ln w="9525">
            <a:noFill/>
            <a:round/>
            <a:headEnd/>
            <a:tailEnd/>
          </a:ln>
        </p:spPr>
      </p:pic>
    </p:spTree>
    <p:extLst>
      <p:ext uri="{BB962C8B-B14F-4D97-AF65-F5344CB8AC3E}">
        <p14:creationId xmlns:p14="http://schemas.microsoft.com/office/powerpoint/2010/main" val="11366281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19458">
                                            <p:txEl>
                                              <p:pRg st="0" end="0"/>
                                            </p:txEl>
                                          </p:spTgt>
                                        </p:tgtEl>
                                        <p:attrNameLst>
                                          <p:attrName>style.visibility</p:attrName>
                                        </p:attrNameLst>
                                      </p:cBhvr>
                                      <p:to>
                                        <p:strVal val="visible"/>
                                      </p:to>
                                    </p:set>
                                    <p:animEffect transition="in" filter="fade">
                                      <p:cBhvr additive="repl">
                                        <p:cTn id="7" dur="500"/>
                                        <p:tgtEl>
                                          <p:spTgt spid="1945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19458">
                                            <p:txEl>
                                              <p:pRg st="1" end="1"/>
                                            </p:txEl>
                                          </p:spTgt>
                                        </p:tgtEl>
                                        <p:attrNameLst>
                                          <p:attrName>style.visibility</p:attrName>
                                        </p:attrNameLst>
                                      </p:cBhvr>
                                      <p:to>
                                        <p:strVal val="visible"/>
                                      </p:to>
                                    </p:set>
                                    <p:animEffect transition="in" filter="fade">
                                      <p:cBhvr additive="repl">
                                        <p:cTn id="12" dur="500"/>
                                        <p:tgtEl>
                                          <p:spTgt spid="1945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fill="hold" nodeType="clickEffect">
                                  <p:stCondLst>
                                    <p:cond delay="0"/>
                                  </p:stCondLst>
                                  <p:childTnLst>
                                    <p:set>
                                      <p:cBhvr additive="repl">
                                        <p:cTn id="16" dur="1" fill="hold">
                                          <p:stCondLst>
                                            <p:cond delay="0"/>
                                          </p:stCondLst>
                                        </p:cTn>
                                        <p:tgtEl>
                                          <p:spTgt spid="19458">
                                            <p:txEl>
                                              <p:pRg st="2" end="2"/>
                                            </p:txEl>
                                          </p:spTgt>
                                        </p:tgtEl>
                                        <p:attrNameLst>
                                          <p:attrName>style.visibility</p:attrName>
                                        </p:attrNameLst>
                                      </p:cBhvr>
                                      <p:to>
                                        <p:strVal val="visible"/>
                                      </p:to>
                                    </p:set>
                                    <p:animEffect transition="in" filter="fade">
                                      <p:cBhvr additive="repl">
                                        <p:cTn id="17" dur="500"/>
                                        <p:tgtEl>
                                          <p:spTgt spid="1945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fill="hold" nodeType="clickEffect">
                                  <p:stCondLst>
                                    <p:cond delay="0"/>
                                  </p:stCondLst>
                                  <p:childTnLst>
                                    <p:set>
                                      <p:cBhvr additive="repl">
                                        <p:cTn id="21" dur="1" fill="hold">
                                          <p:stCondLst>
                                            <p:cond delay="0"/>
                                          </p:stCondLst>
                                        </p:cTn>
                                        <p:tgtEl>
                                          <p:spTgt spid="19458">
                                            <p:txEl>
                                              <p:pRg st="3" end="3"/>
                                            </p:txEl>
                                          </p:spTgt>
                                        </p:tgtEl>
                                        <p:attrNameLst>
                                          <p:attrName>style.visibility</p:attrName>
                                        </p:attrNameLst>
                                      </p:cBhvr>
                                      <p:to>
                                        <p:strVal val="visible"/>
                                      </p:to>
                                    </p:set>
                                    <p:animEffect transition="in" filter="fade">
                                      <p:cBhvr additive="repl">
                                        <p:cTn id="22" dur="500"/>
                                        <p:tgtEl>
                                          <p:spTgt spid="1945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
          <p:cNvSpPr txBox="1">
            <a:spLocks noChangeArrowheads="1"/>
          </p:cNvSpPr>
          <p:nvPr/>
        </p:nvSpPr>
        <p:spPr bwMode="auto">
          <a:xfrm>
            <a:off x="937241" y="602186"/>
            <a:ext cx="8756650" cy="1152524"/>
          </a:xfrm>
          <a:prstGeom prst="rect">
            <a:avLst/>
          </a:prstGeom>
          <a:noFill/>
          <a:ln w="9525">
            <a:noFill/>
            <a:round/>
            <a:headEnd/>
            <a:tailEnd/>
          </a:ln>
        </p:spPr>
        <p:txBody>
          <a:bodyPr lIns="90000" tIns="46800" rIns="90000" bIns="46800"/>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a:solidFill>
                  <a:srgbClr val="184698"/>
                </a:solidFill>
              </a:rPr>
              <a:t>GARDER L’INFORMATION SUFFISAMMENT DANS LA MÉMOIRE DE TRAVAIL POUR QU’ELLE PASSE DANS LA MÉMOIRE À LONG TERME.</a:t>
            </a:r>
          </a:p>
        </p:txBody>
      </p:sp>
      <p:sp>
        <p:nvSpPr>
          <p:cNvPr id="21506" name="Text Box 2"/>
          <p:cNvSpPr txBox="1">
            <a:spLocks noChangeArrowheads="1"/>
          </p:cNvSpPr>
          <p:nvPr/>
        </p:nvSpPr>
        <p:spPr bwMode="auto">
          <a:xfrm>
            <a:off x="1992314" y="1916113"/>
            <a:ext cx="5616575" cy="3097212"/>
          </a:xfrm>
          <a:prstGeom prst="rect">
            <a:avLst/>
          </a:prstGeom>
          <a:noFill/>
          <a:ln w="9525">
            <a:noFill/>
            <a:round/>
            <a:headEnd/>
            <a:tailEnd/>
          </a:ln>
        </p:spPr>
        <p:txBody>
          <a:bodyPr lIns="90000" tIns="46800" rIns="90000" bIns="46800"/>
          <a:lstStyle/>
          <a:p>
            <a: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000" b="1" dirty="0">
                <a:solidFill>
                  <a:srgbClr val="000000"/>
                </a:solidFill>
              </a:rPr>
              <a:t>Du côté </a:t>
            </a:r>
            <a:r>
              <a:rPr lang="fr-FR" altLang="fr-FR" sz="2000" b="1" dirty="0" smtClean="0">
                <a:solidFill>
                  <a:srgbClr val="000000"/>
                </a:solidFill>
              </a:rPr>
              <a:t>des adultes</a:t>
            </a:r>
            <a:endParaRPr lang="fr-FR" altLang="fr-FR" sz="2000" b="1" dirty="0">
              <a:solidFill>
                <a:srgbClr val="000000"/>
              </a:solidFill>
            </a:endParaRPr>
          </a:p>
          <a:p>
            <a:pPr>
              <a:spcBef>
                <a:spcPts val="500"/>
              </a:spcBef>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000" dirty="0">
                <a:solidFill>
                  <a:srgbClr val="000000"/>
                </a:solidFill>
              </a:rPr>
              <a:t>Toujours prévenir quand la mémoire de travail doit mémoriser</a:t>
            </a:r>
          </a:p>
          <a:p>
            <a:pPr>
              <a:spcBef>
                <a:spcPts val="500"/>
              </a:spcBef>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000" dirty="0">
                <a:solidFill>
                  <a:srgbClr val="000000"/>
                </a:solidFill>
              </a:rPr>
              <a:t>Faire des regroupements par dénomination</a:t>
            </a:r>
          </a:p>
          <a:p>
            <a:pPr>
              <a:spcBef>
                <a:spcPts val="500"/>
              </a:spcBef>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000" dirty="0">
                <a:solidFill>
                  <a:srgbClr val="000000"/>
                </a:solidFill>
              </a:rPr>
              <a:t>Faire réaliser des cartes mentales</a:t>
            </a:r>
          </a:p>
          <a:p>
            <a:pPr>
              <a:spcBef>
                <a:spcPts val="500"/>
              </a:spcBef>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000" dirty="0">
                <a:solidFill>
                  <a:srgbClr val="000000"/>
                </a:solidFill>
              </a:rPr>
              <a:t>Faire concevoir des fiches de révision « allégées » (en mots, présentation, …) sur un format paysage de taille A4</a:t>
            </a:r>
          </a:p>
        </p:txBody>
      </p:sp>
      <p:pic>
        <p:nvPicPr>
          <p:cNvPr id="33796" name="Picture 3"/>
          <p:cNvPicPr>
            <a:picLocks noChangeAspect="1" noChangeArrowheads="1"/>
          </p:cNvPicPr>
          <p:nvPr/>
        </p:nvPicPr>
        <p:blipFill>
          <a:blip r:embed="rId3" cstate="print"/>
          <a:srcRect/>
          <a:stretch>
            <a:fillRect/>
          </a:stretch>
        </p:blipFill>
        <p:spPr bwMode="auto">
          <a:xfrm>
            <a:off x="7686676" y="1427163"/>
            <a:ext cx="2620963" cy="6875462"/>
          </a:xfrm>
          <a:prstGeom prst="rect">
            <a:avLst/>
          </a:prstGeom>
          <a:noFill/>
          <a:ln w="9525">
            <a:noFill/>
            <a:round/>
            <a:headEnd/>
            <a:tailEnd/>
          </a:ln>
        </p:spPr>
      </p:pic>
      <p:sp>
        <p:nvSpPr>
          <p:cNvPr id="33797" name="Text Box 4"/>
          <p:cNvSpPr txBox="1">
            <a:spLocks noChangeArrowheads="1"/>
          </p:cNvSpPr>
          <p:nvPr/>
        </p:nvSpPr>
        <p:spPr bwMode="auto">
          <a:xfrm>
            <a:off x="1797050" y="6021389"/>
            <a:ext cx="6673856" cy="371513"/>
          </a:xfrm>
          <a:prstGeom prst="rect">
            <a:avLst/>
          </a:prstGeom>
          <a:noFill/>
          <a:ln w="9525">
            <a:noFill/>
            <a:round/>
            <a:headEnd/>
            <a:tailEnd/>
          </a:ln>
        </p:spPr>
        <p:txBody>
          <a:bodyPr wrap="non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i="1">
                <a:solidFill>
                  <a:srgbClr val="FFFFFF"/>
                </a:solidFill>
              </a:rPr>
              <a:t>http://www.negundosports.com/wp-content/uploads/2013/08/eleves-en-classe1.jpg</a:t>
            </a:r>
          </a:p>
        </p:txBody>
      </p:sp>
    </p:spTree>
    <p:extLst>
      <p:ext uri="{BB962C8B-B14F-4D97-AF65-F5344CB8AC3E}">
        <p14:creationId xmlns:p14="http://schemas.microsoft.com/office/powerpoint/2010/main" val="16100657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21506">
                                            <p:txEl>
                                              <p:pRg st="0" end="0"/>
                                            </p:txEl>
                                          </p:spTgt>
                                        </p:tgtEl>
                                        <p:attrNameLst>
                                          <p:attrName>style.visibility</p:attrName>
                                        </p:attrNameLst>
                                      </p:cBhvr>
                                      <p:to>
                                        <p:strVal val="visible"/>
                                      </p:to>
                                    </p:set>
                                    <p:animEffect transition="in" filter="fade">
                                      <p:cBhvr additive="repl">
                                        <p:cTn id="7" dur="500"/>
                                        <p:tgtEl>
                                          <p:spTgt spid="2150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21506">
                                            <p:txEl>
                                              <p:pRg st="1" end="1"/>
                                            </p:txEl>
                                          </p:spTgt>
                                        </p:tgtEl>
                                        <p:attrNameLst>
                                          <p:attrName>style.visibility</p:attrName>
                                        </p:attrNameLst>
                                      </p:cBhvr>
                                      <p:to>
                                        <p:strVal val="visible"/>
                                      </p:to>
                                    </p:set>
                                    <p:animEffect transition="in" filter="fade">
                                      <p:cBhvr additive="repl">
                                        <p:cTn id="12" dur="500"/>
                                        <p:tgtEl>
                                          <p:spTgt spid="2150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fill="hold" nodeType="clickEffect">
                                  <p:stCondLst>
                                    <p:cond delay="0"/>
                                  </p:stCondLst>
                                  <p:childTnLst>
                                    <p:set>
                                      <p:cBhvr additive="repl">
                                        <p:cTn id="16" dur="1" fill="hold">
                                          <p:stCondLst>
                                            <p:cond delay="0"/>
                                          </p:stCondLst>
                                        </p:cTn>
                                        <p:tgtEl>
                                          <p:spTgt spid="21506">
                                            <p:txEl>
                                              <p:pRg st="2" end="2"/>
                                            </p:txEl>
                                          </p:spTgt>
                                        </p:tgtEl>
                                        <p:attrNameLst>
                                          <p:attrName>style.visibility</p:attrName>
                                        </p:attrNameLst>
                                      </p:cBhvr>
                                      <p:to>
                                        <p:strVal val="visible"/>
                                      </p:to>
                                    </p:set>
                                    <p:animEffect transition="in" filter="fade">
                                      <p:cBhvr additive="repl">
                                        <p:cTn id="17" dur="500"/>
                                        <p:tgtEl>
                                          <p:spTgt spid="2150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fill="hold" nodeType="clickEffect">
                                  <p:stCondLst>
                                    <p:cond delay="0"/>
                                  </p:stCondLst>
                                  <p:childTnLst>
                                    <p:set>
                                      <p:cBhvr additive="repl">
                                        <p:cTn id="21" dur="1" fill="hold">
                                          <p:stCondLst>
                                            <p:cond delay="0"/>
                                          </p:stCondLst>
                                        </p:cTn>
                                        <p:tgtEl>
                                          <p:spTgt spid="21506">
                                            <p:txEl>
                                              <p:pRg st="3" end="3"/>
                                            </p:txEl>
                                          </p:spTgt>
                                        </p:tgtEl>
                                        <p:attrNameLst>
                                          <p:attrName>style.visibility</p:attrName>
                                        </p:attrNameLst>
                                      </p:cBhvr>
                                      <p:to>
                                        <p:strVal val="visible"/>
                                      </p:to>
                                    </p:set>
                                    <p:animEffect transition="in" filter="fade">
                                      <p:cBhvr additive="repl">
                                        <p:cTn id="22" dur="500"/>
                                        <p:tgtEl>
                                          <p:spTgt spid="2150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fill="hold" nodeType="clickEffect">
                                  <p:stCondLst>
                                    <p:cond delay="0"/>
                                  </p:stCondLst>
                                  <p:childTnLst>
                                    <p:set>
                                      <p:cBhvr additive="repl">
                                        <p:cTn id="26" dur="1" fill="hold">
                                          <p:stCondLst>
                                            <p:cond delay="0"/>
                                          </p:stCondLst>
                                        </p:cTn>
                                        <p:tgtEl>
                                          <p:spTgt spid="21506">
                                            <p:txEl>
                                              <p:pRg st="4" end="4"/>
                                            </p:txEl>
                                          </p:spTgt>
                                        </p:tgtEl>
                                        <p:attrNameLst>
                                          <p:attrName>style.visibility</p:attrName>
                                        </p:attrNameLst>
                                      </p:cBhvr>
                                      <p:to>
                                        <p:strVal val="visible"/>
                                      </p:to>
                                    </p:set>
                                    <p:animEffect transition="in" filter="fade">
                                      <p:cBhvr additive="repl">
                                        <p:cTn id="27" dur="500"/>
                                        <p:tgtEl>
                                          <p:spTgt spid="2150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3" cstate="print"/>
          <a:srcRect/>
          <a:stretch>
            <a:fillRect/>
          </a:stretch>
        </p:blipFill>
        <p:spPr bwMode="auto">
          <a:xfrm>
            <a:off x="2081049" y="608302"/>
            <a:ext cx="7576810" cy="4902565"/>
          </a:xfrm>
          <a:prstGeom prst="rect">
            <a:avLst/>
          </a:prstGeom>
          <a:noFill/>
          <a:ln w="9525">
            <a:noFill/>
            <a:round/>
            <a:headEnd/>
            <a:tailEnd/>
          </a:ln>
        </p:spPr>
      </p:pic>
      <p:sp>
        <p:nvSpPr>
          <p:cNvPr id="35843" name="Text Box 2"/>
          <p:cNvSpPr txBox="1">
            <a:spLocks noChangeArrowheads="1"/>
          </p:cNvSpPr>
          <p:nvPr/>
        </p:nvSpPr>
        <p:spPr bwMode="auto">
          <a:xfrm>
            <a:off x="3143250" y="6381751"/>
            <a:ext cx="3953816" cy="371513"/>
          </a:xfrm>
          <a:prstGeom prst="rect">
            <a:avLst/>
          </a:prstGeom>
          <a:noFill/>
          <a:ln w="9525">
            <a:noFill/>
            <a:round/>
            <a:headEnd/>
            <a:tailEnd/>
          </a:ln>
        </p:spPr>
        <p:txBody>
          <a:bodyPr wrap="non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i="1">
                <a:solidFill>
                  <a:srgbClr val="FFFFFF"/>
                </a:solidFill>
              </a:rPr>
              <a:t>Image extraite d’une présentation d’Eric Gaspar.</a:t>
            </a:r>
          </a:p>
        </p:txBody>
      </p:sp>
      <p:pic>
        <p:nvPicPr>
          <p:cNvPr id="4" name="Espace réservé du contenu 4" descr="memorisation.jpg"/>
          <p:cNvPicPr>
            <a:picLocks noChangeAspect="1"/>
          </p:cNvPicPr>
          <p:nvPr/>
        </p:nvPicPr>
        <p:blipFill>
          <a:blip r:embed="rId4"/>
          <a:stretch>
            <a:fillRect/>
          </a:stretch>
        </p:blipFill>
        <p:spPr>
          <a:xfrm>
            <a:off x="10169927" y="1256505"/>
            <a:ext cx="1016625" cy="10294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ZoneTexte 4"/>
          <p:cNvSpPr txBox="1"/>
          <p:nvPr/>
        </p:nvSpPr>
        <p:spPr>
          <a:xfrm>
            <a:off x="1355834" y="5580993"/>
            <a:ext cx="9616966" cy="584775"/>
          </a:xfrm>
          <a:prstGeom prst="rect">
            <a:avLst/>
          </a:prstGeom>
          <a:noFill/>
        </p:spPr>
        <p:txBody>
          <a:bodyPr wrap="square" rtlCol="0">
            <a:spAutoFit/>
          </a:bodyPr>
          <a:lstStyle/>
          <a:p>
            <a:pPr algn="ctr"/>
            <a:r>
              <a:rPr lang="fr-FR" sz="3200" dirty="0" smtClean="0"/>
              <a:t>Vidéo E. Gaspard: le chat  1h19</a:t>
            </a:r>
            <a:endParaRPr lang="fr-FR" sz="3200" dirty="0"/>
          </a:p>
        </p:txBody>
      </p:sp>
    </p:spTree>
    <p:extLst>
      <p:ext uri="{BB962C8B-B14F-4D97-AF65-F5344CB8AC3E}">
        <p14:creationId xmlns:p14="http://schemas.microsoft.com/office/powerpoint/2010/main" val="14311997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Stratégie d’Homer Simpson</a:t>
            </a:r>
            <a:endParaRPr lang="fr-FR" dirty="0"/>
          </a:p>
        </p:txBody>
      </p:sp>
      <p:sp>
        <p:nvSpPr>
          <p:cNvPr id="3" name="Espace réservé du texte 2"/>
          <p:cNvSpPr>
            <a:spLocks noGrp="1"/>
          </p:cNvSpPr>
          <p:nvPr>
            <p:ph type="body" idx="1"/>
          </p:nvPr>
        </p:nvSpPr>
        <p:spPr/>
        <p:txBody>
          <a:bodyPr/>
          <a:lstStyle/>
          <a:p>
            <a:r>
              <a:rPr lang="fr-FR" dirty="0" smtClean="0"/>
              <a:t>L’élève</a:t>
            </a:r>
            <a:endParaRPr lang="fr-FR" dirty="0"/>
          </a:p>
        </p:txBody>
      </p:sp>
      <p:sp>
        <p:nvSpPr>
          <p:cNvPr id="4" name="Espace réservé du contenu 3"/>
          <p:cNvSpPr>
            <a:spLocks noGrp="1"/>
          </p:cNvSpPr>
          <p:nvPr>
            <p:ph sz="half" idx="2"/>
          </p:nvPr>
        </p:nvSpPr>
        <p:spPr/>
        <p:txBody>
          <a:bodyPr/>
          <a:lstStyle/>
          <a:p>
            <a:r>
              <a:rPr lang="fr-FR" dirty="0" smtClean="0"/>
              <a:t>Pendant l’heure, je ne fais pas les exercices, je fais semblant, je discute, je passe le temps</a:t>
            </a:r>
            <a:endParaRPr lang="fr-FR" dirty="0"/>
          </a:p>
        </p:txBody>
      </p:sp>
      <p:sp>
        <p:nvSpPr>
          <p:cNvPr id="5" name="Espace réservé du texte 4"/>
          <p:cNvSpPr>
            <a:spLocks noGrp="1"/>
          </p:cNvSpPr>
          <p:nvPr>
            <p:ph type="body" sz="quarter" idx="3"/>
          </p:nvPr>
        </p:nvSpPr>
        <p:spPr/>
        <p:txBody>
          <a:bodyPr/>
          <a:lstStyle/>
          <a:p>
            <a:r>
              <a:rPr lang="fr-FR" dirty="0" smtClean="0"/>
              <a:t>Pendant ce temps, le cerveau</a:t>
            </a:r>
            <a:endParaRPr lang="fr-FR" dirty="0"/>
          </a:p>
        </p:txBody>
      </p:sp>
      <p:sp>
        <p:nvSpPr>
          <p:cNvPr id="6" name="Espace réservé du contenu 5"/>
          <p:cNvSpPr>
            <a:spLocks noGrp="1"/>
          </p:cNvSpPr>
          <p:nvPr>
            <p:ph sz="quarter" idx="4"/>
          </p:nvPr>
        </p:nvSpPr>
        <p:spPr/>
        <p:txBody>
          <a:bodyPr/>
          <a:lstStyle/>
          <a:p>
            <a:r>
              <a:rPr lang="fr-FR" dirty="0" smtClean="0"/>
              <a:t>Aucune situation nouvelle à exploiter se présente: ce sont donc les réseaux de neurones travaillant le « familier » qui s’activent. Le cerveau est en mode économique</a:t>
            </a:r>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2640" y="803540"/>
            <a:ext cx="1612582" cy="1612582"/>
          </a:xfrm>
          <a:prstGeom prst="rect">
            <a:avLst/>
          </a:prstGeom>
        </p:spPr>
      </p:pic>
    </p:spTree>
    <p:extLst>
      <p:ext uri="{BB962C8B-B14F-4D97-AF65-F5344CB8AC3E}">
        <p14:creationId xmlns:p14="http://schemas.microsoft.com/office/powerpoint/2010/main" val="2690191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Stratégie d’Homer Simpson</a:t>
            </a:r>
          </a:p>
        </p:txBody>
      </p:sp>
      <p:sp>
        <p:nvSpPr>
          <p:cNvPr id="3" name="Espace réservé du texte 2"/>
          <p:cNvSpPr>
            <a:spLocks noGrp="1"/>
          </p:cNvSpPr>
          <p:nvPr>
            <p:ph type="body" idx="1"/>
          </p:nvPr>
        </p:nvSpPr>
        <p:spPr/>
        <p:txBody>
          <a:bodyPr/>
          <a:lstStyle/>
          <a:p>
            <a:r>
              <a:rPr lang="fr-FR" dirty="0" smtClean="0"/>
              <a:t>L’élève</a:t>
            </a:r>
            <a:endParaRPr lang="fr-FR" dirty="0"/>
          </a:p>
        </p:txBody>
      </p:sp>
      <p:sp>
        <p:nvSpPr>
          <p:cNvPr id="4" name="Espace réservé du contenu 3"/>
          <p:cNvSpPr>
            <a:spLocks noGrp="1"/>
          </p:cNvSpPr>
          <p:nvPr>
            <p:ph sz="half" idx="2"/>
          </p:nvPr>
        </p:nvSpPr>
        <p:spPr/>
        <p:txBody>
          <a:bodyPr/>
          <a:lstStyle/>
          <a:p>
            <a:r>
              <a:rPr lang="fr-FR" dirty="0" smtClean="0"/>
              <a:t>Puis je prends simplement la correction des exercices</a:t>
            </a:r>
            <a:endParaRPr lang="fr-FR" dirty="0"/>
          </a:p>
        </p:txBody>
      </p:sp>
      <p:sp>
        <p:nvSpPr>
          <p:cNvPr id="5" name="Espace réservé du texte 4"/>
          <p:cNvSpPr>
            <a:spLocks noGrp="1"/>
          </p:cNvSpPr>
          <p:nvPr>
            <p:ph type="body" sz="quarter" idx="3"/>
          </p:nvPr>
        </p:nvSpPr>
        <p:spPr/>
        <p:txBody>
          <a:bodyPr/>
          <a:lstStyle/>
          <a:p>
            <a:r>
              <a:rPr lang="fr-FR" dirty="0" smtClean="0"/>
              <a:t>Le cerveau</a:t>
            </a:r>
            <a:endParaRPr lang="fr-FR" dirty="0"/>
          </a:p>
        </p:txBody>
      </p:sp>
      <p:sp>
        <p:nvSpPr>
          <p:cNvPr id="6" name="Espace réservé du contenu 5"/>
          <p:cNvSpPr>
            <a:spLocks noGrp="1"/>
          </p:cNvSpPr>
          <p:nvPr>
            <p:ph sz="quarter" idx="4"/>
          </p:nvPr>
        </p:nvSpPr>
        <p:spPr/>
        <p:txBody>
          <a:bodyPr/>
          <a:lstStyle/>
          <a:p>
            <a:r>
              <a:rPr lang="fr-FR" dirty="0" smtClean="0"/>
              <a:t>Mode automatique</a:t>
            </a:r>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2640" y="803540"/>
            <a:ext cx="1612582" cy="1612582"/>
          </a:xfrm>
          <a:prstGeom prst="rect">
            <a:avLst/>
          </a:prstGeom>
        </p:spPr>
      </p:pic>
    </p:spTree>
    <p:extLst>
      <p:ext uri="{BB962C8B-B14F-4D97-AF65-F5344CB8AC3E}">
        <p14:creationId xmlns:p14="http://schemas.microsoft.com/office/powerpoint/2010/main" val="9923400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principes de l’évaluation</a:t>
            </a:r>
            <a:endParaRPr lang="fr-FR" dirty="0"/>
          </a:p>
        </p:txBody>
      </p:sp>
      <p:sp>
        <p:nvSpPr>
          <p:cNvPr id="3" name="Espace réservé du contenu 2"/>
          <p:cNvSpPr>
            <a:spLocks noGrp="1"/>
          </p:cNvSpPr>
          <p:nvPr>
            <p:ph idx="1"/>
          </p:nvPr>
        </p:nvSpPr>
        <p:spPr/>
        <p:txBody>
          <a:bodyPr>
            <a:normAutofit fontScale="92500" lnSpcReduction="20000"/>
          </a:bodyPr>
          <a:lstStyle/>
          <a:p>
            <a:r>
              <a:rPr lang="fr-FR" dirty="0" smtClean="0"/>
              <a:t>Une évaluation a pour principe à être réussie</a:t>
            </a:r>
          </a:p>
          <a:p>
            <a:r>
              <a:rPr lang="fr-FR" dirty="0" smtClean="0"/>
              <a:t>Une évaluation n’a pas pour vocation à sanctionner un comportement</a:t>
            </a:r>
          </a:p>
          <a:p>
            <a:r>
              <a:rPr lang="fr-FR" dirty="0" smtClean="0"/>
              <a:t>Une évaluation n’a pas pour vocation à sélectionner les élèves</a:t>
            </a:r>
          </a:p>
          <a:p>
            <a:r>
              <a:rPr lang="fr-FR" dirty="0" smtClean="0"/>
              <a:t>Une évaluation doit s’adresser à l’ensemble des élèves</a:t>
            </a:r>
          </a:p>
          <a:p>
            <a:r>
              <a:rPr lang="fr-FR" dirty="0" smtClean="0"/>
              <a:t>Une évaluation évalue les compétence d’un élève et non l’élève lui-même</a:t>
            </a:r>
          </a:p>
          <a:p>
            <a:r>
              <a:rPr lang="fr-FR" dirty="0" smtClean="0"/>
              <a:t>Les objectifs d’une évaluation doivent être compris des élèves</a:t>
            </a:r>
          </a:p>
          <a:p>
            <a:r>
              <a:rPr lang="fr-FR" dirty="0"/>
              <a:t> L’implication des élèves dans le processus d’évaluation est facilitateur d’une bonne relation </a:t>
            </a:r>
          </a:p>
        </p:txBody>
      </p:sp>
    </p:spTree>
    <p:extLst>
      <p:ext uri="{BB962C8B-B14F-4D97-AF65-F5344CB8AC3E}">
        <p14:creationId xmlns:p14="http://schemas.microsoft.com/office/powerpoint/2010/main" val="40934246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Stratégie d’Homer Simpson</a:t>
            </a:r>
          </a:p>
        </p:txBody>
      </p:sp>
      <p:sp>
        <p:nvSpPr>
          <p:cNvPr id="3" name="Espace réservé du texte 2"/>
          <p:cNvSpPr>
            <a:spLocks noGrp="1"/>
          </p:cNvSpPr>
          <p:nvPr>
            <p:ph type="body" idx="1"/>
          </p:nvPr>
        </p:nvSpPr>
        <p:spPr/>
        <p:txBody>
          <a:bodyPr/>
          <a:lstStyle/>
          <a:p>
            <a:r>
              <a:rPr lang="fr-FR" dirty="0" smtClean="0"/>
              <a:t>L’élève</a:t>
            </a:r>
            <a:endParaRPr lang="fr-FR" dirty="0"/>
          </a:p>
        </p:txBody>
      </p:sp>
      <p:sp>
        <p:nvSpPr>
          <p:cNvPr id="4" name="Espace réservé du contenu 3"/>
          <p:cNvSpPr>
            <a:spLocks noGrp="1"/>
          </p:cNvSpPr>
          <p:nvPr>
            <p:ph sz="half" idx="2"/>
          </p:nvPr>
        </p:nvSpPr>
        <p:spPr/>
        <p:txBody>
          <a:bodyPr/>
          <a:lstStyle/>
          <a:p>
            <a:r>
              <a:rPr lang="fr-FR" dirty="0" smtClean="0"/>
              <a:t>La veille du contrôle, je relis les corrigés: « super, je comprends »</a:t>
            </a:r>
            <a:endParaRPr lang="fr-FR" dirty="0"/>
          </a:p>
        </p:txBody>
      </p:sp>
      <p:sp>
        <p:nvSpPr>
          <p:cNvPr id="5" name="Espace réservé du texte 4"/>
          <p:cNvSpPr>
            <a:spLocks noGrp="1"/>
          </p:cNvSpPr>
          <p:nvPr>
            <p:ph type="body" sz="quarter" idx="3"/>
          </p:nvPr>
        </p:nvSpPr>
        <p:spPr/>
        <p:txBody>
          <a:bodyPr/>
          <a:lstStyle/>
          <a:p>
            <a:r>
              <a:rPr lang="fr-FR" dirty="0" smtClean="0"/>
              <a:t>Le cerveau</a:t>
            </a:r>
            <a:endParaRPr lang="fr-FR" dirty="0"/>
          </a:p>
        </p:txBody>
      </p:sp>
      <p:sp>
        <p:nvSpPr>
          <p:cNvPr id="6" name="Espace réservé du contenu 5"/>
          <p:cNvSpPr>
            <a:spLocks noGrp="1"/>
          </p:cNvSpPr>
          <p:nvPr>
            <p:ph sz="quarter" idx="4"/>
          </p:nvPr>
        </p:nvSpPr>
        <p:spPr/>
        <p:txBody>
          <a:bodyPr/>
          <a:lstStyle/>
          <a:p>
            <a:r>
              <a:rPr lang="fr-FR" dirty="0" smtClean="0"/>
              <a:t>Le cerveau ne fait toujours pas appel à ses neurones « explorateurs de situations nouvelles »</a:t>
            </a:r>
          </a:p>
          <a:p>
            <a:r>
              <a:rPr lang="fr-FR" dirty="0" smtClean="0"/>
              <a:t>Il utilise seulement des procédés de mémorisation pour retenir les exercices</a:t>
            </a:r>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2640" y="803540"/>
            <a:ext cx="1612582" cy="1612582"/>
          </a:xfrm>
          <a:prstGeom prst="rect">
            <a:avLst/>
          </a:prstGeom>
        </p:spPr>
      </p:pic>
    </p:spTree>
    <p:extLst>
      <p:ext uri="{BB962C8B-B14F-4D97-AF65-F5344CB8AC3E}">
        <p14:creationId xmlns:p14="http://schemas.microsoft.com/office/powerpoint/2010/main" val="16749670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Stratégie d’Homer Simpson</a:t>
            </a:r>
          </a:p>
        </p:txBody>
      </p:sp>
      <p:sp>
        <p:nvSpPr>
          <p:cNvPr id="3" name="Espace réservé du texte 2"/>
          <p:cNvSpPr>
            <a:spLocks noGrp="1"/>
          </p:cNvSpPr>
          <p:nvPr>
            <p:ph type="body" idx="1"/>
          </p:nvPr>
        </p:nvSpPr>
        <p:spPr/>
        <p:txBody>
          <a:bodyPr/>
          <a:lstStyle/>
          <a:p>
            <a:r>
              <a:rPr lang="fr-FR" dirty="0" smtClean="0"/>
              <a:t>L’élève</a:t>
            </a:r>
            <a:endParaRPr lang="fr-FR" dirty="0"/>
          </a:p>
        </p:txBody>
      </p:sp>
      <p:sp>
        <p:nvSpPr>
          <p:cNvPr id="4" name="Espace réservé du contenu 3"/>
          <p:cNvSpPr>
            <a:spLocks noGrp="1"/>
          </p:cNvSpPr>
          <p:nvPr>
            <p:ph sz="half" idx="2"/>
          </p:nvPr>
        </p:nvSpPr>
        <p:spPr/>
        <p:txBody>
          <a:bodyPr/>
          <a:lstStyle/>
          <a:p>
            <a:r>
              <a:rPr lang="fr-FR" dirty="0" smtClean="0"/>
              <a:t>Le jour de l’évaluation, je ne reconnais pas les exercices</a:t>
            </a:r>
          </a:p>
          <a:p>
            <a:endParaRPr lang="fr-FR" dirty="0"/>
          </a:p>
        </p:txBody>
      </p:sp>
      <p:sp>
        <p:nvSpPr>
          <p:cNvPr id="5" name="Espace réservé du texte 4"/>
          <p:cNvSpPr>
            <a:spLocks noGrp="1"/>
          </p:cNvSpPr>
          <p:nvPr>
            <p:ph type="body" sz="quarter" idx="3"/>
          </p:nvPr>
        </p:nvSpPr>
        <p:spPr/>
        <p:txBody>
          <a:bodyPr/>
          <a:lstStyle/>
          <a:p>
            <a:r>
              <a:rPr lang="fr-FR" dirty="0" smtClean="0"/>
              <a:t>Le cerveau</a:t>
            </a:r>
            <a:endParaRPr lang="fr-FR" dirty="0"/>
          </a:p>
        </p:txBody>
      </p:sp>
      <p:sp>
        <p:nvSpPr>
          <p:cNvPr id="6" name="Espace réservé du contenu 5"/>
          <p:cNvSpPr>
            <a:spLocks noGrp="1"/>
          </p:cNvSpPr>
          <p:nvPr>
            <p:ph sz="quarter" idx="4"/>
          </p:nvPr>
        </p:nvSpPr>
        <p:spPr/>
        <p:txBody>
          <a:bodyPr/>
          <a:lstStyle/>
          <a:p>
            <a:endParaRPr lang="fr-F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2640" y="803540"/>
            <a:ext cx="1612582" cy="1612582"/>
          </a:xfrm>
          <a:prstGeom prst="rect">
            <a:avLst/>
          </a:prstGeom>
        </p:spPr>
      </p:pic>
    </p:spTree>
    <p:extLst>
      <p:ext uri="{BB962C8B-B14F-4D97-AF65-F5344CB8AC3E}">
        <p14:creationId xmlns:p14="http://schemas.microsoft.com/office/powerpoint/2010/main" val="20717696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Stratégie d’Indiana Jones</a:t>
            </a:r>
            <a:endParaRPr lang="fr-FR" dirty="0"/>
          </a:p>
        </p:txBody>
      </p:sp>
      <p:sp>
        <p:nvSpPr>
          <p:cNvPr id="3" name="Espace réservé du texte 2"/>
          <p:cNvSpPr>
            <a:spLocks noGrp="1"/>
          </p:cNvSpPr>
          <p:nvPr>
            <p:ph type="body" idx="1"/>
          </p:nvPr>
        </p:nvSpPr>
        <p:spPr>
          <a:xfrm>
            <a:off x="1355558" y="2667000"/>
            <a:ext cx="4718304" cy="576262"/>
          </a:xfrm>
        </p:spPr>
        <p:txBody>
          <a:bodyPr/>
          <a:lstStyle/>
          <a:p>
            <a:r>
              <a:rPr lang="fr-FR" dirty="0" smtClean="0"/>
              <a:t>L’élève</a:t>
            </a:r>
            <a:endParaRPr lang="fr-FR" dirty="0"/>
          </a:p>
        </p:txBody>
      </p:sp>
      <p:sp>
        <p:nvSpPr>
          <p:cNvPr id="4" name="Espace réservé du contenu 3"/>
          <p:cNvSpPr>
            <a:spLocks noGrp="1"/>
          </p:cNvSpPr>
          <p:nvPr>
            <p:ph sz="half" idx="2"/>
          </p:nvPr>
        </p:nvSpPr>
        <p:spPr/>
        <p:txBody>
          <a:bodyPr/>
          <a:lstStyle/>
          <a:p>
            <a:r>
              <a:rPr lang="fr-FR" dirty="0" smtClean="0"/>
              <a:t>Je fais les exercices en cours</a:t>
            </a:r>
            <a:endParaRPr lang="fr-FR" dirty="0"/>
          </a:p>
        </p:txBody>
      </p:sp>
      <p:sp>
        <p:nvSpPr>
          <p:cNvPr id="5" name="Espace réservé du texte 4"/>
          <p:cNvSpPr>
            <a:spLocks noGrp="1"/>
          </p:cNvSpPr>
          <p:nvPr>
            <p:ph type="body" sz="quarter" idx="3"/>
          </p:nvPr>
        </p:nvSpPr>
        <p:spPr/>
        <p:txBody>
          <a:bodyPr/>
          <a:lstStyle/>
          <a:p>
            <a:r>
              <a:rPr lang="fr-FR" dirty="0" smtClean="0"/>
              <a:t>Le cerveau</a:t>
            </a:r>
            <a:endParaRPr lang="fr-FR" dirty="0"/>
          </a:p>
        </p:txBody>
      </p:sp>
      <p:sp>
        <p:nvSpPr>
          <p:cNvPr id="6" name="Espace réservé du contenu 5"/>
          <p:cNvSpPr>
            <a:spLocks noGrp="1"/>
          </p:cNvSpPr>
          <p:nvPr>
            <p:ph sz="quarter" idx="4"/>
          </p:nvPr>
        </p:nvSpPr>
        <p:spPr/>
        <p:txBody>
          <a:bodyPr/>
          <a:lstStyle/>
          <a:p>
            <a:r>
              <a:rPr lang="fr-FR" dirty="0" smtClean="0"/>
              <a:t>Le cerveau alerte les neurones spécialisées dans l’exploitation de situations nouvelles</a:t>
            </a:r>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6347" y="710141"/>
            <a:ext cx="2714625" cy="1685925"/>
          </a:xfrm>
          <a:prstGeom prst="rect">
            <a:avLst/>
          </a:prstGeom>
        </p:spPr>
      </p:pic>
    </p:spTree>
    <p:extLst>
      <p:ext uri="{BB962C8B-B14F-4D97-AF65-F5344CB8AC3E}">
        <p14:creationId xmlns:p14="http://schemas.microsoft.com/office/powerpoint/2010/main" val="39318514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Stratégie d’Indiana Jones</a:t>
            </a:r>
          </a:p>
        </p:txBody>
      </p:sp>
      <p:sp>
        <p:nvSpPr>
          <p:cNvPr id="3" name="Espace réservé du texte 2"/>
          <p:cNvSpPr>
            <a:spLocks noGrp="1"/>
          </p:cNvSpPr>
          <p:nvPr>
            <p:ph type="body" idx="1"/>
          </p:nvPr>
        </p:nvSpPr>
        <p:spPr/>
        <p:txBody>
          <a:bodyPr/>
          <a:lstStyle/>
          <a:p>
            <a:r>
              <a:rPr lang="fr-FR" dirty="0" smtClean="0"/>
              <a:t>L’élève</a:t>
            </a:r>
            <a:endParaRPr lang="fr-FR" dirty="0"/>
          </a:p>
        </p:txBody>
      </p:sp>
      <p:sp>
        <p:nvSpPr>
          <p:cNvPr id="4" name="Espace réservé du contenu 3"/>
          <p:cNvSpPr>
            <a:spLocks noGrp="1"/>
          </p:cNvSpPr>
          <p:nvPr>
            <p:ph sz="half" idx="2"/>
          </p:nvPr>
        </p:nvSpPr>
        <p:spPr/>
        <p:txBody>
          <a:bodyPr/>
          <a:lstStyle/>
          <a:p>
            <a:r>
              <a:rPr lang="fr-FR" dirty="0" smtClean="0"/>
              <a:t>Je prends la correction comme Homer mais je surligne les passages ou il y a eu blocages</a:t>
            </a:r>
            <a:endParaRPr lang="fr-FR" dirty="0"/>
          </a:p>
        </p:txBody>
      </p:sp>
      <p:sp>
        <p:nvSpPr>
          <p:cNvPr id="5" name="Espace réservé du texte 4"/>
          <p:cNvSpPr>
            <a:spLocks noGrp="1"/>
          </p:cNvSpPr>
          <p:nvPr>
            <p:ph type="body" sz="quarter" idx="3"/>
          </p:nvPr>
        </p:nvSpPr>
        <p:spPr/>
        <p:txBody>
          <a:bodyPr/>
          <a:lstStyle/>
          <a:p>
            <a:r>
              <a:rPr lang="fr-FR" dirty="0" smtClean="0"/>
              <a:t>Le cerveau</a:t>
            </a:r>
            <a:endParaRPr lang="fr-FR" dirty="0"/>
          </a:p>
        </p:txBody>
      </p:sp>
      <p:sp>
        <p:nvSpPr>
          <p:cNvPr id="6" name="Espace réservé du contenu 5"/>
          <p:cNvSpPr>
            <a:spLocks noGrp="1"/>
          </p:cNvSpPr>
          <p:nvPr>
            <p:ph sz="quarter" idx="4"/>
          </p:nvPr>
        </p:nvSpPr>
        <p:spPr/>
        <p:txBody>
          <a:bodyPr/>
          <a:lstStyle/>
          <a:p>
            <a:r>
              <a:rPr lang="fr-FR" dirty="0" smtClean="0"/>
              <a:t>L’hippocampe attribue alors un lien étiquette entre la question qui avait été posée et la sensation de blocage ressentie</a:t>
            </a:r>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6347" y="600074"/>
            <a:ext cx="2714625" cy="1685925"/>
          </a:xfrm>
          <a:prstGeom prst="rect">
            <a:avLst/>
          </a:prstGeom>
        </p:spPr>
      </p:pic>
    </p:spTree>
    <p:extLst>
      <p:ext uri="{BB962C8B-B14F-4D97-AF65-F5344CB8AC3E}">
        <p14:creationId xmlns:p14="http://schemas.microsoft.com/office/powerpoint/2010/main" val="42392485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Stratégie d’Indiana Jones</a:t>
            </a:r>
          </a:p>
        </p:txBody>
      </p:sp>
      <p:sp>
        <p:nvSpPr>
          <p:cNvPr id="3" name="Espace réservé du texte 2"/>
          <p:cNvSpPr>
            <a:spLocks noGrp="1"/>
          </p:cNvSpPr>
          <p:nvPr>
            <p:ph type="body" idx="1"/>
          </p:nvPr>
        </p:nvSpPr>
        <p:spPr/>
        <p:txBody>
          <a:bodyPr/>
          <a:lstStyle/>
          <a:p>
            <a:r>
              <a:rPr lang="fr-FR" dirty="0" smtClean="0"/>
              <a:t>L’élève</a:t>
            </a:r>
            <a:endParaRPr lang="fr-FR" dirty="0"/>
          </a:p>
        </p:txBody>
      </p:sp>
      <p:sp>
        <p:nvSpPr>
          <p:cNvPr id="4" name="Espace réservé du contenu 3"/>
          <p:cNvSpPr>
            <a:spLocks noGrp="1"/>
          </p:cNvSpPr>
          <p:nvPr>
            <p:ph sz="half" idx="2"/>
          </p:nvPr>
        </p:nvSpPr>
        <p:spPr/>
        <p:txBody>
          <a:bodyPr/>
          <a:lstStyle/>
          <a:p>
            <a:r>
              <a:rPr lang="fr-FR" dirty="0" smtClean="0"/>
              <a:t>Je révise et j’apprends ces fameux passages surlignés pour l’évaluation</a:t>
            </a:r>
            <a:endParaRPr lang="fr-FR" dirty="0"/>
          </a:p>
        </p:txBody>
      </p:sp>
      <p:sp>
        <p:nvSpPr>
          <p:cNvPr id="5" name="Espace réservé du texte 4"/>
          <p:cNvSpPr>
            <a:spLocks noGrp="1"/>
          </p:cNvSpPr>
          <p:nvPr>
            <p:ph type="body" sz="quarter" idx="3"/>
          </p:nvPr>
        </p:nvSpPr>
        <p:spPr/>
        <p:txBody>
          <a:bodyPr/>
          <a:lstStyle/>
          <a:p>
            <a:r>
              <a:rPr lang="fr-FR" dirty="0" smtClean="0"/>
              <a:t>Le cerveau</a:t>
            </a:r>
            <a:endParaRPr lang="fr-FR" dirty="0"/>
          </a:p>
        </p:txBody>
      </p:sp>
      <p:sp>
        <p:nvSpPr>
          <p:cNvPr id="6" name="Espace réservé du contenu 5"/>
          <p:cNvSpPr>
            <a:spLocks noGrp="1"/>
          </p:cNvSpPr>
          <p:nvPr>
            <p:ph sz="quarter" idx="4"/>
          </p:nvPr>
        </p:nvSpPr>
        <p:spPr/>
        <p:txBody>
          <a:bodyPr/>
          <a:lstStyle/>
          <a:p>
            <a:r>
              <a:rPr lang="fr-FR" dirty="0" smtClean="0"/>
              <a:t>Le cerveau mémorise l’association</a:t>
            </a:r>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6347" y="600074"/>
            <a:ext cx="2714625" cy="1685925"/>
          </a:xfrm>
          <a:prstGeom prst="rect">
            <a:avLst/>
          </a:prstGeom>
        </p:spPr>
      </p:pic>
    </p:spTree>
    <p:extLst>
      <p:ext uri="{BB962C8B-B14F-4D97-AF65-F5344CB8AC3E}">
        <p14:creationId xmlns:p14="http://schemas.microsoft.com/office/powerpoint/2010/main" val="376057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Stratégie d’Indiana Jones</a:t>
            </a:r>
          </a:p>
        </p:txBody>
      </p:sp>
      <p:sp>
        <p:nvSpPr>
          <p:cNvPr id="3" name="Espace réservé du texte 2"/>
          <p:cNvSpPr>
            <a:spLocks noGrp="1"/>
          </p:cNvSpPr>
          <p:nvPr>
            <p:ph type="body" idx="1"/>
          </p:nvPr>
        </p:nvSpPr>
        <p:spPr/>
        <p:txBody>
          <a:bodyPr/>
          <a:lstStyle/>
          <a:p>
            <a:r>
              <a:rPr lang="fr-FR" dirty="0" smtClean="0"/>
              <a:t>L’élève</a:t>
            </a:r>
            <a:endParaRPr lang="fr-FR" dirty="0"/>
          </a:p>
        </p:txBody>
      </p:sp>
      <p:sp>
        <p:nvSpPr>
          <p:cNvPr id="4" name="Espace réservé du contenu 3"/>
          <p:cNvSpPr>
            <a:spLocks noGrp="1"/>
          </p:cNvSpPr>
          <p:nvPr>
            <p:ph sz="half" idx="2"/>
          </p:nvPr>
        </p:nvSpPr>
        <p:spPr/>
        <p:txBody>
          <a:bodyPr/>
          <a:lstStyle/>
          <a:p>
            <a:r>
              <a:rPr lang="fr-FR" dirty="0" smtClean="0"/>
              <a:t>Lors du contrôle, je sais que le blocage va être temporaire</a:t>
            </a:r>
            <a:endParaRPr lang="fr-FR" dirty="0"/>
          </a:p>
        </p:txBody>
      </p:sp>
      <p:sp>
        <p:nvSpPr>
          <p:cNvPr id="5" name="Espace réservé du texte 4"/>
          <p:cNvSpPr>
            <a:spLocks noGrp="1"/>
          </p:cNvSpPr>
          <p:nvPr>
            <p:ph type="body" sz="quarter" idx="3"/>
          </p:nvPr>
        </p:nvSpPr>
        <p:spPr/>
        <p:txBody>
          <a:bodyPr/>
          <a:lstStyle/>
          <a:p>
            <a:r>
              <a:rPr lang="fr-FR" dirty="0" smtClean="0"/>
              <a:t>Le cerveau</a:t>
            </a:r>
            <a:endParaRPr lang="fr-FR" dirty="0"/>
          </a:p>
        </p:txBody>
      </p:sp>
      <p:sp>
        <p:nvSpPr>
          <p:cNvPr id="6" name="Espace réservé du contenu 5"/>
          <p:cNvSpPr>
            <a:spLocks noGrp="1"/>
          </p:cNvSpPr>
          <p:nvPr>
            <p:ph sz="quarter" idx="4"/>
          </p:nvPr>
        </p:nvSpPr>
        <p:spPr/>
        <p:txBody>
          <a:bodyPr/>
          <a:lstStyle/>
          <a:p>
            <a:r>
              <a:rPr lang="fr-FR" dirty="0" smtClean="0"/>
              <a:t>Les neurones d’explorations sont sollicitées plus vite et avec une banque de données de situation déjà construites</a:t>
            </a:r>
          </a:p>
          <a:p>
            <a:r>
              <a:rPr lang="fr-FR" dirty="0" smtClean="0"/>
              <a:t>Une solution va alors être trouvées</a:t>
            </a:r>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6347" y="600074"/>
            <a:ext cx="2714625" cy="1685925"/>
          </a:xfrm>
          <a:prstGeom prst="rect">
            <a:avLst/>
          </a:prstGeom>
        </p:spPr>
      </p:pic>
    </p:spTree>
    <p:extLst>
      <p:ext uri="{BB962C8B-B14F-4D97-AF65-F5344CB8AC3E}">
        <p14:creationId xmlns:p14="http://schemas.microsoft.com/office/powerpoint/2010/main" val="23309372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83026" y="982132"/>
            <a:ext cx="9601196" cy="1303867"/>
          </a:xfrm>
        </p:spPr>
        <p:txBody>
          <a:bodyPr/>
          <a:lstStyle/>
          <a:p>
            <a:r>
              <a:rPr lang="fr-FR" dirty="0" smtClean="0"/>
              <a:t>Indicateurs d’évaluation pour le socle</a:t>
            </a:r>
            <a:endParaRPr lang="fr-FR" dirty="0"/>
          </a:p>
        </p:txBody>
      </p:sp>
      <p:sp>
        <p:nvSpPr>
          <p:cNvPr id="3" name="Espace réservé du contenu 2"/>
          <p:cNvSpPr>
            <a:spLocks noGrp="1"/>
          </p:cNvSpPr>
          <p:nvPr>
            <p:ph idx="1"/>
          </p:nvPr>
        </p:nvSpPr>
        <p:spPr/>
        <p:txBody>
          <a:bodyPr/>
          <a:lstStyle/>
          <a:p>
            <a:pPr fontAlgn="base"/>
            <a:r>
              <a:rPr lang="fr-FR" dirty="0" smtClean="0"/>
              <a:t>Capacité de l’élève à bâtir une carte mentale qui lui soit propre et qui soit pertinente. </a:t>
            </a:r>
          </a:p>
          <a:p>
            <a:pPr fontAlgn="base"/>
            <a:r>
              <a:rPr lang="fr-FR" dirty="0" smtClean="0"/>
              <a:t>Capacité de l’élève à utiliser un ou plusieurs outils de mémorisation de manière efficace. </a:t>
            </a:r>
          </a:p>
          <a:p>
            <a:pPr fontAlgn="base"/>
            <a:r>
              <a:rPr lang="fr-FR" dirty="0" smtClean="0"/>
              <a:t>Gradation de l’autonomie de l’élève pour choisir les outils de mémorisation qui LUI sont le plus adaptés. </a:t>
            </a:r>
          </a:p>
          <a:p>
            <a:pPr marL="0" indent="0" fontAlgn="base">
              <a:buNone/>
            </a:pPr>
            <a:endParaRPr lang="fr-FR" dirty="0" smtClean="0"/>
          </a:p>
          <a:p>
            <a:endParaRPr lang="fr-FR" dirty="0"/>
          </a:p>
        </p:txBody>
      </p:sp>
      <p:pic>
        <p:nvPicPr>
          <p:cNvPr id="4" name="Espace réservé du contenu 4" descr="memorisation.jpg"/>
          <p:cNvPicPr>
            <a:picLocks noChangeAspect="1"/>
          </p:cNvPicPr>
          <p:nvPr/>
        </p:nvPicPr>
        <p:blipFill>
          <a:blip r:embed="rId2"/>
          <a:stretch>
            <a:fillRect/>
          </a:stretch>
        </p:blipFill>
        <p:spPr>
          <a:xfrm>
            <a:off x="10134069" y="1119318"/>
            <a:ext cx="1016625" cy="10294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intelligences multiples</a:t>
            </a:r>
            <a:endParaRPr lang="fr-FR" dirty="0"/>
          </a:p>
        </p:txBody>
      </p:sp>
      <p:pic>
        <p:nvPicPr>
          <p:cNvPr id="1026" name="Picture 2"/>
          <p:cNvPicPr>
            <a:picLocks noGrp="1" noChangeAspect="1" noChangeArrowheads="1"/>
          </p:cNvPicPr>
          <p:nvPr>
            <p:ph idx="1"/>
          </p:nvPr>
        </p:nvPicPr>
        <p:blipFill>
          <a:blip r:embed="rId3"/>
          <a:srcRect/>
          <a:stretch>
            <a:fillRect/>
          </a:stretch>
        </p:blipFill>
        <p:spPr bwMode="auto">
          <a:xfrm>
            <a:off x="3106809" y="2500257"/>
            <a:ext cx="6620516" cy="353793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0" y="0"/>
            <a:ext cx="13696950" cy="81915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0" y="0"/>
            <a:ext cx="13868400" cy="85725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CPE et l’évaluation diagnostique</a:t>
            </a:r>
            <a:endParaRPr lang="fr-FR" dirty="0"/>
          </a:p>
        </p:txBody>
      </p:sp>
      <p:sp>
        <p:nvSpPr>
          <p:cNvPr id="3" name="Espace réservé du contenu 2"/>
          <p:cNvSpPr>
            <a:spLocks noGrp="1"/>
          </p:cNvSpPr>
          <p:nvPr>
            <p:ph idx="1"/>
          </p:nvPr>
        </p:nvSpPr>
        <p:spPr>
          <a:xfrm>
            <a:off x="1260895" y="2415396"/>
            <a:ext cx="9601196" cy="3512231"/>
          </a:xfrm>
        </p:spPr>
        <p:txBody>
          <a:bodyPr>
            <a:normAutofit/>
          </a:bodyPr>
          <a:lstStyle/>
          <a:p>
            <a:r>
              <a:rPr lang="fr-FR" dirty="0" smtClean="0"/>
              <a:t>Pour faire progresser les élèves il faut savoir ce qu’ils sont capables de faire. Le CPE repère chez les élèves ou groupes d’élèves leurs difficultés, leurs acquis et leurs besoins afin de:</a:t>
            </a:r>
          </a:p>
          <a:p>
            <a:r>
              <a:rPr lang="fr-FR" dirty="0" smtClean="0"/>
              <a:t>construire des situations d’apprentissage en conséquence ou penser des remédiations</a:t>
            </a:r>
          </a:p>
          <a:p>
            <a:pPr lvl="1"/>
            <a:r>
              <a:rPr lang="fr-FR" dirty="0" smtClean="0"/>
              <a:t>prendre </a:t>
            </a:r>
            <a:r>
              <a:rPr lang="fr-FR" dirty="0"/>
              <a:t>en compte des acquis </a:t>
            </a:r>
            <a:r>
              <a:rPr lang="fr-FR" dirty="0" smtClean="0"/>
              <a:t>repérés.  </a:t>
            </a:r>
          </a:p>
          <a:p>
            <a:pPr lvl="1"/>
            <a:r>
              <a:rPr lang="fr-FR" dirty="0" smtClean="0"/>
              <a:t>valoriser </a:t>
            </a:r>
            <a:r>
              <a:rPr lang="fr-FR" dirty="0"/>
              <a:t>ce que les élèves savent </a:t>
            </a:r>
            <a:r>
              <a:rPr lang="fr-FR" dirty="0" smtClean="0"/>
              <a:t>déjà       </a:t>
            </a:r>
          </a:p>
          <a:p>
            <a:pPr lvl="1"/>
            <a:r>
              <a:rPr lang="fr-FR" dirty="0" smtClean="0"/>
              <a:t>identifier </a:t>
            </a:r>
            <a:r>
              <a:rPr lang="fr-FR" dirty="0"/>
              <a:t>les représentations des élèves et les déconstruire si elles sont erronées.   </a:t>
            </a:r>
          </a:p>
          <a:p>
            <a:endParaRPr lang="fr-FR" dirty="0"/>
          </a:p>
        </p:txBody>
      </p:sp>
    </p:spTree>
    <p:extLst>
      <p:ext uri="{BB962C8B-B14F-4D97-AF65-F5344CB8AC3E}">
        <p14:creationId xmlns:p14="http://schemas.microsoft.com/office/powerpoint/2010/main" val="11033588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0" y="0"/>
            <a:ext cx="12668250" cy="82296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srcRect/>
          <a:stretch>
            <a:fillRect/>
          </a:stretch>
        </p:blipFill>
        <p:spPr bwMode="auto">
          <a:xfrm>
            <a:off x="0" y="0"/>
            <a:ext cx="12592050" cy="844867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srcRect/>
          <a:stretch>
            <a:fillRect/>
          </a:stretch>
        </p:blipFill>
        <p:spPr bwMode="auto">
          <a:xfrm>
            <a:off x="0" y="0"/>
            <a:ext cx="12525375" cy="871537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srcRect/>
          <a:stretch>
            <a:fillRect/>
          </a:stretch>
        </p:blipFill>
        <p:spPr bwMode="auto">
          <a:xfrm>
            <a:off x="0" y="0"/>
            <a:ext cx="12601575" cy="87249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a:stretch>
            <a:fillRect/>
          </a:stretch>
        </p:blipFill>
        <p:spPr bwMode="auto">
          <a:xfrm>
            <a:off x="0" y="0"/>
            <a:ext cx="14525625" cy="87249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srcRect/>
          <a:stretch>
            <a:fillRect/>
          </a:stretch>
        </p:blipFill>
        <p:spPr bwMode="auto">
          <a:xfrm>
            <a:off x="0" y="0"/>
            <a:ext cx="13277850" cy="844867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828836"/>
            <a:ext cx="6096000" cy="1477328"/>
          </a:xfrm>
          <a:prstGeom prst="rect">
            <a:avLst/>
          </a:prstGeom>
        </p:spPr>
        <p:txBody>
          <a:bodyPr>
            <a:spAutoFit/>
          </a:bodyPr>
          <a:lstStyle/>
          <a:p>
            <a:r>
              <a:rPr lang="fr-FR" dirty="0">
                <a:latin typeface="Arial" panose="020B0604020202020204" pitchFamily="34" charset="0"/>
              </a:rPr>
              <a:t>SI TU ME DIS, J’OUBLIE...</a:t>
            </a:r>
          </a:p>
          <a:p>
            <a:r>
              <a:rPr lang="fr-FR" dirty="0">
                <a:latin typeface="Arial" panose="020B0604020202020204" pitchFamily="34" charset="0"/>
              </a:rPr>
              <a:t>SI TU M’ENSEIGNES, JE ME SOUVIENS...</a:t>
            </a:r>
          </a:p>
          <a:p>
            <a:r>
              <a:rPr lang="fr-FR" dirty="0">
                <a:latin typeface="Arial" panose="020B0604020202020204" pitchFamily="34" charset="0"/>
              </a:rPr>
              <a:t>SI TU M’IMPLIQUES, J’APPRENDS. </a:t>
            </a:r>
            <a:r>
              <a:rPr lang="fr-FR" dirty="0" smtClean="0">
                <a:latin typeface="Arial" panose="020B0604020202020204" pitchFamily="34" charset="0"/>
              </a:rPr>
              <a:t>»</a:t>
            </a:r>
          </a:p>
          <a:p>
            <a:endParaRPr lang="fr-FR" dirty="0">
              <a:latin typeface="Arial" panose="020B0604020202020204" pitchFamily="34" charset="0"/>
            </a:endParaRPr>
          </a:p>
          <a:p>
            <a:r>
              <a:rPr lang="fr-FR" dirty="0">
                <a:latin typeface="Arial" panose="020B0604020202020204" pitchFamily="34" charset="0"/>
              </a:rPr>
              <a:t>Benjamin </a:t>
            </a:r>
            <a:r>
              <a:rPr lang="fr-FR" dirty="0" err="1">
                <a:latin typeface="Arial" panose="020B0604020202020204" pitchFamily="34" charset="0"/>
              </a:rPr>
              <a:t>Frankl</a:t>
            </a:r>
            <a:endParaRPr lang="fr-FR" dirty="0">
              <a:effectLst/>
              <a:latin typeface="Arial" panose="020B0604020202020204" pitchFamily="34" charset="0"/>
            </a:endParaRPr>
          </a:p>
        </p:txBody>
      </p:sp>
    </p:spTree>
    <p:extLst>
      <p:ext uri="{BB962C8B-B14F-4D97-AF65-F5344CB8AC3E}">
        <p14:creationId xmlns:p14="http://schemas.microsoft.com/office/powerpoint/2010/main" val="20874049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L’évaluation diagnostique</a:t>
            </a:r>
            <a:endParaRPr lang="fr-FR" dirty="0"/>
          </a:p>
        </p:txBody>
      </p:sp>
      <p:sp>
        <p:nvSpPr>
          <p:cNvPr id="3" name="Espace réservé du contenu 2"/>
          <p:cNvSpPr>
            <a:spLocks noGrp="1"/>
          </p:cNvSpPr>
          <p:nvPr>
            <p:ph idx="1"/>
          </p:nvPr>
        </p:nvSpPr>
        <p:spPr/>
        <p:txBody>
          <a:bodyPr>
            <a:normAutofit/>
          </a:bodyPr>
          <a:lstStyle/>
          <a:p>
            <a:r>
              <a:rPr lang="fr-FR" dirty="0"/>
              <a:t>Diagnostiquer, </a:t>
            </a:r>
            <a:r>
              <a:rPr lang="fr-FR" dirty="0" smtClean="0"/>
              <a:t>en </a:t>
            </a:r>
            <a:r>
              <a:rPr lang="fr-FR" dirty="0"/>
              <a:t>pédagogie, c’est la base du projet de </a:t>
            </a:r>
            <a:r>
              <a:rPr lang="fr-FR" dirty="0" smtClean="0"/>
              <a:t>l’évaluateur </a:t>
            </a:r>
            <a:r>
              <a:rPr lang="fr-FR" dirty="0"/>
              <a:t>et de l’élève pour définir les moyens à mettre en œuvre à partir des compétences observées pour en développer de nouvelles. </a:t>
            </a:r>
            <a:endParaRPr lang="fr-FR" dirty="0" smtClean="0"/>
          </a:p>
          <a:p>
            <a:endParaRPr lang="fr-FR" dirty="0" smtClean="0"/>
          </a:p>
        </p:txBody>
      </p:sp>
    </p:spTree>
    <p:extLst>
      <p:ext uri="{BB962C8B-B14F-4D97-AF65-F5344CB8AC3E}">
        <p14:creationId xmlns:p14="http://schemas.microsoft.com/office/powerpoint/2010/main" val="19010910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Evaluation formative</a:t>
            </a:r>
            <a:endParaRPr lang="fr-FR" dirty="0"/>
          </a:p>
        </p:txBody>
      </p:sp>
      <p:sp>
        <p:nvSpPr>
          <p:cNvPr id="3" name="Espace réservé du contenu 2"/>
          <p:cNvSpPr>
            <a:spLocks noGrp="1"/>
          </p:cNvSpPr>
          <p:nvPr>
            <p:ph idx="1"/>
          </p:nvPr>
        </p:nvSpPr>
        <p:spPr/>
        <p:txBody>
          <a:bodyPr/>
          <a:lstStyle/>
          <a:p>
            <a:r>
              <a:rPr lang="fr-FR" dirty="0" smtClean="0"/>
              <a:t>Evaluation entièrement dédiée à l’apprentissage. </a:t>
            </a:r>
          </a:p>
          <a:p>
            <a:r>
              <a:rPr lang="fr-FR" dirty="0" smtClean="0"/>
              <a:t>Elle aide l’élève à apprendre</a:t>
            </a:r>
          </a:p>
          <a:p>
            <a:r>
              <a:rPr lang="fr-FR" dirty="0" smtClean="0"/>
              <a:t>Elle l’informe sur ce qu’il sait faire et ce qui lui reste à apprendre pour savoir faire</a:t>
            </a:r>
          </a:p>
          <a:p>
            <a:endParaRPr lang="fr-FR" dirty="0"/>
          </a:p>
          <a:p>
            <a:endParaRPr lang="fr-FR" dirty="0"/>
          </a:p>
        </p:txBody>
      </p:sp>
    </p:spTree>
    <p:extLst>
      <p:ext uri="{BB962C8B-B14F-4D97-AF65-F5344CB8AC3E}">
        <p14:creationId xmlns:p14="http://schemas.microsoft.com/office/powerpoint/2010/main" val="4388352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CPE et l’évaluation formative</a:t>
            </a:r>
            <a:endParaRPr lang="fr-FR" dirty="0"/>
          </a:p>
        </p:txBody>
      </p:sp>
      <p:sp>
        <p:nvSpPr>
          <p:cNvPr id="3" name="Espace réservé du contenu 2"/>
          <p:cNvSpPr>
            <a:spLocks noGrp="1"/>
          </p:cNvSpPr>
          <p:nvPr>
            <p:ph idx="1"/>
          </p:nvPr>
        </p:nvSpPr>
        <p:spPr/>
        <p:txBody>
          <a:bodyPr/>
          <a:lstStyle/>
          <a:p>
            <a:r>
              <a:rPr lang="fr-FR" dirty="0" smtClean="0"/>
              <a:t>le CPE met l’élève en situation d’apprentissage avec des objectifs identifiés en appui sur des critères de réussite. Il observe les élèves pendant qu’ils sont actifs</a:t>
            </a:r>
          </a:p>
          <a:p>
            <a:r>
              <a:rPr lang="fr-FR" dirty="0" smtClean="0"/>
              <a:t>L’évaluation formative indique les progrès effectués et ceux qu’il reste à faire. </a:t>
            </a:r>
          </a:p>
          <a:p>
            <a:endParaRPr lang="fr-FR"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Evaluation sommative et certificative </a:t>
            </a:r>
            <a:endParaRPr lang="fr-FR" dirty="0"/>
          </a:p>
        </p:txBody>
      </p:sp>
      <p:sp>
        <p:nvSpPr>
          <p:cNvPr id="3" name="Espace réservé du contenu 2"/>
          <p:cNvSpPr>
            <a:spLocks noGrp="1"/>
          </p:cNvSpPr>
          <p:nvPr>
            <p:ph idx="1"/>
          </p:nvPr>
        </p:nvSpPr>
        <p:spPr/>
        <p:txBody>
          <a:bodyPr>
            <a:normAutofit/>
          </a:bodyPr>
          <a:lstStyle/>
          <a:p>
            <a:r>
              <a:rPr lang="fr-FR" dirty="0" smtClean="0"/>
              <a:t>Elle concerne la délivrance du diplôme. </a:t>
            </a:r>
          </a:p>
          <a:p>
            <a:r>
              <a:rPr lang="fr-FR" dirty="0" smtClean="0"/>
              <a:t>Elle consiste donc à mesurer le niveau atteint par le candidat par rapport au niveau requis pour se voir délivrer un diplôme. </a:t>
            </a:r>
          </a:p>
          <a:p>
            <a:r>
              <a:rPr lang="fr-FR" dirty="0" smtClean="0"/>
              <a:t>Il ne s'agit pas de mesurer les progrès réalisés par le candidat (évaluation formative) mais de vérifier s'il possède les compétences et les connaissances.</a:t>
            </a:r>
          </a:p>
          <a:p>
            <a:r>
              <a:rPr lang="fr-FR" dirty="0" smtClean="0"/>
              <a:t>elle intervient à la fin d’un cursus d’études</a:t>
            </a: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CPE et l’évaluation certificative</a:t>
            </a:r>
            <a:endParaRPr lang="fr-FR" dirty="0"/>
          </a:p>
        </p:txBody>
      </p:sp>
      <p:sp>
        <p:nvSpPr>
          <p:cNvPr id="3" name="Espace réservé du contenu 2"/>
          <p:cNvSpPr>
            <a:spLocks noGrp="1"/>
          </p:cNvSpPr>
          <p:nvPr>
            <p:ph idx="1"/>
          </p:nvPr>
        </p:nvSpPr>
        <p:spPr/>
        <p:txBody>
          <a:bodyPr/>
          <a:lstStyle/>
          <a:p>
            <a:r>
              <a:rPr lang="fr-FR" dirty="0" smtClean="0"/>
              <a:t>le CPE renseigne les compétences des élèves sur le LSU lors des conseils de classe de fin de cycle</a:t>
            </a:r>
          </a:p>
          <a:p>
            <a:r>
              <a:rPr lang="fr-FR" dirty="0" smtClean="0"/>
              <a:t>Il renseigne les compétences acquises des élèves qu’il a pu observer sur les parcours de l’élève </a:t>
            </a:r>
          </a:p>
          <a:p>
            <a:endParaRPr lang="fr-FR"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noFill/>
          <a:ln>
            <a:noFill/>
          </a:ln>
        </p:spPr>
        <p:txBody>
          <a:bodyPr>
            <a:normAutofit fontScale="90000"/>
          </a:bodyPr>
          <a:lstStyle/>
          <a:p>
            <a:pPr algn="ctr"/>
            <a:r>
              <a:rPr lang="fr-FR" b="1" dirty="0" smtClean="0">
                <a:effectLst>
                  <a:outerShdw blurRad="38100" dist="38100" dir="2700000" algn="tl">
                    <a:srgbClr val="000000">
                      <a:alpha val="43137"/>
                    </a:srgbClr>
                  </a:outerShdw>
                </a:effectLst>
              </a:rPr>
              <a:t>Rappel autour de la notion de compétence</a:t>
            </a:r>
            <a:endParaRPr lang="fr-FR" b="1" dirty="0">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p:txBody>
          <a:bodyPr>
            <a:normAutofit/>
          </a:bodyPr>
          <a:lstStyle/>
          <a:p>
            <a:r>
              <a:rPr lang="fr-FR" dirty="0" smtClean="0"/>
              <a:t>Pour Philippe PERRENOUD, une compétence c’est la capacité à mobiliser des connaissances, des capacités pour faire face à une situation, résoudre un problème, prendre une décision.</a:t>
            </a:r>
          </a:p>
          <a:p>
            <a:r>
              <a:rPr lang="fr-FR" dirty="0" smtClean="0"/>
              <a:t>C’est une combinaison de connaissances, attitudes et d’aptitudes appropriées à une situation donnée.</a:t>
            </a:r>
          </a:p>
        </p:txBody>
      </p:sp>
    </p:spTree>
    <p:extLst>
      <p:ext uri="{BB962C8B-B14F-4D97-AF65-F5344CB8AC3E}">
        <p14:creationId xmlns:p14="http://schemas.microsoft.com/office/powerpoint/2010/main" val="17278927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60559" y="970101"/>
            <a:ext cx="9136037" cy="723838"/>
          </a:xfrm>
        </p:spPr>
        <p:txBody>
          <a:bodyPr>
            <a:normAutofit fontScale="90000"/>
          </a:bodyPr>
          <a:lstStyle/>
          <a:p>
            <a:r>
              <a:rPr lang="fr-FR" b="1" dirty="0" smtClean="0">
                <a:effectLst>
                  <a:outerShdw blurRad="38100" dist="38100" dir="2700000" algn="tl">
                    <a:srgbClr val="000000">
                      <a:alpha val="43137"/>
                    </a:srgbClr>
                  </a:outerShdw>
                </a:effectLst>
              </a:rPr>
              <a:t>Déroulé de la 3ème journée de formation</a:t>
            </a:r>
            <a:endParaRPr lang="fr-FR" b="1" dirty="0">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a:xfrm>
            <a:off x="1378423" y="2088107"/>
            <a:ext cx="9518173" cy="3787761"/>
          </a:xfrm>
        </p:spPr>
        <p:txBody>
          <a:bodyPr>
            <a:normAutofit lnSpcReduction="10000"/>
          </a:bodyPr>
          <a:lstStyle/>
          <a:p>
            <a:pPr marL="0" indent="0" algn="ctr">
              <a:buNone/>
            </a:pPr>
            <a:r>
              <a:rPr lang="fr-FR" dirty="0" smtClean="0"/>
              <a:t>						</a:t>
            </a:r>
          </a:p>
          <a:p>
            <a:pPr marL="0" indent="0" algn="ctr">
              <a:buNone/>
            </a:pPr>
            <a:r>
              <a:rPr lang="fr-FR" b="1" u="sng" dirty="0" smtClean="0">
                <a:effectLst>
                  <a:outerShdw blurRad="38100" dist="38100" dir="2700000" algn="tl">
                    <a:srgbClr val="000000">
                      <a:alpha val="43137"/>
                    </a:srgbClr>
                  </a:outerShdw>
                </a:effectLst>
              </a:rPr>
              <a:t>Matin</a:t>
            </a:r>
          </a:p>
          <a:p>
            <a:pPr marL="0" indent="0" algn="ctr"/>
            <a:r>
              <a:rPr lang="fr-FR" dirty="0" smtClean="0"/>
              <a:t>Le CPE dans l’évaluation de situations d’apprentissages </a:t>
            </a:r>
          </a:p>
          <a:p>
            <a:pPr algn="ctr"/>
            <a:r>
              <a:rPr lang="fr-FR" dirty="0"/>
              <a:t>L’impact de la réforme sur le pilotage de l’équipe de vie scolaire (Place des AED, gestion des espaces, liens avec le CDI</a:t>
            </a:r>
            <a:r>
              <a:rPr lang="fr-FR" dirty="0" smtClean="0"/>
              <a:t>)</a:t>
            </a:r>
          </a:p>
          <a:p>
            <a:pPr marL="0" indent="0" algn="ctr">
              <a:buNone/>
            </a:pPr>
            <a:endParaRPr lang="fr-FR" dirty="0" smtClean="0"/>
          </a:p>
          <a:p>
            <a:pPr marL="0" indent="0" algn="ctr">
              <a:buNone/>
            </a:pPr>
            <a:r>
              <a:rPr lang="fr-FR" b="1" u="sng" dirty="0" smtClean="0">
                <a:effectLst>
                  <a:outerShdw blurRad="38100" dist="38100" dir="2700000" algn="tl">
                    <a:srgbClr val="000000">
                      <a:alpha val="43137"/>
                    </a:srgbClr>
                  </a:outerShdw>
                </a:effectLst>
              </a:rPr>
              <a:t>L’après-midi</a:t>
            </a:r>
          </a:p>
          <a:p>
            <a:pPr lvl="1" algn="ctr"/>
            <a:r>
              <a:rPr lang="fr-FR" sz="2400" dirty="0" smtClean="0"/>
              <a:t>L’apport </a:t>
            </a:r>
            <a:r>
              <a:rPr lang="fr-FR" sz="2400" dirty="0"/>
              <a:t>des neurosciences et des outils pour apprendre</a:t>
            </a:r>
          </a:p>
          <a:p>
            <a:pPr lvl="1" algn="ctr"/>
            <a:endParaRPr lang="fr-FR" dirty="0"/>
          </a:p>
          <a:p>
            <a:pPr algn="ctr"/>
            <a:endParaRPr lang="fr-FR" dirty="0" smtClean="0"/>
          </a:p>
        </p:txBody>
      </p:sp>
    </p:spTree>
    <p:extLst>
      <p:ext uri="{BB962C8B-B14F-4D97-AF65-F5344CB8AC3E}">
        <p14:creationId xmlns:p14="http://schemas.microsoft.com/office/powerpoint/2010/main" val="42928977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 la connaissance à la compétence</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506816793"/>
              </p:ext>
            </p:extLst>
          </p:nvPr>
        </p:nvGraphicFramePr>
        <p:xfrm>
          <a:off x="1295400" y="2557463"/>
          <a:ext cx="9601200" cy="1483360"/>
        </p:xfrm>
        <a:graphic>
          <a:graphicData uri="http://schemas.openxmlformats.org/drawingml/2006/table">
            <a:tbl>
              <a:tblPr firstRow="1" bandRow="1">
                <a:tableStyleId>{5C22544A-7EE6-4342-B048-85BDC9FD1C3A}</a:tableStyleId>
              </a:tblPr>
              <a:tblGrid>
                <a:gridCol w="1892968"/>
                <a:gridCol w="1961148"/>
                <a:gridCol w="5747084"/>
              </a:tblGrid>
              <a:tr h="370840">
                <a:tc gridSpan="3">
                  <a:txBody>
                    <a:bodyPr/>
                    <a:lstStyle/>
                    <a:p>
                      <a:pPr algn="ctr"/>
                      <a:r>
                        <a:rPr lang="fr-FR" dirty="0" smtClean="0"/>
                        <a:t>Les stratégies d’apprentissage</a:t>
                      </a:r>
                      <a:endParaRPr lang="fr-FR" dirty="0"/>
                    </a:p>
                  </a:txBody>
                  <a:tcPr/>
                </a:tc>
                <a:tc hMerge="1">
                  <a:txBody>
                    <a:bodyPr/>
                    <a:lstStyle/>
                    <a:p>
                      <a:endParaRPr lang="fr-FR" dirty="0"/>
                    </a:p>
                  </a:txBody>
                  <a:tcPr/>
                </a:tc>
                <a:tc hMerge="1">
                  <a:txBody>
                    <a:bodyPr/>
                    <a:lstStyle/>
                    <a:p>
                      <a:endParaRPr lang="fr-FR" dirty="0"/>
                    </a:p>
                  </a:txBody>
                  <a:tcPr/>
                </a:tc>
              </a:tr>
              <a:tr h="370840">
                <a:tc>
                  <a:txBody>
                    <a:bodyPr/>
                    <a:lstStyle/>
                    <a:p>
                      <a:r>
                        <a:rPr lang="fr-FR" dirty="0" smtClean="0"/>
                        <a:t>SAVOIR</a:t>
                      </a:r>
                      <a:endParaRPr lang="fr-FR" dirty="0"/>
                    </a:p>
                  </a:txBody>
                  <a:tcPr/>
                </a:tc>
                <a:tc>
                  <a:txBody>
                    <a:bodyPr/>
                    <a:lstStyle/>
                    <a:p>
                      <a:r>
                        <a:rPr lang="fr-FR" dirty="0" smtClean="0"/>
                        <a:t>Connaissance</a:t>
                      </a:r>
                      <a:endParaRPr lang="fr-FR" dirty="0"/>
                    </a:p>
                  </a:txBody>
                  <a:tcPr/>
                </a:tc>
                <a:tc>
                  <a:txBody>
                    <a:bodyPr/>
                    <a:lstStyle/>
                    <a:p>
                      <a:r>
                        <a:rPr lang="fr-FR" dirty="0" smtClean="0"/>
                        <a:t>APPLIQUER (l’objectif: MAITRISER)</a:t>
                      </a:r>
                      <a:endParaRPr lang="fr-FR" dirty="0"/>
                    </a:p>
                  </a:txBody>
                  <a:tcPr/>
                </a:tc>
              </a:tr>
              <a:tr h="370840">
                <a:tc>
                  <a:txBody>
                    <a:bodyPr/>
                    <a:lstStyle/>
                    <a:p>
                      <a:r>
                        <a:rPr lang="fr-FR" dirty="0" smtClean="0"/>
                        <a:t>SAVOIR FAIRE</a:t>
                      </a:r>
                      <a:endParaRPr lang="fr-FR" dirty="0"/>
                    </a:p>
                  </a:txBody>
                  <a:tcPr/>
                </a:tc>
                <a:tc>
                  <a:txBody>
                    <a:bodyPr/>
                    <a:lstStyle/>
                    <a:p>
                      <a:r>
                        <a:rPr lang="fr-FR" dirty="0" smtClean="0"/>
                        <a:t>Capacité</a:t>
                      </a:r>
                      <a:endParaRPr lang="fr-FR" dirty="0"/>
                    </a:p>
                  </a:txBody>
                  <a:tcPr/>
                </a:tc>
                <a:tc>
                  <a:txBody>
                    <a:bodyPr/>
                    <a:lstStyle/>
                    <a:p>
                      <a:r>
                        <a:rPr lang="fr-FR" dirty="0" smtClean="0"/>
                        <a:t>APPLIQUER/TRANSFERER (l’objectif: maitriser)</a:t>
                      </a:r>
                      <a:endParaRPr lang="fr-FR" dirty="0"/>
                    </a:p>
                  </a:txBody>
                  <a:tcPr/>
                </a:tc>
              </a:tr>
              <a:tr h="370840">
                <a:tc>
                  <a:txBody>
                    <a:bodyPr/>
                    <a:lstStyle/>
                    <a:p>
                      <a:r>
                        <a:rPr lang="fr-FR" dirty="0" smtClean="0"/>
                        <a:t>SAVOIR AGIR</a:t>
                      </a:r>
                      <a:endParaRPr lang="fr-FR" dirty="0"/>
                    </a:p>
                  </a:txBody>
                  <a:tcPr/>
                </a:tc>
                <a:tc>
                  <a:txBody>
                    <a:bodyPr/>
                    <a:lstStyle/>
                    <a:p>
                      <a:r>
                        <a:rPr lang="fr-FR" dirty="0" smtClean="0"/>
                        <a:t>Compétence</a:t>
                      </a:r>
                      <a:endParaRPr lang="fr-FR" dirty="0"/>
                    </a:p>
                  </a:txBody>
                  <a:tcPr/>
                </a:tc>
                <a:tc>
                  <a:txBody>
                    <a:bodyPr/>
                    <a:lstStyle/>
                    <a:p>
                      <a:r>
                        <a:rPr lang="fr-FR" dirty="0" smtClean="0"/>
                        <a:t>MOBILISER (objectif : être un utilisateur autonome</a:t>
                      </a:r>
                      <a:endParaRPr lang="fr-FR" dirty="0"/>
                    </a:p>
                  </a:txBody>
                  <a:tcPr/>
                </a:tc>
              </a:tr>
            </a:tbl>
          </a:graphicData>
        </a:graphic>
      </p:graphicFrame>
    </p:spTree>
    <p:extLst>
      <p:ext uri="{BB962C8B-B14F-4D97-AF65-F5344CB8AC3E}">
        <p14:creationId xmlns:p14="http://schemas.microsoft.com/office/powerpoint/2010/main" val="41602171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noFill/>
          <a:ln>
            <a:noFill/>
          </a:ln>
        </p:spPr>
        <p:txBody>
          <a:bodyPr>
            <a:normAutofit/>
          </a:bodyPr>
          <a:lstStyle/>
          <a:p>
            <a:pPr algn="ctr"/>
            <a:r>
              <a:rPr lang="fr-FR" b="1" dirty="0" smtClean="0">
                <a:effectLst>
                  <a:outerShdw blurRad="38100" dist="38100" dir="2700000" algn="tl">
                    <a:srgbClr val="000000">
                      <a:alpha val="43137"/>
                    </a:srgbClr>
                  </a:outerShdw>
                </a:effectLst>
              </a:rPr>
              <a:t>Le CPE et l’approche par compétences</a:t>
            </a:r>
            <a:endParaRPr lang="fr-FR" b="1" dirty="0">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p:txBody>
          <a:bodyPr>
            <a:normAutofit/>
          </a:bodyPr>
          <a:lstStyle/>
          <a:p>
            <a:r>
              <a:rPr lang="fr-FR" dirty="0" smtClean="0"/>
              <a:t>Faire produire les élèves pour qu’ils apprennent</a:t>
            </a:r>
          </a:p>
          <a:p>
            <a:r>
              <a:rPr lang="fr-FR" dirty="0" smtClean="0"/>
              <a:t>Utiliser différemment le temps scolaire</a:t>
            </a:r>
          </a:p>
          <a:p>
            <a:r>
              <a:rPr lang="fr-FR" dirty="0" smtClean="0"/>
              <a:t>Travailler en complémentarité avec tous les membres de la communauté éducative</a:t>
            </a:r>
          </a:p>
          <a:p>
            <a:r>
              <a:rPr lang="fr-FR" dirty="0" smtClean="0"/>
              <a:t>Intégrer son intervention auprès des élèves dans un projet collectif, au cœur de la politique éducative de l’EPLE</a:t>
            </a:r>
          </a:p>
          <a:p>
            <a:endParaRPr lang="fr-FR" dirty="0"/>
          </a:p>
        </p:txBody>
      </p:sp>
    </p:spTree>
    <p:extLst>
      <p:ext uri="{BB962C8B-B14F-4D97-AF65-F5344CB8AC3E}">
        <p14:creationId xmlns:p14="http://schemas.microsoft.com/office/powerpoint/2010/main" val="762685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L’évaluation par compétences: </a:t>
            </a:r>
            <a:br>
              <a:rPr lang="fr-FR" dirty="0" smtClean="0"/>
            </a:br>
            <a:r>
              <a:rPr lang="fr-FR" dirty="0" smtClean="0"/>
              <a:t>Les critères d’évaluation</a:t>
            </a:r>
            <a:endParaRPr lang="fr-FR" dirty="0"/>
          </a:p>
        </p:txBody>
      </p:sp>
      <p:sp>
        <p:nvSpPr>
          <p:cNvPr id="4" name="Text Box 2"/>
          <p:cNvSpPr txBox="1">
            <a:spLocks noGrp="1" noChangeArrowheads="1"/>
          </p:cNvSpPr>
          <p:nvPr>
            <p:ph idx="1"/>
          </p:nvPr>
        </p:nvSpPr>
        <p:spPr bwMode="auto">
          <a:xfrm>
            <a:off x="1295401" y="2556932"/>
            <a:ext cx="9601196" cy="3433890"/>
          </a:xfrm>
          <a:prstGeom prst="rect">
            <a:avLst/>
          </a:prstGeom>
          <a:noFill/>
          <a:ln w="9525">
            <a:noFill/>
            <a:round/>
            <a:headEnd/>
            <a:tailEnd/>
          </a:ln>
        </p:spPr>
        <p:txBody>
          <a:bodyPr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dirty="0" smtClean="0">
                <a:solidFill>
                  <a:srgbClr val="000000"/>
                </a:solidFill>
              </a:rPr>
              <a:t>Attente </a:t>
            </a:r>
            <a:r>
              <a:rPr lang="fr-FR" altLang="fr-FR" dirty="0">
                <a:solidFill>
                  <a:srgbClr val="000000"/>
                </a:solidFill>
              </a:rPr>
              <a:t>de </a:t>
            </a:r>
            <a:r>
              <a:rPr lang="fr-FR" altLang="fr-FR" dirty="0" smtClean="0">
                <a:solidFill>
                  <a:srgbClr val="000000"/>
                </a:solidFill>
              </a:rPr>
              <a:t>l’évaluateur  </a:t>
            </a:r>
            <a:r>
              <a:rPr lang="fr-FR" altLang="fr-FR" dirty="0">
                <a:solidFill>
                  <a:srgbClr val="000000"/>
                </a:solidFill>
              </a:rPr>
              <a:t>en terme de réalisation et de performance pour une compétence donnée. </a:t>
            </a:r>
            <a:endParaRPr lang="fr-FR" altLang="fr-FR" dirty="0" smtClean="0">
              <a:solidFill>
                <a:srgbClr val="000000"/>
              </a:solidFill>
            </a:endParaRPr>
          </a:p>
          <a:p>
            <a:pPr marL="284163" indent="-284163" algn="ctr">
              <a:buFont typeface="Wingdings" charset="2"/>
              <a:buChar char=""/>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pPr>
            <a:r>
              <a:rPr lang="fr-FR" altLang="fr-FR" dirty="0" smtClean="0">
                <a:solidFill>
                  <a:srgbClr val="000000"/>
                </a:solidFill>
              </a:rPr>
              <a:t>Ce </a:t>
            </a:r>
            <a:r>
              <a:rPr lang="fr-FR" altLang="fr-FR" dirty="0">
                <a:solidFill>
                  <a:srgbClr val="000000"/>
                </a:solidFill>
              </a:rPr>
              <a:t>qui est important à un moment donné.</a:t>
            </a:r>
          </a:p>
          <a:p>
            <a:pPr marL="284163" indent="-284163" algn="ctr">
              <a:buFont typeface="Wingdings" charset="2"/>
              <a:buChar char=""/>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pPr>
            <a:r>
              <a:rPr lang="fr-FR" altLang="fr-FR" dirty="0">
                <a:solidFill>
                  <a:srgbClr val="000000"/>
                </a:solidFill>
              </a:rPr>
              <a:t>Ne pas être trop nombreux.</a:t>
            </a:r>
          </a:p>
          <a:p>
            <a:pPr marL="284163" indent="-284163" algn="ctr">
              <a:buFont typeface="Wingdings" charset="2"/>
              <a:buChar char=""/>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pPr>
            <a:r>
              <a:rPr lang="fr-FR" altLang="fr-FR" dirty="0">
                <a:solidFill>
                  <a:srgbClr val="000000"/>
                </a:solidFill>
              </a:rPr>
              <a:t>4 niveaux de maîtrise.</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altLang="fr-FR" dirty="0" smtClean="0">
              <a:solidFill>
                <a:srgbClr val="000000"/>
              </a:solidFill>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altLang="fr-FR" dirty="0">
              <a:solidFill>
                <a:srgbClr val="000000"/>
              </a:solidFill>
            </a:endParaRPr>
          </a:p>
        </p:txBody>
      </p:sp>
    </p:spTree>
    <p:extLst>
      <p:ext uri="{BB962C8B-B14F-4D97-AF65-F5344CB8AC3E}">
        <p14:creationId xmlns:p14="http://schemas.microsoft.com/office/powerpoint/2010/main" val="13295259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L’évaluation par compétences: </a:t>
            </a:r>
            <a:br>
              <a:rPr lang="fr-FR" dirty="0" smtClean="0"/>
            </a:br>
            <a:r>
              <a:rPr lang="fr-FR" dirty="0" smtClean="0"/>
              <a:t>les indicateurs de réussite</a:t>
            </a:r>
            <a:endParaRPr lang="fr-FR" dirty="0"/>
          </a:p>
        </p:txBody>
      </p:sp>
      <p:sp>
        <p:nvSpPr>
          <p:cNvPr id="3" name="Espace réservé du contenu 2"/>
          <p:cNvSpPr>
            <a:spLocks noGrp="1"/>
          </p:cNvSpPr>
          <p:nvPr>
            <p:ph idx="1"/>
          </p:nvPr>
        </p:nvSpPr>
        <p:spPr/>
        <p:txBody>
          <a:bodyPr/>
          <a:lstStyle/>
          <a:p>
            <a:pPr algn="ctr"/>
            <a:r>
              <a:rPr lang="fr-FR" b="1" dirty="0" smtClean="0"/>
              <a:t>Ce </a:t>
            </a:r>
            <a:r>
              <a:rPr lang="fr-FR" b="1" dirty="0"/>
              <a:t>que l’évaluateur doit regarder pour évaluer le degré de maîtrise d’un critère </a:t>
            </a:r>
            <a:endParaRPr lang="fr-FR" b="1" dirty="0" smtClean="0"/>
          </a:p>
          <a:p>
            <a:pPr marL="284163" indent="-284163" algn="ctr">
              <a:buFont typeface="Wingdings" charset="2"/>
              <a:buChar char=""/>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pPr>
            <a:r>
              <a:rPr lang="fr-FR" altLang="fr-FR" dirty="0">
                <a:solidFill>
                  <a:srgbClr val="000000"/>
                </a:solidFill>
              </a:rPr>
              <a:t>Objectif atteint.</a:t>
            </a:r>
          </a:p>
          <a:p>
            <a:pPr marL="284163" indent="-284163" algn="ctr">
              <a:buFont typeface="Wingdings" charset="2"/>
              <a:buChar char=""/>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pPr>
            <a:r>
              <a:rPr lang="fr-FR" altLang="fr-FR" dirty="0">
                <a:solidFill>
                  <a:srgbClr val="000000"/>
                </a:solidFill>
              </a:rPr>
              <a:t>Uniques.</a:t>
            </a:r>
          </a:p>
          <a:p>
            <a:pPr marL="284163" indent="-284163" algn="ctr">
              <a:buFont typeface="Wingdings" charset="2"/>
              <a:buChar char=""/>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pPr>
            <a:r>
              <a:rPr lang="fr-FR" altLang="fr-FR" dirty="0">
                <a:solidFill>
                  <a:srgbClr val="000000"/>
                </a:solidFill>
              </a:rPr>
              <a:t>Incontestables.</a:t>
            </a:r>
          </a:p>
          <a:p>
            <a:pPr marL="284163" indent="-284163" algn="ctr">
              <a:buFont typeface="Wingdings" charset="2"/>
              <a:buChar char=""/>
              <a:tabLst>
                <a:tab pos="284163" algn="l"/>
                <a:tab pos="1198563" algn="l"/>
                <a:tab pos="2112963" algn="l"/>
                <a:tab pos="3027363" algn="l"/>
                <a:tab pos="3941763" algn="l"/>
                <a:tab pos="4856163" algn="l"/>
                <a:tab pos="5770563" algn="l"/>
                <a:tab pos="6684963" algn="l"/>
                <a:tab pos="7599363" algn="l"/>
                <a:tab pos="8513763" algn="l"/>
                <a:tab pos="9428163" algn="l"/>
                <a:tab pos="10342563" algn="l"/>
              </a:tabLst>
            </a:pPr>
            <a:r>
              <a:rPr lang="fr-FR" altLang="fr-FR" dirty="0">
                <a:solidFill>
                  <a:srgbClr val="000000"/>
                </a:solidFill>
              </a:rPr>
              <a:t>Observables.</a:t>
            </a:r>
          </a:p>
          <a:p>
            <a:endParaRPr lang="fr-FR" dirty="0" smtClean="0"/>
          </a:p>
          <a:p>
            <a:endParaRPr lang="fr-FR" dirty="0"/>
          </a:p>
        </p:txBody>
      </p:sp>
    </p:spTree>
    <p:extLst>
      <p:ext uri="{BB962C8B-B14F-4D97-AF65-F5344CB8AC3E}">
        <p14:creationId xmlns:p14="http://schemas.microsoft.com/office/powerpoint/2010/main" val="41110965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AutoShape 1"/>
          <p:cNvSpPr>
            <a:spLocks noChangeArrowheads="1"/>
          </p:cNvSpPr>
          <p:nvPr/>
        </p:nvSpPr>
        <p:spPr bwMode="auto">
          <a:xfrm rot="3540000">
            <a:off x="8520132" y="2468662"/>
            <a:ext cx="1468438" cy="522287"/>
          </a:xfrm>
          <a:prstGeom prst="rightArrow">
            <a:avLst>
              <a:gd name="adj1" fmla="val 50000"/>
              <a:gd name="adj2" fmla="val 49996"/>
            </a:avLst>
          </a:prstGeom>
          <a:gradFill rotWithShape="0">
            <a:gsLst>
              <a:gs pos="0">
                <a:srgbClr val="BCBCBC"/>
              </a:gs>
              <a:gs pos="100000">
                <a:srgbClr val="EDEDED"/>
              </a:gs>
            </a:gsLst>
            <a:lin ang="19740000" scaled="1"/>
          </a:gradFill>
          <a:ln w="9360" cap="sq">
            <a:solidFill>
              <a:srgbClr val="000000"/>
            </a:solidFill>
            <a:miter lim="800000"/>
            <a:headEnd/>
            <a:tailEnd/>
          </a:ln>
          <a:effectLst>
            <a:outerShdw dist="20160" dir="5400000" algn="ctr" rotWithShape="0">
              <a:srgbClr val="808080">
                <a:alpha val="38033"/>
              </a:srgbClr>
            </a:outerShdw>
          </a:effectLst>
        </p:spPr>
        <p:txBody>
          <a:bodyPr wrap="none" anchor="ctr"/>
          <a:lstStyle/>
          <a:p>
            <a:pPr>
              <a:defRPr/>
            </a:pPr>
            <a:endParaRPr lang="fr-FR" altLang="fr-FR" dirty="0"/>
          </a:p>
        </p:txBody>
      </p:sp>
      <p:sp>
        <p:nvSpPr>
          <p:cNvPr id="47107" name="Text Box 2"/>
          <p:cNvSpPr txBox="1">
            <a:spLocks noChangeArrowheads="1"/>
          </p:cNvSpPr>
          <p:nvPr/>
        </p:nvSpPr>
        <p:spPr bwMode="auto">
          <a:xfrm>
            <a:off x="1291768" y="732780"/>
            <a:ext cx="9053513" cy="642938"/>
          </a:xfrm>
          <a:prstGeom prst="rect">
            <a:avLst/>
          </a:prstGeom>
          <a:noFill/>
          <a:ln w="9525">
            <a:noFill/>
            <a:round/>
            <a:headEnd/>
            <a:tailEnd/>
          </a:ln>
        </p:spPr>
        <p:txBody>
          <a:bodyPr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3600" dirty="0"/>
              <a:t>Pourquoi des </a:t>
            </a:r>
            <a:r>
              <a:rPr lang="fr-FR" altLang="fr-FR" sz="3600" b="1" dirty="0"/>
              <a:t>critères </a:t>
            </a:r>
            <a:r>
              <a:rPr lang="fr-FR" altLang="fr-FR" sz="3600" dirty="0"/>
              <a:t>et des </a:t>
            </a:r>
            <a:r>
              <a:rPr lang="fr-FR" altLang="fr-FR" sz="3600" b="1" dirty="0"/>
              <a:t>indicateurs</a:t>
            </a:r>
            <a:r>
              <a:rPr lang="fr-FR" altLang="fr-FR" sz="3600" dirty="0"/>
              <a:t> ?</a:t>
            </a:r>
          </a:p>
        </p:txBody>
      </p:sp>
      <p:sp>
        <p:nvSpPr>
          <p:cNvPr id="13315" name="Text Box 3"/>
          <p:cNvSpPr txBox="1">
            <a:spLocks noChangeArrowheads="1"/>
          </p:cNvSpPr>
          <p:nvPr/>
        </p:nvSpPr>
        <p:spPr bwMode="auto">
          <a:xfrm>
            <a:off x="1890714" y="2036763"/>
            <a:ext cx="5830887" cy="596383"/>
          </a:xfrm>
          <a:prstGeom prst="rect">
            <a:avLst/>
          </a:prstGeom>
          <a:noFill/>
          <a:ln w="9525">
            <a:noFill/>
            <a:round/>
            <a:headEnd/>
            <a:tailEnd/>
          </a:ln>
        </p:spPr>
        <p:txBody>
          <a:bodyPr lIns="90000" tIns="46800" rIns="90000" bIns="46800">
            <a:spAutoFit/>
          </a:bodyPr>
          <a:lstStyle/>
          <a:p>
            <a:pPr marL="1255713" lvl="2" indent="-341313" algn="just">
              <a:lnSpc>
                <a:spcPct val="150000"/>
              </a:lnSpc>
              <a:buFont typeface="Wingdings"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fr-FR" altLang="fr-FR" sz="2400" dirty="0" smtClean="0">
                <a:solidFill>
                  <a:srgbClr val="000000"/>
                </a:solidFill>
              </a:rPr>
              <a:t>C’est une </a:t>
            </a:r>
            <a:r>
              <a:rPr lang="fr-FR" altLang="fr-FR" sz="2400" b="1" dirty="0" smtClean="0">
                <a:solidFill>
                  <a:srgbClr val="000000"/>
                </a:solidFill>
              </a:rPr>
              <a:t>précision des attendus</a:t>
            </a:r>
            <a:r>
              <a:rPr lang="fr-FR" altLang="fr-FR" sz="2400" dirty="0" smtClean="0">
                <a:solidFill>
                  <a:srgbClr val="000000"/>
                </a:solidFill>
              </a:rPr>
              <a:t>.</a:t>
            </a:r>
            <a:endParaRPr lang="fr-FR" altLang="fr-FR" sz="2400" dirty="0">
              <a:solidFill>
                <a:srgbClr val="000000"/>
              </a:solidFill>
            </a:endParaRPr>
          </a:p>
        </p:txBody>
      </p:sp>
      <p:sp>
        <p:nvSpPr>
          <p:cNvPr id="13316" name="Text Box 4"/>
          <p:cNvSpPr txBox="1">
            <a:spLocks noChangeArrowheads="1"/>
          </p:cNvSpPr>
          <p:nvPr/>
        </p:nvSpPr>
        <p:spPr bwMode="auto">
          <a:xfrm>
            <a:off x="3935414" y="3770313"/>
            <a:ext cx="4016375" cy="1756508"/>
          </a:xfrm>
          <a:prstGeom prst="rect">
            <a:avLst/>
          </a:prstGeom>
          <a:noFill/>
          <a:ln w="9525">
            <a:noFill/>
            <a:round/>
            <a:headEnd/>
            <a:tailEnd/>
          </a:ln>
        </p:spPr>
        <p:txBody>
          <a:bodyPr lIns="90000" tIns="46800" rIns="90000" bIns="46800">
            <a:spAutoFit/>
          </a:bodyPr>
          <a:lstStyle/>
          <a:p>
            <a:pPr marL="341313" indent="-341313" algn="just">
              <a:lnSpc>
                <a:spcPct val="150000"/>
              </a:lnSpc>
              <a:buFont typeface="Wingdings"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fr-FR" altLang="fr-FR" sz="2400" dirty="0">
                <a:solidFill>
                  <a:srgbClr val="000000"/>
                </a:solidFill>
              </a:rPr>
              <a:t>C’est un </a:t>
            </a:r>
            <a:r>
              <a:rPr lang="fr-FR" altLang="fr-FR" sz="2400" b="1" dirty="0">
                <a:solidFill>
                  <a:srgbClr val="000000"/>
                </a:solidFill>
              </a:rPr>
              <a:t>support</a:t>
            </a:r>
            <a:r>
              <a:rPr lang="fr-FR" altLang="fr-FR" sz="2400" dirty="0">
                <a:solidFill>
                  <a:srgbClr val="000000"/>
                </a:solidFill>
              </a:rPr>
              <a:t> pour :</a:t>
            </a:r>
          </a:p>
          <a:p>
            <a:pPr marL="1084263" lvl="1" indent="-342900" algn="just">
              <a:buFont typeface="Wingdings"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fr-FR" altLang="fr-FR" sz="2400" dirty="0">
                <a:solidFill>
                  <a:srgbClr val="000000"/>
                </a:solidFill>
              </a:rPr>
              <a:t>l’auto-évaluation,</a:t>
            </a:r>
          </a:p>
          <a:p>
            <a:pPr marL="1084263" lvl="1" indent="-342900" algn="just">
              <a:buFont typeface="Wingdings"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fr-FR" altLang="fr-FR" sz="2400" dirty="0">
                <a:solidFill>
                  <a:srgbClr val="000000"/>
                </a:solidFill>
              </a:rPr>
              <a:t>la </a:t>
            </a:r>
            <a:r>
              <a:rPr lang="fr-FR" altLang="fr-FR" sz="2400" dirty="0" smtClean="0">
                <a:solidFill>
                  <a:srgbClr val="000000"/>
                </a:solidFill>
              </a:rPr>
              <a:t>coévaluation</a:t>
            </a:r>
            <a:r>
              <a:rPr lang="fr-FR" altLang="fr-FR" sz="2400" dirty="0">
                <a:solidFill>
                  <a:srgbClr val="000000"/>
                </a:solidFill>
              </a:rPr>
              <a:t>,</a:t>
            </a:r>
          </a:p>
          <a:p>
            <a:pPr marL="1084263" lvl="1" indent="-342900" algn="just">
              <a:buFont typeface="Wingdings" charset="2"/>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pPr>
            <a:r>
              <a:rPr lang="fr-FR" altLang="fr-FR" sz="2400" dirty="0">
                <a:solidFill>
                  <a:srgbClr val="000000"/>
                </a:solidFill>
              </a:rPr>
              <a:t>la correction.</a:t>
            </a:r>
          </a:p>
        </p:txBody>
      </p:sp>
      <p:sp>
        <p:nvSpPr>
          <p:cNvPr id="13317" name="Rectangle 5"/>
          <p:cNvSpPr>
            <a:spLocks noChangeArrowheads="1"/>
          </p:cNvSpPr>
          <p:nvPr/>
        </p:nvSpPr>
        <p:spPr bwMode="auto">
          <a:xfrm>
            <a:off x="8669578" y="3379869"/>
            <a:ext cx="1835150" cy="520700"/>
          </a:xfrm>
          <a:prstGeom prst="rect">
            <a:avLst/>
          </a:prstGeom>
          <a:solidFill>
            <a:srgbClr val="000000"/>
          </a:solidFill>
          <a:ln w="38160" cap="sq">
            <a:solidFill>
              <a:srgbClr val="FFFFFF"/>
            </a:solidFill>
            <a:miter lim="800000"/>
            <a:headEnd/>
            <a:tailEnd/>
          </a:ln>
          <a:effectLst>
            <a:outerShdw dist="20160" dir="5400000" algn="ctr" rotWithShape="0">
              <a:srgbClr val="808080">
                <a:alpha val="38033"/>
              </a:srgbClr>
            </a:outerShdw>
          </a:effectLst>
        </p:spPr>
        <p:txBody>
          <a:bodyPr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fr-FR" altLang="fr-FR" sz="2800" b="1" dirty="0">
                <a:solidFill>
                  <a:srgbClr val="FFFFFF"/>
                </a:solidFill>
              </a:rPr>
              <a:t>activité</a:t>
            </a:r>
          </a:p>
        </p:txBody>
      </p:sp>
      <p:sp>
        <p:nvSpPr>
          <p:cNvPr id="13318" name="Rectangle 6"/>
          <p:cNvSpPr>
            <a:spLocks noChangeArrowheads="1"/>
          </p:cNvSpPr>
          <p:nvPr/>
        </p:nvSpPr>
        <p:spPr bwMode="auto">
          <a:xfrm>
            <a:off x="8021306" y="1438915"/>
            <a:ext cx="1015319" cy="463846"/>
          </a:xfrm>
          <a:prstGeom prst="rect">
            <a:avLst/>
          </a:prstGeom>
          <a:gradFill rotWithShape="0">
            <a:gsLst>
              <a:gs pos="0">
                <a:srgbClr val="EDEDED"/>
              </a:gs>
              <a:gs pos="100000">
                <a:srgbClr val="BCBCBC"/>
              </a:gs>
            </a:gsLst>
            <a:lin ang="5400000" scaled="1"/>
          </a:gradFill>
          <a:ln w="9360" cap="sq">
            <a:solidFill>
              <a:srgbClr val="000000"/>
            </a:solidFill>
            <a:miter lim="800000"/>
            <a:headEnd/>
            <a:tailEnd/>
          </a:ln>
          <a:effectLst>
            <a:outerShdw dist="20160" dir="5400000" algn="ctr" rotWithShape="0">
              <a:srgbClr val="808080">
                <a:alpha val="38033"/>
              </a:srgbClr>
            </a:outerShdw>
          </a:effectLst>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fr-FR" altLang="fr-FR" sz="2400" b="1" i="1" dirty="0">
                <a:solidFill>
                  <a:srgbClr val="000000"/>
                </a:solidFill>
              </a:rPr>
              <a:t>amont</a:t>
            </a:r>
          </a:p>
        </p:txBody>
      </p:sp>
      <p:sp>
        <p:nvSpPr>
          <p:cNvPr id="13319" name="Rectangle 7"/>
          <p:cNvSpPr>
            <a:spLocks noChangeArrowheads="1"/>
          </p:cNvSpPr>
          <p:nvPr/>
        </p:nvSpPr>
        <p:spPr bwMode="auto">
          <a:xfrm>
            <a:off x="10463130" y="5485452"/>
            <a:ext cx="686511" cy="463846"/>
          </a:xfrm>
          <a:prstGeom prst="rect">
            <a:avLst/>
          </a:prstGeom>
          <a:gradFill rotWithShape="0">
            <a:gsLst>
              <a:gs pos="0">
                <a:srgbClr val="EDEDED"/>
              </a:gs>
              <a:gs pos="100000">
                <a:srgbClr val="BCBCBC"/>
              </a:gs>
            </a:gsLst>
            <a:lin ang="5400000" scaled="1"/>
          </a:gradFill>
          <a:ln w="9360" cap="sq">
            <a:solidFill>
              <a:srgbClr val="000000"/>
            </a:solidFill>
            <a:miter lim="800000"/>
            <a:headEnd/>
            <a:tailEnd/>
          </a:ln>
          <a:effectLst>
            <a:outerShdw dist="20160" dir="5400000" algn="ctr" rotWithShape="0">
              <a:srgbClr val="808080">
                <a:alpha val="38033"/>
              </a:srgbClr>
            </a:outerShdw>
          </a:effectLst>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fr-FR" altLang="fr-FR" sz="2400" b="1" i="1" dirty="0">
                <a:solidFill>
                  <a:srgbClr val="000000"/>
                </a:solidFill>
              </a:rPr>
              <a:t>aval</a:t>
            </a:r>
          </a:p>
        </p:txBody>
      </p:sp>
      <p:sp>
        <p:nvSpPr>
          <p:cNvPr id="13320" name="AutoShape 8"/>
          <p:cNvSpPr>
            <a:spLocks noChangeArrowheads="1"/>
          </p:cNvSpPr>
          <p:nvPr/>
        </p:nvSpPr>
        <p:spPr bwMode="auto">
          <a:xfrm rot="3540000">
            <a:off x="9611857" y="4459939"/>
            <a:ext cx="1466850" cy="523875"/>
          </a:xfrm>
          <a:prstGeom prst="rightArrow">
            <a:avLst>
              <a:gd name="adj1" fmla="val 50000"/>
              <a:gd name="adj2" fmla="val 49998"/>
            </a:avLst>
          </a:prstGeom>
          <a:gradFill rotWithShape="0">
            <a:gsLst>
              <a:gs pos="0">
                <a:srgbClr val="BCBCBC"/>
              </a:gs>
              <a:gs pos="100000">
                <a:srgbClr val="EDEDED"/>
              </a:gs>
            </a:gsLst>
            <a:lin ang="19740000" scaled="1"/>
          </a:gradFill>
          <a:ln w="9360" cap="sq">
            <a:solidFill>
              <a:srgbClr val="000000"/>
            </a:solidFill>
            <a:miter lim="800000"/>
            <a:headEnd/>
            <a:tailEnd/>
          </a:ln>
          <a:effectLst>
            <a:outerShdw dist="20160" dir="5400000" algn="ctr" rotWithShape="0">
              <a:srgbClr val="808080">
                <a:alpha val="38033"/>
              </a:srgbClr>
            </a:outerShdw>
          </a:effectLst>
        </p:spPr>
        <p:txBody>
          <a:bodyPr wrap="none" anchor="ctr"/>
          <a:lstStyle/>
          <a:p>
            <a:pPr>
              <a:defRPr/>
            </a:pPr>
            <a:endParaRPr lang="fr-FR" altLang="fr-FR" dirty="0"/>
          </a:p>
        </p:txBody>
      </p:sp>
    </p:spTree>
    <p:extLst>
      <p:ext uri="{BB962C8B-B14F-4D97-AF65-F5344CB8AC3E}">
        <p14:creationId xmlns:p14="http://schemas.microsoft.com/office/powerpoint/2010/main" val="18610582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13315"/>
                                        </p:tgtEl>
                                        <p:attrNameLst>
                                          <p:attrName>style.visibility</p:attrName>
                                        </p:attrNameLst>
                                      </p:cBhvr>
                                      <p:to>
                                        <p:strVal val="visible"/>
                                      </p:to>
                                    </p:set>
                                    <p:animEffect transition="in" filter="fade">
                                      <p:cBhvr additive="repl">
                                        <p:cTn id="7" dur="500"/>
                                        <p:tgtEl>
                                          <p:spTgt spid="133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13317"/>
                                        </p:tgtEl>
                                        <p:attrNameLst>
                                          <p:attrName>style.visibility</p:attrName>
                                        </p:attrNameLst>
                                      </p:cBhvr>
                                      <p:to>
                                        <p:strVal val="visible"/>
                                      </p:to>
                                    </p:set>
                                    <p:animEffect transition="in" filter="fade">
                                      <p:cBhvr additive="repl">
                                        <p:cTn id="12" dur="500"/>
                                        <p:tgtEl>
                                          <p:spTgt spid="133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fill="hold" nodeType="clickEffect">
                                  <p:stCondLst>
                                    <p:cond delay="0"/>
                                  </p:stCondLst>
                                  <p:childTnLst>
                                    <p:set>
                                      <p:cBhvr additive="repl">
                                        <p:cTn id="16" dur="1" fill="hold">
                                          <p:stCondLst>
                                            <p:cond delay="0"/>
                                          </p:stCondLst>
                                        </p:cTn>
                                        <p:tgtEl>
                                          <p:spTgt spid="13313"/>
                                        </p:tgtEl>
                                        <p:attrNameLst>
                                          <p:attrName>style.visibility</p:attrName>
                                        </p:attrNameLst>
                                      </p:cBhvr>
                                      <p:to>
                                        <p:strVal val="visible"/>
                                      </p:to>
                                    </p:set>
                                    <p:animEffect transition="in" filter="fade">
                                      <p:cBhvr additive="repl">
                                        <p:cTn id="17" dur="500"/>
                                        <p:tgtEl>
                                          <p:spTgt spid="13313"/>
                                        </p:tgtEl>
                                      </p:cBhvr>
                                    </p:animEffect>
                                  </p:childTnLst>
                                </p:cTn>
                              </p:par>
                              <p:par>
                                <p:cTn id="18" presetID="10" presetClass="entr" fill="hold" nodeType="withEffect">
                                  <p:stCondLst>
                                    <p:cond delay="0"/>
                                  </p:stCondLst>
                                  <p:childTnLst>
                                    <p:set>
                                      <p:cBhvr additive="repl">
                                        <p:cTn id="19" dur="1" fill="hold">
                                          <p:stCondLst>
                                            <p:cond delay="0"/>
                                          </p:stCondLst>
                                        </p:cTn>
                                        <p:tgtEl>
                                          <p:spTgt spid="13318"/>
                                        </p:tgtEl>
                                        <p:attrNameLst>
                                          <p:attrName>style.visibility</p:attrName>
                                        </p:attrNameLst>
                                      </p:cBhvr>
                                      <p:to>
                                        <p:strVal val="visible"/>
                                      </p:to>
                                    </p:set>
                                    <p:animEffect transition="in" filter="fade">
                                      <p:cBhvr additive="repl">
                                        <p:cTn id="20" dur="500"/>
                                        <p:tgtEl>
                                          <p:spTgt spid="1331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additive="repl">
                                        <p:cTn id="24" dur="1" fill="hold">
                                          <p:stCondLst>
                                            <p:cond delay="0"/>
                                          </p:stCondLst>
                                        </p:cTn>
                                        <p:tgtEl>
                                          <p:spTgt spid="13319"/>
                                        </p:tgtEl>
                                        <p:attrNameLst>
                                          <p:attrName>style.visibility</p:attrName>
                                        </p:attrNameLst>
                                      </p:cBhvr>
                                      <p:to>
                                        <p:strVal val="visible"/>
                                      </p:to>
                                    </p:set>
                                    <p:animEffect transition="in" filter="fade">
                                      <p:cBhvr additive="repl">
                                        <p:cTn id="25" dur="500"/>
                                        <p:tgtEl>
                                          <p:spTgt spid="13319"/>
                                        </p:tgtEl>
                                      </p:cBhvr>
                                    </p:animEffect>
                                  </p:childTnLst>
                                </p:cTn>
                              </p:par>
                              <p:par>
                                <p:cTn id="26" presetID="10" presetClass="entr" fill="hold" nodeType="withEffect">
                                  <p:stCondLst>
                                    <p:cond delay="0"/>
                                  </p:stCondLst>
                                  <p:childTnLst>
                                    <p:set>
                                      <p:cBhvr additive="repl">
                                        <p:cTn id="27" dur="1" fill="hold">
                                          <p:stCondLst>
                                            <p:cond delay="0"/>
                                          </p:stCondLst>
                                        </p:cTn>
                                        <p:tgtEl>
                                          <p:spTgt spid="13320"/>
                                        </p:tgtEl>
                                        <p:attrNameLst>
                                          <p:attrName>style.visibility</p:attrName>
                                        </p:attrNameLst>
                                      </p:cBhvr>
                                      <p:to>
                                        <p:strVal val="visible"/>
                                      </p:to>
                                    </p:set>
                                    <p:animEffect transition="in" filter="fade">
                                      <p:cBhvr additive="repl">
                                        <p:cTn id="28" dur="500"/>
                                        <p:tgtEl>
                                          <p:spTgt spid="1332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fill="hold" nodeType="clickEffect">
                                  <p:stCondLst>
                                    <p:cond delay="0"/>
                                  </p:stCondLst>
                                  <p:childTnLst>
                                    <p:set>
                                      <p:cBhvr additive="repl">
                                        <p:cTn id="32" dur="1" fill="hold">
                                          <p:stCondLst>
                                            <p:cond delay="0"/>
                                          </p:stCondLst>
                                        </p:cTn>
                                        <p:tgtEl>
                                          <p:spTgt spid="13316"/>
                                        </p:tgtEl>
                                        <p:attrNameLst>
                                          <p:attrName>style.visibility</p:attrName>
                                        </p:attrNameLst>
                                      </p:cBhvr>
                                      <p:to>
                                        <p:strVal val="visible"/>
                                      </p:to>
                                    </p:set>
                                    <p:animEffect transition="in" filter="fade">
                                      <p:cBhvr additive="repl">
                                        <p:cTn id="33"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Un exemple d’évaluation et d’autoévaluation: « Passe muraille et ouvre moi ta porte »</a:t>
            </a:r>
            <a:endParaRPr lang="fr-FR" dirty="0"/>
          </a:p>
        </p:txBody>
      </p:sp>
      <p:sp>
        <p:nvSpPr>
          <p:cNvPr id="3" name="Espace réservé du contenu 2"/>
          <p:cNvSpPr>
            <a:spLocks noGrp="1"/>
          </p:cNvSpPr>
          <p:nvPr>
            <p:ph idx="1"/>
          </p:nvPr>
        </p:nvSpPr>
        <p:spPr/>
        <p:txBody>
          <a:bodyPr/>
          <a:lstStyle/>
          <a:p>
            <a:pPr algn="ctr"/>
            <a:endParaRPr lang="fr-FR" dirty="0" smtClean="0"/>
          </a:p>
          <a:p>
            <a:pPr algn="ctr"/>
            <a:r>
              <a:rPr lang="fr-FR" dirty="0" smtClean="0">
                <a:hlinkClick r:id="rId2" action="ppaction://hlinkfile"/>
              </a:rPr>
              <a:t>Fiche critères et indicateurs</a:t>
            </a:r>
            <a:endParaRPr lang="fr-FR" dirty="0" smtClean="0"/>
          </a:p>
          <a:p>
            <a:pPr algn="ctr"/>
            <a:r>
              <a:rPr lang="fr-FR" dirty="0" smtClean="0">
                <a:hlinkClick r:id="rId3" action="ppaction://hlinkfile"/>
              </a:rPr>
              <a:t>Autoévaluation élève</a:t>
            </a:r>
            <a:endParaRPr lang="fr-FR" dirty="0"/>
          </a:p>
        </p:txBody>
      </p:sp>
    </p:spTree>
    <p:extLst>
      <p:ext uri="{BB962C8B-B14F-4D97-AF65-F5344CB8AC3E}">
        <p14:creationId xmlns:p14="http://schemas.microsoft.com/office/powerpoint/2010/main" val="24490320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8299" y="696036"/>
            <a:ext cx="9592101" cy="1787857"/>
          </a:xfrm>
        </p:spPr>
        <p:txBody>
          <a:bodyPr>
            <a:normAutofit fontScale="90000"/>
          </a:bodyPr>
          <a:lstStyle/>
          <a:p>
            <a:r>
              <a:rPr lang="fr-FR" dirty="0" smtClean="0"/>
              <a:t>Atelier 1 : dégager les critères d’évaluation et les indicateurs de réussite pour évaluer la compétence « s’exprimer à l’oral »</a:t>
            </a:r>
            <a:endParaRPr lang="fr-FR" dirty="0"/>
          </a:p>
        </p:txBody>
      </p:sp>
      <p:sp>
        <p:nvSpPr>
          <p:cNvPr id="3" name="ZoneTexte 2"/>
          <p:cNvSpPr txBox="1"/>
          <p:nvPr/>
        </p:nvSpPr>
        <p:spPr>
          <a:xfrm>
            <a:off x="1511300" y="2743200"/>
            <a:ext cx="9105900" cy="3693319"/>
          </a:xfrm>
          <a:prstGeom prst="rect">
            <a:avLst/>
          </a:prstGeom>
          <a:noFill/>
        </p:spPr>
        <p:txBody>
          <a:bodyPr wrap="square" rtlCol="0">
            <a:spAutoFit/>
          </a:bodyPr>
          <a:lstStyle/>
          <a:p>
            <a:pPr algn="ctr"/>
            <a:endParaRPr lang="fr-FR" dirty="0" smtClean="0"/>
          </a:p>
          <a:p>
            <a:pPr algn="ctr"/>
            <a:endParaRPr lang="fr-FR" dirty="0" smtClean="0"/>
          </a:p>
          <a:p>
            <a:pPr algn="ctr"/>
            <a:r>
              <a:rPr lang="fr-FR" sz="3600" dirty="0" smtClean="0"/>
              <a:t>Travail en 5 groupes : 20 minutes</a:t>
            </a:r>
          </a:p>
          <a:p>
            <a:pPr algn="ctr"/>
            <a:r>
              <a:rPr lang="fr-FR" sz="3600" dirty="0" smtClean="0"/>
              <a:t>Restitution: 15 minutes</a:t>
            </a:r>
          </a:p>
          <a:p>
            <a:endParaRPr lang="fr-FR" dirty="0"/>
          </a:p>
          <a:p>
            <a:endParaRPr lang="fr-FR" dirty="0" smtClean="0"/>
          </a:p>
          <a:p>
            <a:endParaRPr lang="fr-FR" dirty="0"/>
          </a:p>
          <a:p>
            <a:endParaRPr lang="fr-FR" dirty="0" smtClean="0"/>
          </a:p>
          <a:p>
            <a:endParaRPr lang="fr-FR" dirty="0"/>
          </a:p>
          <a:p>
            <a:endParaRPr lang="fr-FR" dirty="0" smtClean="0"/>
          </a:p>
          <a:p>
            <a:endParaRPr lang="fr-FR" dirty="0"/>
          </a:p>
        </p:txBody>
      </p:sp>
    </p:spTree>
    <p:extLst>
      <p:ext uri="{BB962C8B-B14F-4D97-AF65-F5344CB8AC3E}">
        <p14:creationId xmlns:p14="http://schemas.microsoft.com/office/powerpoint/2010/main" val="7640798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1"/>
          <p:cNvGrpSpPr>
            <a:grpSpLocks/>
          </p:cNvGrpSpPr>
          <p:nvPr/>
        </p:nvGrpSpPr>
        <p:grpSpPr bwMode="auto">
          <a:xfrm>
            <a:off x="2938464" y="476250"/>
            <a:ext cx="5570537" cy="1285876"/>
            <a:chOff x="891" y="300"/>
            <a:chExt cx="3509" cy="810"/>
          </a:xfrm>
        </p:grpSpPr>
        <p:sp>
          <p:nvSpPr>
            <p:cNvPr id="48135" name="Text Box 2"/>
            <p:cNvSpPr txBox="1">
              <a:spLocks noChangeArrowheads="1"/>
            </p:cNvSpPr>
            <p:nvPr/>
          </p:nvSpPr>
          <p:spPr bwMode="auto">
            <a:xfrm>
              <a:off x="1861" y="300"/>
              <a:ext cx="1891" cy="409"/>
            </a:xfrm>
            <a:prstGeom prst="rect">
              <a:avLst/>
            </a:prstGeom>
            <a:noFill/>
            <a:ln w="9525">
              <a:noFill/>
              <a:round/>
              <a:headEnd/>
              <a:tailEnd/>
            </a:ln>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3600" b="1" dirty="0">
                  <a:solidFill>
                    <a:srgbClr val="FF0000"/>
                  </a:solidFill>
                </a:rPr>
                <a:t>Un exemple</a:t>
              </a:r>
              <a:r>
                <a:rPr lang="is-IS" altLang="fr-FR" sz="3600" b="1" dirty="0">
                  <a:solidFill>
                    <a:srgbClr val="FF0000"/>
                  </a:solidFill>
                </a:rPr>
                <a:t>…</a:t>
              </a:r>
            </a:p>
          </p:txBody>
        </p:sp>
        <p:sp>
          <p:nvSpPr>
            <p:cNvPr id="48136" name="Rectangle 3"/>
            <p:cNvSpPr>
              <a:spLocks noChangeArrowheads="1"/>
            </p:cNvSpPr>
            <p:nvPr/>
          </p:nvSpPr>
          <p:spPr bwMode="auto">
            <a:xfrm>
              <a:off x="891" y="663"/>
              <a:ext cx="3509" cy="447"/>
            </a:xfrm>
            <a:prstGeom prst="rect">
              <a:avLst/>
            </a:prstGeom>
            <a:noFill/>
            <a:ln w="9525">
              <a:noFill/>
              <a:round/>
              <a:headEnd/>
              <a:tailEnd/>
            </a:ln>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4000" b="1" dirty="0">
                  <a:solidFill>
                    <a:srgbClr val="0070C0"/>
                  </a:solidFill>
                </a:rPr>
                <a:t>Comment évaluer l’oral ?</a:t>
              </a:r>
            </a:p>
          </p:txBody>
        </p:sp>
      </p:grpSp>
      <p:sp>
        <p:nvSpPr>
          <p:cNvPr id="14340" name="Rectangle 4"/>
          <p:cNvSpPr>
            <a:spLocks noChangeArrowheads="1"/>
          </p:cNvSpPr>
          <p:nvPr/>
        </p:nvSpPr>
        <p:spPr bwMode="auto">
          <a:xfrm>
            <a:off x="3746501" y="5589588"/>
            <a:ext cx="4259477" cy="648512"/>
          </a:xfrm>
          <a:prstGeom prst="rect">
            <a:avLst/>
          </a:prstGeom>
          <a:noFill/>
          <a:ln w="9525">
            <a:noFill/>
            <a:round/>
            <a:headEnd/>
            <a:tailEnd/>
          </a:ln>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3600" b="1" dirty="0">
                <a:solidFill>
                  <a:srgbClr val="FF0000"/>
                </a:solidFill>
              </a:rPr>
              <a:t>Deux propositions</a:t>
            </a:r>
            <a:r>
              <a:rPr lang="is-IS" altLang="fr-FR" sz="3600" b="1">
                <a:solidFill>
                  <a:srgbClr val="FF0000"/>
                </a:solidFill>
              </a:rPr>
              <a:t>…</a:t>
            </a:r>
          </a:p>
        </p:txBody>
      </p:sp>
      <p:grpSp>
        <p:nvGrpSpPr>
          <p:cNvPr id="48132" name="Group 5"/>
          <p:cNvGrpSpPr>
            <a:grpSpLocks/>
          </p:cNvGrpSpPr>
          <p:nvPr/>
        </p:nvGrpSpPr>
        <p:grpSpPr bwMode="auto">
          <a:xfrm>
            <a:off x="1919288" y="2105025"/>
            <a:ext cx="8278812" cy="3271838"/>
            <a:chOff x="249" y="1326"/>
            <a:chExt cx="5215" cy="2061"/>
          </a:xfrm>
        </p:grpSpPr>
        <p:sp>
          <p:nvSpPr>
            <p:cNvPr id="48133" name="Rectangle 6"/>
            <p:cNvSpPr>
              <a:spLocks noChangeArrowheads="1"/>
            </p:cNvSpPr>
            <p:nvPr/>
          </p:nvSpPr>
          <p:spPr bwMode="auto">
            <a:xfrm>
              <a:off x="249" y="1326"/>
              <a:ext cx="5215" cy="1688"/>
            </a:xfrm>
            <a:prstGeom prst="rect">
              <a:avLst/>
            </a:prstGeom>
            <a:noFill/>
            <a:ln w="9525">
              <a:noFill/>
              <a:round/>
              <a:headEnd/>
              <a:tailEnd/>
            </a:ln>
          </p:spPr>
          <p:txBody>
            <a:bodyPr lIns="90000" tIns="46800" rIns="90000" bIns="46800" anchor="ctr">
              <a:spAutoFit/>
            </a:bodyPr>
            <a:lstStyle/>
            <a:p>
              <a:pP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2400" dirty="0">
                  <a:solidFill>
                    <a:srgbClr val="000000"/>
                  </a:solidFill>
                </a:rPr>
                <a:t> </a:t>
              </a:r>
              <a:r>
                <a:rPr lang="fr-FR" altLang="fr-FR" sz="2000" b="1" u="sng" dirty="0">
                  <a:solidFill>
                    <a:srgbClr val="000000"/>
                  </a:solidFill>
                </a:rPr>
                <a:t>Compétence</a:t>
              </a:r>
              <a:r>
                <a:rPr lang="fr-FR" altLang="fr-FR" sz="2000" b="1" dirty="0">
                  <a:solidFill>
                    <a:srgbClr val="000000"/>
                  </a:solidFill>
                </a:rPr>
                <a:t> : Pratique de l’oral lors d’une présentation</a:t>
              </a:r>
              <a:r>
                <a:rPr lang="fr-FR" altLang="fr-FR" sz="2000" dirty="0">
                  <a:solidFill>
                    <a:srgbClr val="000000"/>
                  </a:solidFill>
                </a:rPr>
                <a:t> </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2000" i="1" dirty="0">
                  <a:solidFill>
                    <a:srgbClr val="000000"/>
                  </a:solidFill>
                </a:rPr>
                <a:t>   (Oral en continu et/ou en interaction) </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altLang="fr-FR" sz="2000" i="1" dirty="0">
                <a:solidFill>
                  <a:srgbClr val="000000"/>
                </a:solidFill>
              </a:endParaRPr>
            </a:p>
            <a:p>
              <a:pP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2400" dirty="0">
                  <a:solidFill>
                    <a:srgbClr val="000000"/>
                  </a:solidFill>
                </a:rPr>
                <a:t> </a:t>
              </a:r>
              <a:r>
                <a:rPr lang="fr-FR" altLang="fr-FR" sz="2000" b="1" u="sng" dirty="0">
                  <a:solidFill>
                    <a:srgbClr val="000000"/>
                  </a:solidFill>
                </a:rPr>
                <a:t>Critère présenté </a:t>
              </a:r>
              <a:r>
                <a:rPr lang="fr-FR" altLang="fr-FR" sz="2000" b="1" dirty="0">
                  <a:solidFill>
                    <a:srgbClr val="000000"/>
                  </a:solidFill>
                </a:rPr>
                <a:t>: Aisance lors d’une présentation orale</a:t>
              </a:r>
              <a:r>
                <a:rPr lang="fr-FR" altLang="fr-FR" sz="2000" dirty="0">
                  <a:solidFill>
                    <a:srgbClr val="000000"/>
                  </a:solidFill>
                </a:rPr>
                <a:t> </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2000" i="1" dirty="0">
                  <a:solidFill>
                    <a:srgbClr val="000000"/>
                  </a:solidFill>
                </a:rPr>
                <a:t>   (voix, posture, regard, gestion du tableau et des documents présentés)</a:t>
              </a:r>
              <a:r>
                <a:rPr lang="fr-FR" altLang="fr-FR" sz="2000" dirty="0">
                  <a:solidFill>
                    <a:srgbClr val="000000"/>
                  </a:solidFill>
                </a:rPr>
                <a:t>.</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altLang="fr-FR" sz="2000" dirty="0">
                <a:solidFill>
                  <a:srgbClr val="000000"/>
                </a:solidFill>
              </a:endParaRPr>
            </a:p>
            <a:p>
              <a:pP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2000" dirty="0">
                  <a:solidFill>
                    <a:srgbClr val="000000"/>
                  </a:solidFill>
                </a:rPr>
                <a:t> </a:t>
              </a:r>
              <a:r>
                <a:rPr lang="fr-FR" altLang="fr-FR" sz="2000" b="1" u="sng" dirty="0">
                  <a:solidFill>
                    <a:srgbClr val="000000"/>
                  </a:solidFill>
                </a:rPr>
                <a:t>4 Niveaux de maîtrise</a:t>
              </a:r>
              <a:r>
                <a:rPr lang="fr-FR" altLang="fr-FR" sz="2000" b="1" dirty="0">
                  <a:solidFill>
                    <a:srgbClr val="000000"/>
                  </a:solidFill>
                </a:rPr>
                <a:t> :</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2000" dirty="0">
                  <a:solidFill>
                    <a:srgbClr val="000000"/>
                  </a:solidFill>
                </a:rPr>
                <a:t>				</a:t>
              </a:r>
            </a:p>
          </p:txBody>
        </p:sp>
        <p:sp>
          <p:nvSpPr>
            <p:cNvPr id="48134" name="Rectangle 7"/>
            <p:cNvSpPr>
              <a:spLocks noChangeArrowheads="1"/>
            </p:cNvSpPr>
            <p:nvPr/>
          </p:nvSpPr>
          <p:spPr bwMode="auto">
            <a:xfrm>
              <a:off x="839" y="2940"/>
              <a:ext cx="4013" cy="447"/>
            </a:xfrm>
            <a:prstGeom prst="rect">
              <a:avLst/>
            </a:prstGeom>
            <a:noFill/>
            <a:ln w="9525">
              <a:noFill/>
              <a:round/>
              <a:headEnd/>
              <a:tailEnd/>
            </a:ln>
          </p:spPr>
          <p:txBody>
            <a:bodyPr lIns="90000" tIns="46800" rIns="90000" bIns="46800" anchor="ctr">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2000" b="1" dirty="0">
                  <a:solidFill>
                    <a:srgbClr val="000000"/>
                  </a:solidFill>
                </a:rPr>
                <a:t>TB</a:t>
              </a:r>
              <a:r>
                <a:rPr lang="fr-FR" altLang="fr-FR" sz="2000" dirty="0">
                  <a:solidFill>
                    <a:srgbClr val="000000"/>
                  </a:solidFill>
                </a:rPr>
                <a:t> : </a:t>
              </a:r>
              <a:r>
                <a:rPr lang="fr-FR" altLang="fr-FR" sz="2000" b="1" dirty="0">
                  <a:solidFill>
                    <a:srgbClr val="000000"/>
                  </a:solidFill>
                </a:rPr>
                <a:t>T</a:t>
              </a:r>
              <a:r>
                <a:rPr lang="fr-FR" altLang="fr-FR" sz="2000" dirty="0">
                  <a:solidFill>
                    <a:srgbClr val="000000"/>
                  </a:solidFill>
                </a:rPr>
                <a:t>rès </a:t>
              </a:r>
              <a:r>
                <a:rPr lang="fr-FR" altLang="fr-FR" sz="2000" b="1" dirty="0">
                  <a:solidFill>
                    <a:srgbClr val="000000"/>
                  </a:solidFill>
                </a:rPr>
                <a:t>b</a:t>
              </a:r>
              <a:r>
                <a:rPr lang="fr-FR" altLang="fr-FR" sz="2000" dirty="0">
                  <a:solidFill>
                    <a:srgbClr val="000000"/>
                  </a:solidFill>
                </a:rPr>
                <a:t>onne maîtrise   ;   </a:t>
              </a:r>
              <a:r>
                <a:rPr lang="fr-FR" altLang="fr-FR" sz="2000" b="1" dirty="0">
                  <a:solidFill>
                    <a:srgbClr val="000000"/>
                  </a:solidFill>
                </a:rPr>
                <a:t>S</a:t>
              </a:r>
              <a:r>
                <a:rPr lang="fr-FR" altLang="fr-FR" sz="2000" dirty="0">
                  <a:solidFill>
                    <a:srgbClr val="000000"/>
                  </a:solidFill>
                </a:rPr>
                <a:t> : Maîtrise </a:t>
              </a:r>
              <a:r>
                <a:rPr lang="fr-FR" altLang="fr-FR" sz="2000" b="1" dirty="0">
                  <a:solidFill>
                    <a:srgbClr val="000000"/>
                  </a:solidFill>
                </a:rPr>
                <a:t>s</a:t>
              </a:r>
              <a:r>
                <a:rPr lang="fr-FR" altLang="fr-FR" sz="2000" dirty="0">
                  <a:solidFill>
                    <a:srgbClr val="000000"/>
                  </a:solidFill>
                </a:rPr>
                <a:t>atisfaisante</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2000" b="1" dirty="0">
                  <a:solidFill>
                    <a:srgbClr val="000000"/>
                  </a:solidFill>
                </a:rPr>
                <a:t>  F </a:t>
              </a:r>
              <a:r>
                <a:rPr lang="fr-FR" altLang="fr-FR" sz="2000" dirty="0">
                  <a:solidFill>
                    <a:srgbClr val="000000"/>
                  </a:solidFill>
                </a:rPr>
                <a:t>: Maîtrise </a:t>
              </a:r>
              <a:r>
                <a:rPr lang="fr-FR" altLang="fr-FR" sz="2000" b="1" dirty="0">
                  <a:solidFill>
                    <a:srgbClr val="000000"/>
                  </a:solidFill>
                </a:rPr>
                <a:t>f</a:t>
              </a:r>
              <a:r>
                <a:rPr lang="fr-FR" altLang="fr-FR" sz="2000" dirty="0">
                  <a:solidFill>
                    <a:srgbClr val="000000"/>
                  </a:solidFill>
                </a:rPr>
                <a:t>ragile   ;   </a:t>
              </a:r>
              <a:r>
                <a:rPr lang="fr-FR" altLang="fr-FR" sz="2000" b="1" dirty="0">
                  <a:solidFill>
                    <a:srgbClr val="000000"/>
                  </a:solidFill>
                </a:rPr>
                <a:t>I</a:t>
              </a:r>
              <a:r>
                <a:rPr lang="fr-FR" altLang="fr-FR" sz="2000" dirty="0">
                  <a:solidFill>
                    <a:srgbClr val="000000"/>
                  </a:solidFill>
                </a:rPr>
                <a:t> : Maîtrise </a:t>
              </a:r>
              <a:r>
                <a:rPr lang="fr-FR" altLang="fr-FR" sz="2000" b="1" dirty="0">
                  <a:solidFill>
                    <a:srgbClr val="000000"/>
                  </a:solidFill>
                </a:rPr>
                <a:t>i</a:t>
              </a:r>
              <a:r>
                <a:rPr lang="fr-FR" altLang="fr-FR" sz="2000" dirty="0">
                  <a:solidFill>
                    <a:srgbClr val="000000"/>
                  </a:solidFill>
                </a:rPr>
                <a:t>nsuffisante</a:t>
              </a:r>
            </a:p>
          </p:txBody>
        </p:sp>
      </p:grpSp>
    </p:spTree>
    <p:extLst>
      <p:ext uri="{BB962C8B-B14F-4D97-AF65-F5344CB8AC3E}">
        <p14:creationId xmlns:p14="http://schemas.microsoft.com/office/powerpoint/2010/main" val="8094803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81" name="Group 45"/>
          <p:cNvGraphicFramePr>
            <a:graphicFrameLocks noGrp="1"/>
          </p:cNvGraphicFramePr>
          <p:nvPr>
            <p:ph sz="half" idx="4294967295"/>
            <p:extLst>
              <p:ext uri="{D42A27DB-BD31-4B8C-83A1-F6EECF244321}">
                <p14:modId xmlns:p14="http://schemas.microsoft.com/office/powerpoint/2010/main" val="1409387074"/>
              </p:ext>
            </p:extLst>
          </p:nvPr>
        </p:nvGraphicFramePr>
        <p:xfrm>
          <a:off x="1686262" y="1775744"/>
          <a:ext cx="8785225" cy="2159000"/>
        </p:xfrm>
        <a:graphic>
          <a:graphicData uri="http://schemas.openxmlformats.org/drawingml/2006/table">
            <a:tbl>
              <a:tblPr/>
              <a:tblGrid>
                <a:gridCol w="2879725"/>
                <a:gridCol w="1584325"/>
                <a:gridCol w="1576387"/>
                <a:gridCol w="1423988"/>
                <a:gridCol w="1320800"/>
              </a:tblGrid>
              <a:tr h="285750">
                <a:tc>
                  <a:txBody>
                    <a:bodyPr/>
                    <a:lstStyle>
                      <a:lvl1pPr>
                        <a:spcBef>
                          <a:spcPts val="800"/>
                        </a:spcBef>
                        <a:buClr>
                          <a:srgbClr val="000000"/>
                        </a:buClr>
                        <a:buSzPct val="100000"/>
                        <a:buFont typeface="Times New Roman" pitchFamily="16" charset="0"/>
                        <a:defRPr sz="2800">
                          <a:solidFill>
                            <a:srgbClr val="000000"/>
                          </a:solidFill>
                          <a:latin typeface="Arial" charset="0"/>
                          <a:cs typeface="Arial" charset="0"/>
                        </a:defRPr>
                      </a:lvl1pPr>
                      <a:lvl2pPr marL="457200">
                        <a:spcBef>
                          <a:spcPts val="700"/>
                        </a:spcBef>
                        <a:buClr>
                          <a:srgbClr val="000000"/>
                        </a:buClr>
                        <a:buSzPct val="100000"/>
                        <a:buFont typeface="Times New Roman" pitchFamily="16" charset="0"/>
                        <a:defRPr sz="2400">
                          <a:solidFill>
                            <a:srgbClr val="000000"/>
                          </a:solidFill>
                          <a:latin typeface="Arial" charset="0"/>
                          <a:cs typeface="Arial" charset="0"/>
                        </a:defRPr>
                      </a:lvl2pPr>
                      <a:lvl3pPr marL="914400">
                        <a:spcBef>
                          <a:spcPts val="600"/>
                        </a:spcBef>
                        <a:buClr>
                          <a:srgbClr val="000000"/>
                        </a:buClr>
                        <a:buSzPct val="100000"/>
                        <a:buFont typeface="Times New Roman" pitchFamily="16" charset="0"/>
                        <a:defRPr sz="2000">
                          <a:solidFill>
                            <a:srgbClr val="000000"/>
                          </a:solidFill>
                          <a:latin typeface="Arial" charset="0"/>
                          <a:cs typeface="Arial" charset="0"/>
                        </a:defRPr>
                      </a:lvl3pPr>
                      <a:lvl4pPr marL="1371600">
                        <a:spcBef>
                          <a:spcPts val="500"/>
                        </a:spcBef>
                        <a:buClr>
                          <a:srgbClr val="000000"/>
                        </a:buClr>
                        <a:buSzPct val="100000"/>
                        <a:buFont typeface="Times New Roman" pitchFamily="16" charset="0"/>
                        <a:defRPr>
                          <a:solidFill>
                            <a:srgbClr val="000000"/>
                          </a:solidFill>
                          <a:latin typeface="Arial" charset="0"/>
                          <a:cs typeface="Arial" charset="0"/>
                        </a:defRPr>
                      </a:lvl4pPr>
                      <a:lvl5pPr marL="1828800">
                        <a:spcBef>
                          <a:spcPts val="500"/>
                        </a:spcBef>
                        <a:buClr>
                          <a:srgbClr val="000000"/>
                        </a:buClr>
                        <a:buSzPct val="100000"/>
                        <a:buFont typeface="Times New Roman" pitchFamily="16" charset="0"/>
                        <a:defRPr>
                          <a:solidFill>
                            <a:srgbClr val="000000"/>
                          </a:solidFill>
                          <a:latin typeface="Arial" charset="0"/>
                          <a:cs typeface="Arial" charset="0"/>
                        </a:defRPr>
                      </a:lvl5pPr>
                      <a:lvl6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6pPr>
                      <a:lvl7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7pPr>
                      <a:lvl8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8pPr>
                      <a:lvl9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9pPr>
                    </a:lstStyle>
                    <a:p>
                      <a:pPr marL="0" marR="0" lvl="0" indent="0" algn="r" defTabSz="914400" rtl="0" eaLnBrk="1" fontAlgn="base" latinLnBrk="0" hangingPunct="1">
                        <a:lnSpc>
                          <a:spcPct val="115000"/>
                        </a:lnSpc>
                        <a:spcBef>
                          <a:spcPct val="0"/>
                        </a:spcBef>
                        <a:spcAft>
                          <a:spcPct val="0"/>
                        </a:spcAft>
                        <a:buClr>
                          <a:srgbClr val="000000"/>
                        </a:buClr>
                        <a:buSzPct val="100000"/>
                        <a:buFont typeface="Times New Roman" pitchFamily="16" charset="0"/>
                        <a:buNone/>
                        <a:tabLst/>
                      </a:pPr>
                      <a:r>
                        <a:rPr kumimoji="0" lang="fr-FR" altLang="fr-FR" sz="1600" b="1"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rPr>
                        <a:t>Indicateurs</a:t>
                      </a:r>
                      <a:endParaRPr kumimoji="0" lang="fr-FR" altLang="fr-FR" sz="1600" b="0"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endParaRP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alpha val="74901"/>
                      </a:srgbClr>
                    </a:solidFill>
                  </a:tcPr>
                </a:tc>
                <a:tc>
                  <a:txBody>
                    <a:bodyPr/>
                    <a:lstStyle>
                      <a:lvl1pPr>
                        <a:spcBef>
                          <a:spcPts val="800"/>
                        </a:spcBef>
                        <a:buClr>
                          <a:srgbClr val="000000"/>
                        </a:buClr>
                        <a:buSzPct val="100000"/>
                        <a:buFont typeface="Times New Roman" pitchFamily="16" charset="0"/>
                        <a:defRPr sz="2800">
                          <a:solidFill>
                            <a:srgbClr val="000000"/>
                          </a:solidFill>
                          <a:latin typeface="Arial" charset="0"/>
                          <a:cs typeface="Arial" charset="0"/>
                        </a:defRPr>
                      </a:lvl1pPr>
                      <a:lvl2pPr marL="457200">
                        <a:spcBef>
                          <a:spcPts val="700"/>
                        </a:spcBef>
                        <a:buClr>
                          <a:srgbClr val="000000"/>
                        </a:buClr>
                        <a:buSzPct val="100000"/>
                        <a:buFont typeface="Times New Roman" pitchFamily="16" charset="0"/>
                        <a:defRPr sz="2400">
                          <a:solidFill>
                            <a:srgbClr val="000000"/>
                          </a:solidFill>
                          <a:latin typeface="Arial" charset="0"/>
                          <a:cs typeface="Arial" charset="0"/>
                        </a:defRPr>
                      </a:lvl2pPr>
                      <a:lvl3pPr marL="914400">
                        <a:spcBef>
                          <a:spcPts val="600"/>
                        </a:spcBef>
                        <a:buClr>
                          <a:srgbClr val="000000"/>
                        </a:buClr>
                        <a:buSzPct val="100000"/>
                        <a:buFont typeface="Times New Roman" pitchFamily="16" charset="0"/>
                        <a:defRPr sz="2000">
                          <a:solidFill>
                            <a:srgbClr val="000000"/>
                          </a:solidFill>
                          <a:latin typeface="Arial" charset="0"/>
                          <a:cs typeface="Arial" charset="0"/>
                        </a:defRPr>
                      </a:lvl3pPr>
                      <a:lvl4pPr marL="1371600">
                        <a:spcBef>
                          <a:spcPts val="500"/>
                        </a:spcBef>
                        <a:buClr>
                          <a:srgbClr val="000000"/>
                        </a:buClr>
                        <a:buSzPct val="100000"/>
                        <a:buFont typeface="Times New Roman" pitchFamily="16" charset="0"/>
                        <a:defRPr>
                          <a:solidFill>
                            <a:srgbClr val="000000"/>
                          </a:solidFill>
                          <a:latin typeface="Arial" charset="0"/>
                          <a:cs typeface="Arial" charset="0"/>
                        </a:defRPr>
                      </a:lvl4pPr>
                      <a:lvl5pPr marL="1828800">
                        <a:spcBef>
                          <a:spcPts val="500"/>
                        </a:spcBef>
                        <a:buClr>
                          <a:srgbClr val="000000"/>
                        </a:buClr>
                        <a:buSzPct val="100000"/>
                        <a:buFont typeface="Times New Roman" pitchFamily="16" charset="0"/>
                        <a:defRPr>
                          <a:solidFill>
                            <a:srgbClr val="000000"/>
                          </a:solidFill>
                          <a:latin typeface="Arial" charset="0"/>
                          <a:cs typeface="Arial" charset="0"/>
                        </a:defRPr>
                      </a:lvl5pPr>
                      <a:lvl6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6pPr>
                      <a:lvl7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7pPr>
                      <a:lvl8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8pPr>
                      <a:lvl9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9pPr>
                    </a:lstStyle>
                    <a:p>
                      <a:pPr marL="0" marR="0" lvl="0" indent="0" algn="ctr" defTabSz="914400" rtl="0" eaLnBrk="1" fontAlgn="base" latinLnBrk="0" hangingPunct="1">
                        <a:lnSpc>
                          <a:spcPct val="115000"/>
                        </a:lnSpc>
                        <a:spcBef>
                          <a:spcPct val="0"/>
                        </a:spcBef>
                        <a:spcAft>
                          <a:spcPct val="0"/>
                        </a:spcAft>
                        <a:buClr>
                          <a:srgbClr val="000000"/>
                        </a:buClr>
                        <a:buSzPct val="100000"/>
                        <a:buFont typeface="Times New Roman" pitchFamily="16" charset="0"/>
                        <a:buNone/>
                        <a:tabLst/>
                      </a:pPr>
                      <a:r>
                        <a:rPr kumimoji="0" lang="fr-FR" altLang="fr-FR" sz="1600" b="1"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rPr>
                        <a:t>TB</a:t>
                      </a:r>
                      <a:endParaRPr kumimoji="0" lang="fr-FR" altLang="fr-FR" sz="1600" b="0"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endParaRP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alpha val="74901"/>
                      </a:srgbClr>
                    </a:solidFill>
                  </a:tcPr>
                </a:tc>
                <a:tc>
                  <a:txBody>
                    <a:bodyPr/>
                    <a:lstStyle>
                      <a:lvl1pPr>
                        <a:spcBef>
                          <a:spcPts val="800"/>
                        </a:spcBef>
                        <a:buClr>
                          <a:srgbClr val="000000"/>
                        </a:buClr>
                        <a:buSzPct val="100000"/>
                        <a:buFont typeface="Times New Roman" pitchFamily="16" charset="0"/>
                        <a:defRPr sz="2800">
                          <a:solidFill>
                            <a:srgbClr val="000000"/>
                          </a:solidFill>
                          <a:latin typeface="Arial" charset="0"/>
                          <a:cs typeface="Arial" charset="0"/>
                        </a:defRPr>
                      </a:lvl1pPr>
                      <a:lvl2pPr marL="457200">
                        <a:spcBef>
                          <a:spcPts val="700"/>
                        </a:spcBef>
                        <a:buClr>
                          <a:srgbClr val="000000"/>
                        </a:buClr>
                        <a:buSzPct val="100000"/>
                        <a:buFont typeface="Times New Roman" pitchFamily="16" charset="0"/>
                        <a:defRPr sz="2400">
                          <a:solidFill>
                            <a:srgbClr val="000000"/>
                          </a:solidFill>
                          <a:latin typeface="Arial" charset="0"/>
                          <a:cs typeface="Arial" charset="0"/>
                        </a:defRPr>
                      </a:lvl2pPr>
                      <a:lvl3pPr marL="914400">
                        <a:spcBef>
                          <a:spcPts val="600"/>
                        </a:spcBef>
                        <a:buClr>
                          <a:srgbClr val="000000"/>
                        </a:buClr>
                        <a:buSzPct val="100000"/>
                        <a:buFont typeface="Times New Roman" pitchFamily="16" charset="0"/>
                        <a:defRPr sz="2000">
                          <a:solidFill>
                            <a:srgbClr val="000000"/>
                          </a:solidFill>
                          <a:latin typeface="Arial" charset="0"/>
                          <a:cs typeface="Arial" charset="0"/>
                        </a:defRPr>
                      </a:lvl3pPr>
                      <a:lvl4pPr marL="1371600">
                        <a:spcBef>
                          <a:spcPts val="500"/>
                        </a:spcBef>
                        <a:buClr>
                          <a:srgbClr val="000000"/>
                        </a:buClr>
                        <a:buSzPct val="100000"/>
                        <a:buFont typeface="Times New Roman" pitchFamily="16" charset="0"/>
                        <a:defRPr>
                          <a:solidFill>
                            <a:srgbClr val="000000"/>
                          </a:solidFill>
                          <a:latin typeface="Arial" charset="0"/>
                          <a:cs typeface="Arial" charset="0"/>
                        </a:defRPr>
                      </a:lvl4pPr>
                      <a:lvl5pPr marL="1828800">
                        <a:spcBef>
                          <a:spcPts val="500"/>
                        </a:spcBef>
                        <a:buClr>
                          <a:srgbClr val="000000"/>
                        </a:buClr>
                        <a:buSzPct val="100000"/>
                        <a:buFont typeface="Times New Roman" pitchFamily="16" charset="0"/>
                        <a:defRPr>
                          <a:solidFill>
                            <a:srgbClr val="000000"/>
                          </a:solidFill>
                          <a:latin typeface="Arial" charset="0"/>
                          <a:cs typeface="Arial" charset="0"/>
                        </a:defRPr>
                      </a:lvl5pPr>
                      <a:lvl6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6pPr>
                      <a:lvl7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7pPr>
                      <a:lvl8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8pPr>
                      <a:lvl9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9pPr>
                    </a:lstStyle>
                    <a:p>
                      <a:pPr marL="0" marR="0" lvl="0" indent="0" algn="ctr" defTabSz="914400" rtl="0" eaLnBrk="1" fontAlgn="base" latinLnBrk="0" hangingPunct="1">
                        <a:lnSpc>
                          <a:spcPct val="115000"/>
                        </a:lnSpc>
                        <a:spcBef>
                          <a:spcPct val="0"/>
                        </a:spcBef>
                        <a:spcAft>
                          <a:spcPct val="0"/>
                        </a:spcAft>
                        <a:buClr>
                          <a:srgbClr val="000000"/>
                        </a:buClr>
                        <a:buSzPct val="100000"/>
                        <a:buFont typeface="Times New Roman" pitchFamily="16" charset="0"/>
                        <a:buNone/>
                        <a:tabLst/>
                      </a:pPr>
                      <a:r>
                        <a:rPr kumimoji="0" lang="fr-FR" altLang="fr-FR" sz="1600" b="1"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rPr>
                        <a:t>S</a:t>
                      </a:r>
                      <a:endParaRPr kumimoji="0" lang="fr-FR" altLang="fr-FR" sz="1600" b="0"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endParaRP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alpha val="74901"/>
                      </a:srgbClr>
                    </a:solidFill>
                  </a:tcPr>
                </a:tc>
                <a:tc>
                  <a:txBody>
                    <a:bodyPr/>
                    <a:lstStyle>
                      <a:lvl1pPr>
                        <a:spcBef>
                          <a:spcPts val="800"/>
                        </a:spcBef>
                        <a:buClr>
                          <a:srgbClr val="000000"/>
                        </a:buClr>
                        <a:buSzPct val="100000"/>
                        <a:buFont typeface="Times New Roman" pitchFamily="16" charset="0"/>
                        <a:defRPr sz="2800">
                          <a:solidFill>
                            <a:srgbClr val="000000"/>
                          </a:solidFill>
                          <a:latin typeface="Arial" charset="0"/>
                          <a:cs typeface="Arial" charset="0"/>
                        </a:defRPr>
                      </a:lvl1pPr>
                      <a:lvl2pPr marL="457200">
                        <a:spcBef>
                          <a:spcPts val="700"/>
                        </a:spcBef>
                        <a:buClr>
                          <a:srgbClr val="000000"/>
                        </a:buClr>
                        <a:buSzPct val="100000"/>
                        <a:buFont typeface="Times New Roman" pitchFamily="16" charset="0"/>
                        <a:defRPr sz="2400">
                          <a:solidFill>
                            <a:srgbClr val="000000"/>
                          </a:solidFill>
                          <a:latin typeface="Arial" charset="0"/>
                          <a:cs typeface="Arial" charset="0"/>
                        </a:defRPr>
                      </a:lvl2pPr>
                      <a:lvl3pPr marL="914400">
                        <a:spcBef>
                          <a:spcPts val="600"/>
                        </a:spcBef>
                        <a:buClr>
                          <a:srgbClr val="000000"/>
                        </a:buClr>
                        <a:buSzPct val="100000"/>
                        <a:buFont typeface="Times New Roman" pitchFamily="16" charset="0"/>
                        <a:defRPr sz="2000">
                          <a:solidFill>
                            <a:srgbClr val="000000"/>
                          </a:solidFill>
                          <a:latin typeface="Arial" charset="0"/>
                          <a:cs typeface="Arial" charset="0"/>
                        </a:defRPr>
                      </a:lvl3pPr>
                      <a:lvl4pPr marL="1371600">
                        <a:spcBef>
                          <a:spcPts val="500"/>
                        </a:spcBef>
                        <a:buClr>
                          <a:srgbClr val="000000"/>
                        </a:buClr>
                        <a:buSzPct val="100000"/>
                        <a:buFont typeface="Times New Roman" pitchFamily="16" charset="0"/>
                        <a:defRPr>
                          <a:solidFill>
                            <a:srgbClr val="000000"/>
                          </a:solidFill>
                          <a:latin typeface="Arial" charset="0"/>
                          <a:cs typeface="Arial" charset="0"/>
                        </a:defRPr>
                      </a:lvl4pPr>
                      <a:lvl5pPr marL="1828800">
                        <a:spcBef>
                          <a:spcPts val="500"/>
                        </a:spcBef>
                        <a:buClr>
                          <a:srgbClr val="000000"/>
                        </a:buClr>
                        <a:buSzPct val="100000"/>
                        <a:buFont typeface="Times New Roman" pitchFamily="16" charset="0"/>
                        <a:defRPr>
                          <a:solidFill>
                            <a:srgbClr val="000000"/>
                          </a:solidFill>
                          <a:latin typeface="Arial" charset="0"/>
                          <a:cs typeface="Arial" charset="0"/>
                        </a:defRPr>
                      </a:lvl5pPr>
                      <a:lvl6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6pPr>
                      <a:lvl7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7pPr>
                      <a:lvl8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8pPr>
                      <a:lvl9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9pPr>
                    </a:lstStyle>
                    <a:p>
                      <a:pPr marL="0" marR="0" lvl="0" indent="0" algn="ctr" defTabSz="914400" rtl="0" eaLnBrk="1" fontAlgn="base" latinLnBrk="0" hangingPunct="1">
                        <a:lnSpc>
                          <a:spcPct val="115000"/>
                        </a:lnSpc>
                        <a:spcBef>
                          <a:spcPct val="0"/>
                        </a:spcBef>
                        <a:spcAft>
                          <a:spcPct val="0"/>
                        </a:spcAft>
                        <a:buClr>
                          <a:srgbClr val="000000"/>
                        </a:buClr>
                        <a:buSzPct val="100000"/>
                        <a:buFont typeface="Times New Roman" pitchFamily="16" charset="0"/>
                        <a:buNone/>
                        <a:tabLst/>
                      </a:pPr>
                      <a:r>
                        <a:rPr kumimoji="0" lang="fr-FR" altLang="fr-FR" sz="1600" b="1"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rPr>
                        <a:t>F</a:t>
                      </a:r>
                      <a:endParaRPr kumimoji="0" lang="fr-FR" altLang="fr-FR" sz="1600" b="0"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endParaRP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alpha val="74901"/>
                      </a:srgbClr>
                    </a:solidFill>
                  </a:tcPr>
                </a:tc>
                <a:tc>
                  <a:txBody>
                    <a:bodyPr/>
                    <a:lstStyle>
                      <a:lvl1pPr>
                        <a:spcBef>
                          <a:spcPts val="800"/>
                        </a:spcBef>
                        <a:buClr>
                          <a:srgbClr val="000000"/>
                        </a:buClr>
                        <a:buSzPct val="100000"/>
                        <a:buFont typeface="Times New Roman" pitchFamily="16" charset="0"/>
                        <a:defRPr sz="2800">
                          <a:solidFill>
                            <a:srgbClr val="000000"/>
                          </a:solidFill>
                          <a:latin typeface="Arial" charset="0"/>
                          <a:cs typeface="Arial" charset="0"/>
                        </a:defRPr>
                      </a:lvl1pPr>
                      <a:lvl2pPr marL="457200">
                        <a:spcBef>
                          <a:spcPts val="700"/>
                        </a:spcBef>
                        <a:buClr>
                          <a:srgbClr val="000000"/>
                        </a:buClr>
                        <a:buSzPct val="100000"/>
                        <a:buFont typeface="Times New Roman" pitchFamily="16" charset="0"/>
                        <a:defRPr sz="2400">
                          <a:solidFill>
                            <a:srgbClr val="000000"/>
                          </a:solidFill>
                          <a:latin typeface="Arial" charset="0"/>
                          <a:cs typeface="Arial" charset="0"/>
                        </a:defRPr>
                      </a:lvl2pPr>
                      <a:lvl3pPr marL="914400">
                        <a:spcBef>
                          <a:spcPts val="600"/>
                        </a:spcBef>
                        <a:buClr>
                          <a:srgbClr val="000000"/>
                        </a:buClr>
                        <a:buSzPct val="100000"/>
                        <a:buFont typeface="Times New Roman" pitchFamily="16" charset="0"/>
                        <a:defRPr sz="2000">
                          <a:solidFill>
                            <a:srgbClr val="000000"/>
                          </a:solidFill>
                          <a:latin typeface="Arial" charset="0"/>
                          <a:cs typeface="Arial" charset="0"/>
                        </a:defRPr>
                      </a:lvl3pPr>
                      <a:lvl4pPr marL="1371600">
                        <a:spcBef>
                          <a:spcPts val="500"/>
                        </a:spcBef>
                        <a:buClr>
                          <a:srgbClr val="000000"/>
                        </a:buClr>
                        <a:buSzPct val="100000"/>
                        <a:buFont typeface="Times New Roman" pitchFamily="16" charset="0"/>
                        <a:defRPr>
                          <a:solidFill>
                            <a:srgbClr val="000000"/>
                          </a:solidFill>
                          <a:latin typeface="Arial" charset="0"/>
                          <a:cs typeface="Arial" charset="0"/>
                        </a:defRPr>
                      </a:lvl4pPr>
                      <a:lvl5pPr marL="1828800">
                        <a:spcBef>
                          <a:spcPts val="500"/>
                        </a:spcBef>
                        <a:buClr>
                          <a:srgbClr val="000000"/>
                        </a:buClr>
                        <a:buSzPct val="100000"/>
                        <a:buFont typeface="Times New Roman" pitchFamily="16" charset="0"/>
                        <a:defRPr>
                          <a:solidFill>
                            <a:srgbClr val="000000"/>
                          </a:solidFill>
                          <a:latin typeface="Arial" charset="0"/>
                          <a:cs typeface="Arial" charset="0"/>
                        </a:defRPr>
                      </a:lvl5pPr>
                      <a:lvl6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6pPr>
                      <a:lvl7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7pPr>
                      <a:lvl8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8pPr>
                      <a:lvl9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9pPr>
                    </a:lstStyle>
                    <a:p>
                      <a:pPr marL="0" marR="0" lvl="0" indent="0" algn="ctr" defTabSz="914400" rtl="0" eaLnBrk="1" fontAlgn="base" latinLnBrk="0" hangingPunct="1">
                        <a:lnSpc>
                          <a:spcPct val="115000"/>
                        </a:lnSpc>
                        <a:spcBef>
                          <a:spcPct val="0"/>
                        </a:spcBef>
                        <a:spcAft>
                          <a:spcPct val="0"/>
                        </a:spcAft>
                        <a:buClr>
                          <a:srgbClr val="000000"/>
                        </a:buClr>
                        <a:buSzPct val="100000"/>
                        <a:buFont typeface="Times New Roman" pitchFamily="16" charset="0"/>
                        <a:buNone/>
                        <a:tabLst/>
                      </a:pPr>
                      <a:r>
                        <a:rPr kumimoji="0" lang="fr-FR" altLang="fr-FR" sz="1600" b="1"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rPr>
                        <a:t>I</a:t>
                      </a:r>
                      <a:endParaRPr kumimoji="0" lang="fr-FR" altLang="fr-FR" sz="1600" b="0"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endParaRPr>
                    </a:p>
                  </a:txBody>
                  <a:tcPr marL="61633" marR="6163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alpha val="74901"/>
                      </a:srgbClr>
                    </a:solidFill>
                  </a:tcPr>
                </a:tc>
              </a:tr>
              <a:tr h="1873250">
                <a:tc>
                  <a:txBody>
                    <a:bodyPr/>
                    <a:lstStyle>
                      <a:lvl1pPr>
                        <a:spcBef>
                          <a:spcPts val="800"/>
                        </a:spcBef>
                        <a:buClr>
                          <a:srgbClr val="000000"/>
                        </a:buClr>
                        <a:buSzPct val="100000"/>
                        <a:buFont typeface="Times New Roman" pitchFamily="16" charset="0"/>
                        <a:defRPr sz="2800">
                          <a:solidFill>
                            <a:srgbClr val="000000"/>
                          </a:solidFill>
                          <a:latin typeface="Arial" charset="0"/>
                          <a:cs typeface="Arial" charset="0"/>
                        </a:defRPr>
                      </a:lvl1pPr>
                      <a:lvl2pPr marL="457200">
                        <a:spcBef>
                          <a:spcPts val="700"/>
                        </a:spcBef>
                        <a:buClr>
                          <a:srgbClr val="000000"/>
                        </a:buClr>
                        <a:buSzPct val="100000"/>
                        <a:buFont typeface="Times New Roman" pitchFamily="16" charset="0"/>
                        <a:defRPr sz="2400">
                          <a:solidFill>
                            <a:srgbClr val="000000"/>
                          </a:solidFill>
                          <a:latin typeface="Arial" charset="0"/>
                          <a:cs typeface="Arial" charset="0"/>
                        </a:defRPr>
                      </a:lvl2pPr>
                      <a:lvl3pPr marL="914400">
                        <a:spcBef>
                          <a:spcPts val="600"/>
                        </a:spcBef>
                        <a:buClr>
                          <a:srgbClr val="000000"/>
                        </a:buClr>
                        <a:buSzPct val="100000"/>
                        <a:buFont typeface="Times New Roman" pitchFamily="16" charset="0"/>
                        <a:defRPr sz="2000">
                          <a:solidFill>
                            <a:srgbClr val="000000"/>
                          </a:solidFill>
                          <a:latin typeface="Arial" charset="0"/>
                          <a:cs typeface="Arial" charset="0"/>
                        </a:defRPr>
                      </a:lvl3pPr>
                      <a:lvl4pPr marL="1371600">
                        <a:spcBef>
                          <a:spcPts val="500"/>
                        </a:spcBef>
                        <a:buClr>
                          <a:srgbClr val="000000"/>
                        </a:buClr>
                        <a:buSzPct val="100000"/>
                        <a:buFont typeface="Times New Roman" pitchFamily="16" charset="0"/>
                        <a:defRPr>
                          <a:solidFill>
                            <a:srgbClr val="000000"/>
                          </a:solidFill>
                          <a:latin typeface="Arial" charset="0"/>
                          <a:cs typeface="Arial" charset="0"/>
                        </a:defRPr>
                      </a:lvl4pPr>
                      <a:lvl5pPr marL="1828800">
                        <a:spcBef>
                          <a:spcPts val="500"/>
                        </a:spcBef>
                        <a:buClr>
                          <a:srgbClr val="000000"/>
                        </a:buClr>
                        <a:buSzPct val="100000"/>
                        <a:buFont typeface="Times New Roman" pitchFamily="16" charset="0"/>
                        <a:defRPr>
                          <a:solidFill>
                            <a:srgbClr val="000000"/>
                          </a:solidFill>
                          <a:latin typeface="Arial" charset="0"/>
                          <a:cs typeface="Arial" charset="0"/>
                        </a:defRPr>
                      </a:lvl5pPr>
                      <a:lvl6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6pPr>
                      <a:lvl7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7pPr>
                      <a:lvl8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8pPr>
                      <a:lvl9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9pPr>
                    </a:lstStyle>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Char char="•"/>
                        <a:tabLst/>
                      </a:pPr>
                      <a:r>
                        <a:rPr kumimoji="0" lang="fr-FR" altLang="fr-FR" sz="1600" b="1"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rPr>
                        <a:t>Voix audible. </a:t>
                      </a:r>
                    </a:p>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None/>
                        <a:tabLst/>
                      </a:pPr>
                      <a:endParaRPr kumimoji="0" lang="fr-FR" altLang="fr-FR" sz="300" b="1"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endParaRPr>
                    </a:p>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Char char="•"/>
                        <a:tabLst/>
                      </a:pPr>
                      <a:r>
                        <a:rPr kumimoji="0" lang="fr-FR" altLang="fr-FR" sz="1600" b="1"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rPr>
                        <a:t> </a:t>
                      </a:r>
                      <a:r>
                        <a:rPr kumimoji="0" lang="fr-FR" altLang="fr-FR" sz="1600" b="1" i="0" u="none" strike="noStrike" cap="none" normalizeH="0" baseline="0" dirty="0" smtClean="0">
                          <a:ln>
                            <a:noFill/>
                          </a:ln>
                          <a:solidFill>
                            <a:srgbClr val="0070C0"/>
                          </a:solidFill>
                          <a:effectLst/>
                          <a:latin typeface="Calibri" pitchFamily="32" charset="0"/>
                          <a:ea typeface="Calibri" pitchFamily="32" charset="0"/>
                          <a:cs typeface="Times New Roman" pitchFamily="16" charset="0"/>
                        </a:rPr>
                        <a:t>Regard tourné vers l’audience.</a:t>
                      </a:r>
                    </a:p>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None/>
                        <a:tabLst/>
                      </a:pPr>
                      <a:endParaRPr kumimoji="0" lang="fr-FR" altLang="fr-FR" sz="300" b="1"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endParaRPr>
                    </a:p>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Char char="•"/>
                        <a:tabLst/>
                      </a:pPr>
                      <a:r>
                        <a:rPr kumimoji="0" lang="fr-FR" altLang="fr-FR" sz="1600" b="1"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rPr>
                        <a:t> Enchainement des idées, sans « blancs ».</a:t>
                      </a:r>
                    </a:p>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None/>
                        <a:tabLst/>
                      </a:pPr>
                      <a:endParaRPr kumimoji="0" lang="fr-FR" altLang="fr-FR" sz="300" b="1"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endParaRPr>
                    </a:p>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Char char="•"/>
                        <a:tabLst/>
                      </a:pPr>
                      <a:r>
                        <a:rPr kumimoji="0" lang="fr-FR" altLang="fr-FR" sz="1600" b="1"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rPr>
                        <a:t> </a:t>
                      </a:r>
                      <a:r>
                        <a:rPr kumimoji="0" lang="fr-FR" altLang="fr-FR" sz="1600" b="1" i="0" u="none" strike="noStrike" cap="none" normalizeH="0" baseline="0" dirty="0" smtClean="0">
                          <a:ln>
                            <a:noFill/>
                          </a:ln>
                          <a:solidFill>
                            <a:srgbClr val="0070C0"/>
                          </a:solidFill>
                          <a:effectLst/>
                          <a:latin typeface="Calibri" pitchFamily="32" charset="0"/>
                          <a:ea typeface="Calibri" pitchFamily="32" charset="0"/>
                          <a:cs typeface="Times New Roman" pitchFamily="16" charset="0"/>
                        </a:rPr>
                        <a:t>Au moins une référence à un document présenté.</a:t>
                      </a:r>
                    </a:p>
                  </a:txBody>
                  <a:tcPr marL="61633" marR="6163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alpha val="74901"/>
                      </a:srgbClr>
                    </a:solidFill>
                  </a:tcPr>
                </a:tc>
                <a:tc>
                  <a:txBody>
                    <a:bodyPr/>
                    <a:lstStyle>
                      <a:lvl1pPr>
                        <a:spcBef>
                          <a:spcPts val="800"/>
                        </a:spcBef>
                        <a:buClr>
                          <a:srgbClr val="000000"/>
                        </a:buClr>
                        <a:buSzPct val="100000"/>
                        <a:buFont typeface="Times New Roman" pitchFamily="16" charset="0"/>
                        <a:defRPr sz="2800">
                          <a:solidFill>
                            <a:srgbClr val="000000"/>
                          </a:solidFill>
                          <a:latin typeface="Arial" charset="0"/>
                          <a:cs typeface="Arial" charset="0"/>
                        </a:defRPr>
                      </a:lvl1pPr>
                      <a:lvl2pPr marL="457200">
                        <a:spcBef>
                          <a:spcPts val="700"/>
                        </a:spcBef>
                        <a:buClr>
                          <a:srgbClr val="000000"/>
                        </a:buClr>
                        <a:buSzPct val="100000"/>
                        <a:buFont typeface="Times New Roman" pitchFamily="16" charset="0"/>
                        <a:defRPr sz="2400">
                          <a:solidFill>
                            <a:srgbClr val="000000"/>
                          </a:solidFill>
                          <a:latin typeface="Arial" charset="0"/>
                          <a:cs typeface="Arial" charset="0"/>
                        </a:defRPr>
                      </a:lvl2pPr>
                      <a:lvl3pPr marL="914400">
                        <a:spcBef>
                          <a:spcPts val="600"/>
                        </a:spcBef>
                        <a:buClr>
                          <a:srgbClr val="000000"/>
                        </a:buClr>
                        <a:buSzPct val="100000"/>
                        <a:buFont typeface="Times New Roman" pitchFamily="16" charset="0"/>
                        <a:defRPr sz="2000">
                          <a:solidFill>
                            <a:srgbClr val="000000"/>
                          </a:solidFill>
                          <a:latin typeface="Arial" charset="0"/>
                          <a:cs typeface="Arial" charset="0"/>
                        </a:defRPr>
                      </a:lvl3pPr>
                      <a:lvl4pPr marL="1371600">
                        <a:spcBef>
                          <a:spcPts val="500"/>
                        </a:spcBef>
                        <a:buClr>
                          <a:srgbClr val="000000"/>
                        </a:buClr>
                        <a:buSzPct val="100000"/>
                        <a:buFont typeface="Times New Roman" pitchFamily="16" charset="0"/>
                        <a:defRPr>
                          <a:solidFill>
                            <a:srgbClr val="000000"/>
                          </a:solidFill>
                          <a:latin typeface="Arial" charset="0"/>
                          <a:cs typeface="Arial" charset="0"/>
                        </a:defRPr>
                      </a:lvl4pPr>
                      <a:lvl5pPr marL="1828800">
                        <a:spcBef>
                          <a:spcPts val="500"/>
                        </a:spcBef>
                        <a:buClr>
                          <a:srgbClr val="000000"/>
                        </a:buClr>
                        <a:buSzPct val="100000"/>
                        <a:buFont typeface="Times New Roman" pitchFamily="16" charset="0"/>
                        <a:defRPr>
                          <a:solidFill>
                            <a:srgbClr val="000000"/>
                          </a:solidFill>
                          <a:latin typeface="Arial" charset="0"/>
                          <a:cs typeface="Arial" charset="0"/>
                        </a:defRPr>
                      </a:lvl5pPr>
                      <a:lvl6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6pPr>
                      <a:lvl7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7pPr>
                      <a:lvl8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8pPr>
                      <a:lvl9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9pPr>
                    </a:lstStyle>
                    <a:p>
                      <a:pPr marL="0" marR="0" lvl="0" indent="0" algn="ctr" defTabSz="914400" rtl="0" eaLnBrk="1" fontAlgn="base" latinLnBrk="0" hangingPunct="1">
                        <a:lnSpc>
                          <a:spcPct val="115000"/>
                        </a:lnSpc>
                        <a:spcBef>
                          <a:spcPct val="0"/>
                        </a:spcBef>
                        <a:spcAft>
                          <a:spcPct val="0"/>
                        </a:spcAft>
                        <a:buClr>
                          <a:srgbClr val="000000"/>
                        </a:buClr>
                        <a:buSzPct val="100000"/>
                        <a:buFont typeface="Times New Roman" pitchFamily="16" charset="0"/>
                        <a:buNone/>
                        <a:tabLst/>
                      </a:pPr>
                      <a:r>
                        <a:rPr kumimoji="0" lang="fr-FR" altLang="fr-FR" sz="1600" b="1"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rPr>
                        <a:t>Les quatre indicateurs sont observés</a:t>
                      </a:r>
                    </a:p>
                  </a:txBody>
                  <a:tcPr marL="61633" marR="6163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alpha val="74901"/>
                      </a:srgbClr>
                    </a:solidFill>
                  </a:tcPr>
                </a:tc>
                <a:tc>
                  <a:txBody>
                    <a:bodyPr/>
                    <a:lstStyle>
                      <a:lvl1pPr>
                        <a:spcBef>
                          <a:spcPts val="800"/>
                        </a:spcBef>
                        <a:buClr>
                          <a:srgbClr val="000000"/>
                        </a:buClr>
                        <a:buSzPct val="100000"/>
                        <a:buFont typeface="Times New Roman" pitchFamily="16" charset="0"/>
                        <a:defRPr sz="2800">
                          <a:solidFill>
                            <a:srgbClr val="000000"/>
                          </a:solidFill>
                          <a:latin typeface="Arial" charset="0"/>
                          <a:cs typeface="Arial" charset="0"/>
                        </a:defRPr>
                      </a:lvl1pPr>
                      <a:lvl2pPr marL="457200">
                        <a:spcBef>
                          <a:spcPts val="700"/>
                        </a:spcBef>
                        <a:buClr>
                          <a:srgbClr val="000000"/>
                        </a:buClr>
                        <a:buSzPct val="100000"/>
                        <a:buFont typeface="Times New Roman" pitchFamily="16" charset="0"/>
                        <a:defRPr sz="2400">
                          <a:solidFill>
                            <a:srgbClr val="000000"/>
                          </a:solidFill>
                          <a:latin typeface="Arial" charset="0"/>
                          <a:cs typeface="Arial" charset="0"/>
                        </a:defRPr>
                      </a:lvl2pPr>
                      <a:lvl3pPr marL="914400">
                        <a:spcBef>
                          <a:spcPts val="600"/>
                        </a:spcBef>
                        <a:buClr>
                          <a:srgbClr val="000000"/>
                        </a:buClr>
                        <a:buSzPct val="100000"/>
                        <a:buFont typeface="Times New Roman" pitchFamily="16" charset="0"/>
                        <a:defRPr sz="2000">
                          <a:solidFill>
                            <a:srgbClr val="000000"/>
                          </a:solidFill>
                          <a:latin typeface="Arial" charset="0"/>
                          <a:cs typeface="Arial" charset="0"/>
                        </a:defRPr>
                      </a:lvl3pPr>
                      <a:lvl4pPr marL="1371600">
                        <a:spcBef>
                          <a:spcPts val="500"/>
                        </a:spcBef>
                        <a:buClr>
                          <a:srgbClr val="000000"/>
                        </a:buClr>
                        <a:buSzPct val="100000"/>
                        <a:buFont typeface="Times New Roman" pitchFamily="16" charset="0"/>
                        <a:defRPr>
                          <a:solidFill>
                            <a:srgbClr val="000000"/>
                          </a:solidFill>
                          <a:latin typeface="Arial" charset="0"/>
                          <a:cs typeface="Arial" charset="0"/>
                        </a:defRPr>
                      </a:lvl4pPr>
                      <a:lvl5pPr marL="1828800">
                        <a:spcBef>
                          <a:spcPts val="500"/>
                        </a:spcBef>
                        <a:buClr>
                          <a:srgbClr val="000000"/>
                        </a:buClr>
                        <a:buSzPct val="100000"/>
                        <a:buFont typeface="Times New Roman" pitchFamily="16" charset="0"/>
                        <a:defRPr>
                          <a:solidFill>
                            <a:srgbClr val="000000"/>
                          </a:solidFill>
                          <a:latin typeface="Arial" charset="0"/>
                          <a:cs typeface="Arial" charset="0"/>
                        </a:defRPr>
                      </a:lvl5pPr>
                      <a:lvl6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6pPr>
                      <a:lvl7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7pPr>
                      <a:lvl8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8pPr>
                      <a:lvl9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9pPr>
                    </a:lstStyle>
                    <a:p>
                      <a:pPr marL="0" marR="0" lvl="0" indent="0" algn="ctr" defTabSz="914400" rtl="0" eaLnBrk="1" fontAlgn="base" latinLnBrk="0" hangingPunct="1">
                        <a:lnSpc>
                          <a:spcPct val="115000"/>
                        </a:lnSpc>
                        <a:spcBef>
                          <a:spcPct val="0"/>
                        </a:spcBef>
                        <a:spcAft>
                          <a:spcPct val="0"/>
                        </a:spcAft>
                        <a:buClr>
                          <a:srgbClr val="000000"/>
                        </a:buClr>
                        <a:buSzPct val="100000"/>
                        <a:buFont typeface="Times New Roman" pitchFamily="16" charset="0"/>
                        <a:buNone/>
                        <a:tabLst/>
                      </a:pPr>
                      <a:r>
                        <a:rPr kumimoji="0" lang="fr-FR" altLang="fr-FR" sz="1600" b="1"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rPr>
                        <a:t>Seulement trois indicateurs sont observés</a:t>
                      </a:r>
                    </a:p>
                  </a:txBody>
                  <a:tcPr marL="61633" marR="6163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alpha val="74901"/>
                      </a:srgbClr>
                    </a:solidFill>
                  </a:tcPr>
                </a:tc>
                <a:tc>
                  <a:txBody>
                    <a:bodyPr/>
                    <a:lstStyle>
                      <a:lvl1pPr>
                        <a:spcBef>
                          <a:spcPts val="800"/>
                        </a:spcBef>
                        <a:buClr>
                          <a:srgbClr val="000000"/>
                        </a:buClr>
                        <a:buSzPct val="100000"/>
                        <a:buFont typeface="Times New Roman" pitchFamily="16" charset="0"/>
                        <a:defRPr sz="2800">
                          <a:solidFill>
                            <a:srgbClr val="000000"/>
                          </a:solidFill>
                          <a:latin typeface="Arial" charset="0"/>
                          <a:cs typeface="Arial" charset="0"/>
                        </a:defRPr>
                      </a:lvl1pPr>
                      <a:lvl2pPr marL="457200">
                        <a:spcBef>
                          <a:spcPts val="700"/>
                        </a:spcBef>
                        <a:buClr>
                          <a:srgbClr val="000000"/>
                        </a:buClr>
                        <a:buSzPct val="100000"/>
                        <a:buFont typeface="Times New Roman" pitchFamily="16" charset="0"/>
                        <a:defRPr sz="2400">
                          <a:solidFill>
                            <a:srgbClr val="000000"/>
                          </a:solidFill>
                          <a:latin typeface="Arial" charset="0"/>
                          <a:cs typeface="Arial" charset="0"/>
                        </a:defRPr>
                      </a:lvl2pPr>
                      <a:lvl3pPr marL="914400">
                        <a:spcBef>
                          <a:spcPts val="600"/>
                        </a:spcBef>
                        <a:buClr>
                          <a:srgbClr val="000000"/>
                        </a:buClr>
                        <a:buSzPct val="100000"/>
                        <a:buFont typeface="Times New Roman" pitchFamily="16" charset="0"/>
                        <a:defRPr sz="2000">
                          <a:solidFill>
                            <a:srgbClr val="000000"/>
                          </a:solidFill>
                          <a:latin typeface="Arial" charset="0"/>
                          <a:cs typeface="Arial" charset="0"/>
                        </a:defRPr>
                      </a:lvl3pPr>
                      <a:lvl4pPr marL="1371600">
                        <a:spcBef>
                          <a:spcPts val="500"/>
                        </a:spcBef>
                        <a:buClr>
                          <a:srgbClr val="000000"/>
                        </a:buClr>
                        <a:buSzPct val="100000"/>
                        <a:buFont typeface="Times New Roman" pitchFamily="16" charset="0"/>
                        <a:defRPr>
                          <a:solidFill>
                            <a:srgbClr val="000000"/>
                          </a:solidFill>
                          <a:latin typeface="Arial" charset="0"/>
                          <a:cs typeface="Arial" charset="0"/>
                        </a:defRPr>
                      </a:lvl4pPr>
                      <a:lvl5pPr marL="1828800">
                        <a:spcBef>
                          <a:spcPts val="500"/>
                        </a:spcBef>
                        <a:buClr>
                          <a:srgbClr val="000000"/>
                        </a:buClr>
                        <a:buSzPct val="100000"/>
                        <a:buFont typeface="Times New Roman" pitchFamily="16" charset="0"/>
                        <a:defRPr>
                          <a:solidFill>
                            <a:srgbClr val="000000"/>
                          </a:solidFill>
                          <a:latin typeface="Arial" charset="0"/>
                          <a:cs typeface="Arial" charset="0"/>
                        </a:defRPr>
                      </a:lvl5pPr>
                      <a:lvl6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6pPr>
                      <a:lvl7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7pPr>
                      <a:lvl8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8pPr>
                      <a:lvl9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9pPr>
                    </a:lstStyle>
                    <a:p>
                      <a:pPr marL="0" marR="0" lvl="0" indent="0" algn="ctr" defTabSz="914400" rtl="0" eaLnBrk="1" fontAlgn="base" latinLnBrk="0" hangingPunct="1">
                        <a:lnSpc>
                          <a:spcPct val="115000"/>
                        </a:lnSpc>
                        <a:spcBef>
                          <a:spcPct val="0"/>
                        </a:spcBef>
                        <a:spcAft>
                          <a:spcPct val="0"/>
                        </a:spcAft>
                        <a:buClr>
                          <a:srgbClr val="000000"/>
                        </a:buClr>
                        <a:buSzPct val="100000"/>
                        <a:buFont typeface="Times New Roman" pitchFamily="16" charset="0"/>
                        <a:buNone/>
                        <a:tabLst/>
                      </a:pPr>
                      <a:r>
                        <a:rPr kumimoji="0" lang="fr-FR" altLang="fr-FR" sz="1600" b="1"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rPr>
                        <a:t>Seulement un ou deux indicateurs sont observés</a:t>
                      </a:r>
                    </a:p>
                  </a:txBody>
                  <a:tcPr marL="61633" marR="6163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alpha val="74901"/>
                      </a:srgbClr>
                    </a:solidFill>
                  </a:tcPr>
                </a:tc>
                <a:tc>
                  <a:txBody>
                    <a:bodyPr/>
                    <a:lstStyle>
                      <a:lvl1pPr>
                        <a:spcBef>
                          <a:spcPts val="800"/>
                        </a:spcBef>
                        <a:buClr>
                          <a:srgbClr val="000000"/>
                        </a:buClr>
                        <a:buSzPct val="100000"/>
                        <a:buFont typeface="Times New Roman" pitchFamily="16" charset="0"/>
                        <a:defRPr sz="2800">
                          <a:solidFill>
                            <a:srgbClr val="000000"/>
                          </a:solidFill>
                          <a:latin typeface="Arial" charset="0"/>
                          <a:cs typeface="Arial" charset="0"/>
                        </a:defRPr>
                      </a:lvl1pPr>
                      <a:lvl2pPr marL="457200">
                        <a:spcBef>
                          <a:spcPts val="700"/>
                        </a:spcBef>
                        <a:buClr>
                          <a:srgbClr val="000000"/>
                        </a:buClr>
                        <a:buSzPct val="100000"/>
                        <a:buFont typeface="Times New Roman" pitchFamily="16" charset="0"/>
                        <a:defRPr sz="2400">
                          <a:solidFill>
                            <a:srgbClr val="000000"/>
                          </a:solidFill>
                          <a:latin typeface="Arial" charset="0"/>
                          <a:cs typeface="Arial" charset="0"/>
                        </a:defRPr>
                      </a:lvl2pPr>
                      <a:lvl3pPr marL="914400">
                        <a:spcBef>
                          <a:spcPts val="600"/>
                        </a:spcBef>
                        <a:buClr>
                          <a:srgbClr val="000000"/>
                        </a:buClr>
                        <a:buSzPct val="100000"/>
                        <a:buFont typeface="Times New Roman" pitchFamily="16" charset="0"/>
                        <a:defRPr sz="2000">
                          <a:solidFill>
                            <a:srgbClr val="000000"/>
                          </a:solidFill>
                          <a:latin typeface="Arial" charset="0"/>
                          <a:cs typeface="Arial" charset="0"/>
                        </a:defRPr>
                      </a:lvl3pPr>
                      <a:lvl4pPr marL="1371600">
                        <a:spcBef>
                          <a:spcPts val="500"/>
                        </a:spcBef>
                        <a:buClr>
                          <a:srgbClr val="000000"/>
                        </a:buClr>
                        <a:buSzPct val="100000"/>
                        <a:buFont typeface="Times New Roman" pitchFamily="16" charset="0"/>
                        <a:defRPr>
                          <a:solidFill>
                            <a:srgbClr val="000000"/>
                          </a:solidFill>
                          <a:latin typeface="Arial" charset="0"/>
                          <a:cs typeface="Arial" charset="0"/>
                        </a:defRPr>
                      </a:lvl4pPr>
                      <a:lvl5pPr marL="1828800">
                        <a:spcBef>
                          <a:spcPts val="500"/>
                        </a:spcBef>
                        <a:buClr>
                          <a:srgbClr val="000000"/>
                        </a:buClr>
                        <a:buSzPct val="100000"/>
                        <a:buFont typeface="Times New Roman" pitchFamily="16" charset="0"/>
                        <a:defRPr>
                          <a:solidFill>
                            <a:srgbClr val="000000"/>
                          </a:solidFill>
                          <a:latin typeface="Arial" charset="0"/>
                          <a:cs typeface="Arial" charset="0"/>
                        </a:defRPr>
                      </a:lvl5pPr>
                      <a:lvl6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6pPr>
                      <a:lvl7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7pPr>
                      <a:lvl8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8pPr>
                      <a:lvl9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9pPr>
                    </a:lstStyle>
                    <a:p>
                      <a:pPr marL="0" marR="0" lvl="0" indent="0" algn="ctr" defTabSz="914400" rtl="0" eaLnBrk="1" fontAlgn="base" latinLnBrk="0" hangingPunct="1">
                        <a:lnSpc>
                          <a:spcPct val="115000"/>
                        </a:lnSpc>
                        <a:spcBef>
                          <a:spcPct val="0"/>
                        </a:spcBef>
                        <a:spcAft>
                          <a:spcPct val="0"/>
                        </a:spcAft>
                        <a:buClr>
                          <a:srgbClr val="000000"/>
                        </a:buClr>
                        <a:buSzPct val="100000"/>
                        <a:buFont typeface="Times New Roman" pitchFamily="16" charset="0"/>
                        <a:buNone/>
                        <a:tabLst/>
                      </a:pPr>
                      <a:r>
                        <a:rPr kumimoji="0" lang="fr-FR" altLang="fr-FR" sz="1600" b="1"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rPr>
                        <a:t>Aucun indicateur n’est observé</a:t>
                      </a:r>
                    </a:p>
                  </a:txBody>
                  <a:tcPr marL="61633" marR="61633"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alpha val="74901"/>
                      </a:srgbClr>
                    </a:solidFill>
                  </a:tcPr>
                </a:tc>
              </a:tr>
            </a:tbl>
          </a:graphicData>
        </a:graphic>
      </p:graphicFrame>
      <p:sp>
        <p:nvSpPr>
          <p:cNvPr id="49194" name="Text Box 42"/>
          <p:cNvSpPr txBox="1">
            <a:spLocks noChangeArrowheads="1"/>
          </p:cNvSpPr>
          <p:nvPr/>
        </p:nvSpPr>
        <p:spPr bwMode="auto">
          <a:xfrm>
            <a:off x="1895894" y="1691523"/>
            <a:ext cx="2089150" cy="366712"/>
          </a:xfrm>
          <a:prstGeom prst="rect">
            <a:avLst/>
          </a:prstGeom>
          <a:noFill/>
          <a:ln w="9525">
            <a:noFill/>
            <a:miter lim="800000"/>
            <a:headEnd/>
            <a:tailEnd/>
          </a:ln>
        </p:spPr>
        <p:txBody>
          <a:bodyPr>
            <a:spAutoFit/>
          </a:bodyPr>
          <a:lstStyle/>
          <a:p>
            <a:pPr defTabSz="914400">
              <a:spcBef>
                <a:spcPct val="50000"/>
              </a:spcBef>
            </a:pPr>
            <a:r>
              <a:rPr lang="fr-FR" altLang="fr-FR" dirty="0">
                <a:solidFill>
                  <a:srgbClr val="FF0000"/>
                </a:solidFill>
              </a:rPr>
              <a:t>Proposition 1</a:t>
            </a:r>
          </a:p>
        </p:txBody>
      </p:sp>
    </p:spTree>
    <p:extLst>
      <p:ext uri="{BB962C8B-B14F-4D97-AF65-F5344CB8AC3E}">
        <p14:creationId xmlns:p14="http://schemas.microsoft.com/office/powerpoint/2010/main" val="34481903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2"/>
          <p:cNvGraphicFramePr>
            <a:graphicFrameLocks/>
          </p:cNvGraphicFramePr>
          <p:nvPr>
            <p:extLst>
              <p:ext uri="{D42A27DB-BD31-4B8C-83A1-F6EECF244321}">
                <p14:modId xmlns:p14="http://schemas.microsoft.com/office/powerpoint/2010/main" val="2532885696"/>
              </p:ext>
            </p:extLst>
          </p:nvPr>
        </p:nvGraphicFramePr>
        <p:xfrm>
          <a:off x="1595105" y="1410202"/>
          <a:ext cx="8785225" cy="4299558"/>
        </p:xfrm>
        <a:graphic>
          <a:graphicData uri="http://schemas.openxmlformats.org/drawingml/2006/table">
            <a:tbl>
              <a:tblPr/>
              <a:tblGrid>
                <a:gridCol w="2305050"/>
                <a:gridCol w="2303462"/>
                <a:gridCol w="2089150"/>
                <a:gridCol w="2087563"/>
              </a:tblGrid>
              <a:tr h="319088">
                <a:tc gridSpan="4">
                  <a:txBody>
                    <a:bodyPr/>
                    <a:lstStyle>
                      <a:lvl1pPr>
                        <a:spcBef>
                          <a:spcPts val="800"/>
                        </a:spcBef>
                        <a:buClr>
                          <a:srgbClr val="000000"/>
                        </a:buClr>
                        <a:buSzPct val="100000"/>
                        <a:buFont typeface="Times New Roman" pitchFamily="16" charset="0"/>
                        <a:defRPr sz="2800">
                          <a:solidFill>
                            <a:srgbClr val="000000"/>
                          </a:solidFill>
                          <a:latin typeface="Arial" charset="0"/>
                          <a:cs typeface="Arial" charset="0"/>
                        </a:defRPr>
                      </a:lvl1pPr>
                      <a:lvl2pPr marL="457200">
                        <a:spcBef>
                          <a:spcPts val="700"/>
                        </a:spcBef>
                        <a:buClr>
                          <a:srgbClr val="000000"/>
                        </a:buClr>
                        <a:buSzPct val="100000"/>
                        <a:buFont typeface="Times New Roman" pitchFamily="16" charset="0"/>
                        <a:defRPr sz="2400">
                          <a:solidFill>
                            <a:srgbClr val="000000"/>
                          </a:solidFill>
                          <a:latin typeface="Arial" charset="0"/>
                          <a:cs typeface="Arial" charset="0"/>
                        </a:defRPr>
                      </a:lvl2pPr>
                      <a:lvl3pPr marL="914400">
                        <a:spcBef>
                          <a:spcPts val="600"/>
                        </a:spcBef>
                        <a:buClr>
                          <a:srgbClr val="000000"/>
                        </a:buClr>
                        <a:buSzPct val="100000"/>
                        <a:buFont typeface="Times New Roman" pitchFamily="16" charset="0"/>
                        <a:defRPr sz="2000">
                          <a:solidFill>
                            <a:srgbClr val="000000"/>
                          </a:solidFill>
                          <a:latin typeface="Arial" charset="0"/>
                          <a:cs typeface="Arial" charset="0"/>
                        </a:defRPr>
                      </a:lvl3pPr>
                      <a:lvl4pPr marL="1371600">
                        <a:spcBef>
                          <a:spcPts val="500"/>
                        </a:spcBef>
                        <a:buClr>
                          <a:srgbClr val="000000"/>
                        </a:buClr>
                        <a:buSzPct val="100000"/>
                        <a:buFont typeface="Times New Roman" pitchFamily="16" charset="0"/>
                        <a:defRPr>
                          <a:solidFill>
                            <a:srgbClr val="000000"/>
                          </a:solidFill>
                          <a:latin typeface="Arial" charset="0"/>
                          <a:cs typeface="Arial" charset="0"/>
                        </a:defRPr>
                      </a:lvl4pPr>
                      <a:lvl5pPr marL="1828800">
                        <a:spcBef>
                          <a:spcPts val="500"/>
                        </a:spcBef>
                        <a:buClr>
                          <a:srgbClr val="000000"/>
                        </a:buClr>
                        <a:buSzPct val="100000"/>
                        <a:buFont typeface="Times New Roman" pitchFamily="16" charset="0"/>
                        <a:defRPr>
                          <a:solidFill>
                            <a:srgbClr val="000000"/>
                          </a:solidFill>
                          <a:latin typeface="Arial" charset="0"/>
                          <a:cs typeface="Arial" charset="0"/>
                        </a:defRPr>
                      </a:lvl5pPr>
                      <a:lvl6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6pPr>
                      <a:lvl7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7pPr>
                      <a:lvl8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8pPr>
                      <a:lvl9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9pPr>
                    </a:lstStyle>
                    <a:p>
                      <a:pPr marL="0" marR="0" lvl="0" indent="0" algn="ctr" defTabSz="914400" rtl="0" eaLnBrk="1" fontAlgn="base" latinLnBrk="0" hangingPunct="1">
                        <a:lnSpc>
                          <a:spcPct val="115000"/>
                        </a:lnSpc>
                        <a:spcBef>
                          <a:spcPct val="0"/>
                        </a:spcBef>
                        <a:spcAft>
                          <a:spcPct val="0"/>
                        </a:spcAft>
                        <a:buClr>
                          <a:srgbClr val="000000"/>
                        </a:buClr>
                        <a:buSzPct val="100000"/>
                        <a:buFont typeface="Times New Roman" pitchFamily="16" charset="0"/>
                        <a:buNone/>
                        <a:tabLst/>
                      </a:pPr>
                      <a:r>
                        <a:rPr kumimoji="0" lang="fr-FR" altLang="fr-FR" sz="1600" b="1"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rPr>
                        <a:t>Indicateurs</a:t>
                      </a:r>
                    </a:p>
                  </a:txBody>
                  <a:tcPr marL="72000" marR="72000" marT="36000" marB="36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alpha val="74901"/>
                      </a:srgbClr>
                    </a:solidFill>
                  </a:tcPr>
                </a:tc>
                <a:tc hMerge="1">
                  <a:txBody>
                    <a:bodyPr/>
                    <a:lstStyle/>
                    <a:p>
                      <a:endParaRPr lang="fr-FR"/>
                    </a:p>
                  </a:txBody>
                  <a:tcPr/>
                </a:tc>
                <a:tc hMerge="1">
                  <a:txBody>
                    <a:bodyPr/>
                    <a:lstStyle/>
                    <a:p>
                      <a:endParaRPr lang="fr-FR"/>
                    </a:p>
                  </a:txBody>
                  <a:tcPr/>
                </a:tc>
                <a:tc hMerge="1">
                  <a:txBody>
                    <a:bodyPr/>
                    <a:lstStyle/>
                    <a:p>
                      <a:endParaRPr lang="fr-FR"/>
                    </a:p>
                  </a:txBody>
                  <a:tcPr/>
                </a:tc>
              </a:tr>
              <a:tr h="319088">
                <a:tc>
                  <a:txBody>
                    <a:bodyPr/>
                    <a:lstStyle>
                      <a:lvl1pPr>
                        <a:spcBef>
                          <a:spcPts val="800"/>
                        </a:spcBef>
                        <a:buClr>
                          <a:srgbClr val="000000"/>
                        </a:buClr>
                        <a:buSzPct val="100000"/>
                        <a:buFont typeface="Times New Roman" pitchFamily="16" charset="0"/>
                        <a:defRPr sz="2800">
                          <a:solidFill>
                            <a:srgbClr val="000000"/>
                          </a:solidFill>
                          <a:latin typeface="Arial" charset="0"/>
                          <a:cs typeface="Arial" charset="0"/>
                        </a:defRPr>
                      </a:lvl1pPr>
                      <a:lvl2pPr marL="457200">
                        <a:spcBef>
                          <a:spcPts val="700"/>
                        </a:spcBef>
                        <a:buClr>
                          <a:srgbClr val="000000"/>
                        </a:buClr>
                        <a:buSzPct val="100000"/>
                        <a:buFont typeface="Times New Roman" pitchFamily="16" charset="0"/>
                        <a:defRPr sz="2400">
                          <a:solidFill>
                            <a:srgbClr val="000000"/>
                          </a:solidFill>
                          <a:latin typeface="Arial" charset="0"/>
                          <a:cs typeface="Arial" charset="0"/>
                        </a:defRPr>
                      </a:lvl2pPr>
                      <a:lvl3pPr marL="914400">
                        <a:spcBef>
                          <a:spcPts val="600"/>
                        </a:spcBef>
                        <a:buClr>
                          <a:srgbClr val="000000"/>
                        </a:buClr>
                        <a:buSzPct val="100000"/>
                        <a:buFont typeface="Times New Roman" pitchFamily="16" charset="0"/>
                        <a:defRPr sz="2000">
                          <a:solidFill>
                            <a:srgbClr val="000000"/>
                          </a:solidFill>
                          <a:latin typeface="Arial" charset="0"/>
                          <a:cs typeface="Arial" charset="0"/>
                        </a:defRPr>
                      </a:lvl3pPr>
                      <a:lvl4pPr marL="1371600">
                        <a:spcBef>
                          <a:spcPts val="500"/>
                        </a:spcBef>
                        <a:buClr>
                          <a:srgbClr val="000000"/>
                        </a:buClr>
                        <a:buSzPct val="100000"/>
                        <a:buFont typeface="Times New Roman" pitchFamily="16" charset="0"/>
                        <a:defRPr>
                          <a:solidFill>
                            <a:srgbClr val="000000"/>
                          </a:solidFill>
                          <a:latin typeface="Arial" charset="0"/>
                          <a:cs typeface="Arial" charset="0"/>
                        </a:defRPr>
                      </a:lvl4pPr>
                      <a:lvl5pPr marL="1828800">
                        <a:spcBef>
                          <a:spcPts val="500"/>
                        </a:spcBef>
                        <a:buClr>
                          <a:srgbClr val="000000"/>
                        </a:buClr>
                        <a:buSzPct val="100000"/>
                        <a:buFont typeface="Times New Roman" pitchFamily="16" charset="0"/>
                        <a:defRPr>
                          <a:solidFill>
                            <a:srgbClr val="000000"/>
                          </a:solidFill>
                          <a:latin typeface="Arial" charset="0"/>
                          <a:cs typeface="Arial" charset="0"/>
                        </a:defRPr>
                      </a:lvl5pPr>
                      <a:lvl6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6pPr>
                      <a:lvl7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7pPr>
                      <a:lvl8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8pPr>
                      <a:lvl9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9pPr>
                    </a:lstStyle>
                    <a:p>
                      <a:pPr marL="0" marR="0" lvl="0" indent="0" algn="ctr" defTabSz="914400" rtl="0" eaLnBrk="1" fontAlgn="base" latinLnBrk="0" hangingPunct="1">
                        <a:lnSpc>
                          <a:spcPct val="115000"/>
                        </a:lnSpc>
                        <a:spcBef>
                          <a:spcPct val="0"/>
                        </a:spcBef>
                        <a:spcAft>
                          <a:spcPct val="0"/>
                        </a:spcAft>
                        <a:buClr>
                          <a:srgbClr val="000000"/>
                        </a:buClr>
                        <a:buSzPct val="100000"/>
                        <a:buFont typeface="Times New Roman" pitchFamily="16" charset="0"/>
                        <a:buNone/>
                        <a:tabLst/>
                      </a:pPr>
                      <a:r>
                        <a:rPr kumimoji="0" lang="fr-FR" altLang="fr-FR" sz="1600" b="1"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rPr>
                        <a:t>TB</a:t>
                      </a:r>
                      <a:endParaRPr kumimoji="0" lang="fr-FR" altLang="fr-FR" sz="1600" b="0"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endParaRPr>
                    </a:p>
                  </a:txBody>
                  <a:tcPr marL="72000" marR="72000" marT="36000" marB="36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alpha val="74901"/>
                      </a:srgbClr>
                    </a:solidFill>
                  </a:tcPr>
                </a:tc>
                <a:tc>
                  <a:txBody>
                    <a:bodyPr/>
                    <a:lstStyle>
                      <a:lvl1pPr>
                        <a:spcBef>
                          <a:spcPts val="800"/>
                        </a:spcBef>
                        <a:buClr>
                          <a:srgbClr val="000000"/>
                        </a:buClr>
                        <a:buSzPct val="100000"/>
                        <a:buFont typeface="Times New Roman" pitchFamily="16" charset="0"/>
                        <a:defRPr sz="2800">
                          <a:solidFill>
                            <a:srgbClr val="000000"/>
                          </a:solidFill>
                          <a:latin typeface="Arial" charset="0"/>
                          <a:cs typeface="Arial" charset="0"/>
                        </a:defRPr>
                      </a:lvl1pPr>
                      <a:lvl2pPr marL="457200">
                        <a:spcBef>
                          <a:spcPts val="700"/>
                        </a:spcBef>
                        <a:buClr>
                          <a:srgbClr val="000000"/>
                        </a:buClr>
                        <a:buSzPct val="100000"/>
                        <a:buFont typeface="Times New Roman" pitchFamily="16" charset="0"/>
                        <a:defRPr sz="2400">
                          <a:solidFill>
                            <a:srgbClr val="000000"/>
                          </a:solidFill>
                          <a:latin typeface="Arial" charset="0"/>
                          <a:cs typeface="Arial" charset="0"/>
                        </a:defRPr>
                      </a:lvl2pPr>
                      <a:lvl3pPr marL="914400">
                        <a:spcBef>
                          <a:spcPts val="600"/>
                        </a:spcBef>
                        <a:buClr>
                          <a:srgbClr val="000000"/>
                        </a:buClr>
                        <a:buSzPct val="100000"/>
                        <a:buFont typeface="Times New Roman" pitchFamily="16" charset="0"/>
                        <a:defRPr sz="2000">
                          <a:solidFill>
                            <a:srgbClr val="000000"/>
                          </a:solidFill>
                          <a:latin typeface="Arial" charset="0"/>
                          <a:cs typeface="Arial" charset="0"/>
                        </a:defRPr>
                      </a:lvl3pPr>
                      <a:lvl4pPr marL="1371600">
                        <a:spcBef>
                          <a:spcPts val="500"/>
                        </a:spcBef>
                        <a:buClr>
                          <a:srgbClr val="000000"/>
                        </a:buClr>
                        <a:buSzPct val="100000"/>
                        <a:buFont typeface="Times New Roman" pitchFamily="16" charset="0"/>
                        <a:defRPr>
                          <a:solidFill>
                            <a:srgbClr val="000000"/>
                          </a:solidFill>
                          <a:latin typeface="Arial" charset="0"/>
                          <a:cs typeface="Arial" charset="0"/>
                        </a:defRPr>
                      </a:lvl4pPr>
                      <a:lvl5pPr marL="1828800">
                        <a:spcBef>
                          <a:spcPts val="500"/>
                        </a:spcBef>
                        <a:buClr>
                          <a:srgbClr val="000000"/>
                        </a:buClr>
                        <a:buSzPct val="100000"/>
                        <a:buFont typeface="Times New Roman" pitchFamily="16" charset="0"/>
                        <a:defRPr>
                          <a:solidFill>
                            <a:srgbClr val="000000"/>
                          </a:solidFill>
                          <a:latin typeface="Arial" charset="0"/>
                          <a:cs typeface="Arial" charset="0"/>
                        </a:defRPr>
                      </a:lvl5pPr>
                      <a:lvl6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6pPr>
                      <a:lvl7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7pPr>
                      <a:lvl8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8pPr>
                      <a:lvl9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9pPr>
                    </a:lstStyle>
                    <a:p>
                      <a:pPr marL="0" marR="0" lvl="0" indent="0" algn="ctr" defTabSz="914400" rtl="0" eaLnBrk="1" fontAlgn="base" latinLnBrk="0" hangingPunct="1">
                        <a:lnSpc>
                          <a:spcPct val="115000"/>
                        </a:lnSpc>
                        <a:spcBef>
                          <a:spcPct val="0"/>
                        </a:spcBef>
                        <a:spcAft>
                          <a:spcPct val="0"/>
                        </a:spcAft>
                        <a:buClr>
                          <a:srgbClr val="000000"/>
                        </a:buClr>
                        <a:buSzPct val="100000"/>
                        <a:buFont typeface="Times New Roman" pitchFamily="16" charset="0"/>
                        <a:buNone/>
                        <a:tabLst/>
                      </a:pPr>
                      <a:r>
                        <a:rPr kumimoji="0" lang="fr-FR" altLang="fr-FR" sz="1600" b="1"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rPr>
                        <a:t>S</a:t>
                      </a:r>
                      <a:endParaRPr kumimoji="0" lang="fr-FR" altLang="fr-FR" sz="1600" b="0"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endParaRPr>
                    </a:p>
                  </a:txBody>
                  <a:tcPr marL="72000" marR="72000" marT="36000" marB="36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alpha val="74901"/>
                      </a:srgbClr>
                    </a:solidFill>
                  </a:tcPr>
                </a:tc>
                <a:tc>
                  <a:txBody>
                    <a:bodyPr/>
                    <a:lstStyle>
                      <a:lvl1pPr>
                        <a:spcBef>
                          <a:spcPts val="800"/>
                        </a:spcBef>
                        <a:buClr>
                          <a:srgbClr val="000000"/>
                        </a:buClr>
                        <a:buSzPct val="100000"/>
                        <a:buFont typeface="Times New Roman" pitchFamily="16" charset="0"/>
                        <a:defRPr sz="2800">
                          <a:solidFill>
                            <a:srgbClr val="000000"/>
                          </a:solidFill>
                          <a:latin typeface="Arial" charset="0"/>
                          <a:cs typeface="Arial" charset="0"/>
                        </a:defRPr>
                      </a:lvl1pPr>
                      <a:lvl2pPr marL="457200">
                        <a:spcBef>
                          <a:spcPts val="700"/>
                        </a:spcBef>
                        <a:buClr>
                          <a:srgbClr val="000000"/>
                        </a:buClr>
                        <a:buSzPct val="100000"/>
                        <a:buFont typeface="Times New Roman" pitchFamily="16" charset="0"/>
                        <a:defRPr sz="2400">
                          <a:solidFill>
                            <a:srgbClr val="000000"/>
                          </a:solidFill>
                          <a:latin typeface="Arial" charset="0"/>
                          <a:cs typeface="Arial" charset="0"/>
                        </a:defRPr>
                      </a:lvl2pPr>
                      <a:lvl3pPr marL="914400">
                        <a:spcBef>
                          <a:spcPts val="600"/>
                        </a:spcBef>
                        <a:buClr>
                          <a:srgbClr val="000000"/>
                        </a:buClr>
                        <a:buSzPct val="100000"/>
                        <a:buFont typeface="Times New Roman" pitchFamily="16" charset="0"/>
                        <a:defRPr sz="2000">
                          <a:solidFill>
                            <a:srgbClr val="000000"/>
                          </a:solidFill>
                          <a:latin typeface="Arial" charset="0"/>
                          <a:cs typeface="Arial" charset="0"/>
                        </a:defRPr>
                      </a:lvl3pPr>
                      <a:lvl4pPr marL="1371600">
                        <a:spcBef>
                          <a:spcPts val="500"/>
                        </a:spcBef>
                        <a:buClr>
                          <a:srgbClr val="000000"/>
                        </a:buClr>
                        <a:buSzPct val="100000"/>
                        <a:buFont typeface="Times New Roman" pitchFamily="16" charset="0"/>
                        <a:defRPr>
                          <a:solidFill>
                            <a:srgbClr val="000000"/>
                          </a:solidFill>
                          <a:latin typeface="Arial" charset="0"/>
                          <a:cs typeface="Arial" charset="0"/>
                        </a:defRPr>
                      </a:lvl4pPr>
                      <a:lvl5pPr marL="1828800">
                        <a:spcBef>
                          <a:spcPts val="500"/>
                        </a:spcBef>
                        <a:buClr>
                          <a:srgbClr val="000000"/>
                        </a:buClr>
                        <a:buSzPct val="100000"/>
                        <a:buFont typeface="Times New Roman" pitchFamily="16" charset="0"/>
                        <a:defRPr>
                          <a:solidFill>
                            <a:srgbClr val="000000"/>
                          </a:solidFill>
                          <a:latin typeface="Arial" charset="0"/>
                          <a:cs typeface="Arial" charset="0"/>
                        </a:defRPr>
                      </a:lvl5pPr>
                      <a:lvl6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6pPr>
                      <a:lvl7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7pPr>
                      <a:lvl8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8pPr>
                      <a:lvl9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9pPr>
                    </a:lstStyle>
                    <a:p>
                      <a:pPr marL="0" marR="0" lvl="0" indent="0" algn="ctr" defTabSz="914400" rtl="0" eaLnBrk="1" fontAlgn="base" latinLnBrk="0" hangingPunct="1">
                        <a:lnSpc>
                          <a:spcPct val="115000"/>
                        </a:lnSpc>
                        <a:spcBef>
                          <a:spcPct val="0"/>
                        </a:spcBef>
                        <a:spcAft>
                          <a:spcPct val="0"/>
                        </a:spcAft>
                        <a:buClr>
                          <a:srgbClr val="000000"/>
                        </a:buClr>
                        <a:buSzPct val="100000"/>
                        <a:buFont typeface="Times New Roman" pitchFamily="16" charset="0"/>
                        <a:buNone/>
                        <a:tabLst/>
                      </a:pPr>
                      <a:r>
                        <a:rPr kumimoji="0" lang="fr-FR" altLang="fr-FR" sz="1600" b="1"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rPr>
                        <a:t>F</a:t>
                      </a:r>
                      <a:endParaRPr kumimoji="0" lang="fr-FR" altLang="fr-FR" sz="1600" b="0"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endParaRPr>
                    </a:p>
                  </a:txBody>
                  <a:tcPr marL="72000" marR="72000" marT="36000" marB="36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alpha val="74901"/>
                      </a:srgbClr>
                    </a:solidFill>
                  </a:tcPr>
                </a:tc>
                <a:tc>
                  <a:txBody>
                    <a:bodyPr/>
                    <a:lstStyle>
                      <a:lvl1pPr>
                        <a:spcBef>
                          <a:spcPts val="800"/>
                        </a:spcBef>
                        <a:buClr>
                          <a:srgbClr val="000000"/>
                        </a:buClr>
                        <a:buSzPct val="100000"/>
                        <a:buFont typeface="Times New Roman" pitchFamily="16" charset="0"/>
                        <a:defRPr sz="2800">
                          <a:solidFill>
                            <a:srgbClr val="000000"/>
                          </a:solidFill>
                          <a:latin typeface="Arial" charset="0"/>
                          <a:cs typeface="Arial" charset="0"/>
                        </a:defRPr>
                      </a:lvl1pPr>
                      <a:lvl2pPr marL="457200">
                        <a:spcBef>
                          <a:spcPts val="700"/>
                        </a:spcBef>
                        <a:buClr>
                          <a:srgbClr val="000000"/>
                        </a:buClr>
                        <a:buSzPct val="100000"/>
                        <a:buFont typeface="Times New Roman" pitchFamily="16" charset="0"/>
                        <a:defRPr sz="2400">
                          <a:solidFill>
                            <a:srgbClr val="000000"/>
                          </a:solidFill>
                          <a:latin typeface="Arial" charset="0"/>
                          <a:cs typeface="Arial" charset="0"/>
                        </a:defRPr>
                      </a:lvl2pPr>
                      <a:lvl3pPr marL="914400">
                        <a:spcBef>
                          <a:spcPts val="600"/>
                        </a:spcBef>
                        <a:buClr>
                          <a:srgbClr val="000000"/>
                        </a:buClr>
                        <a:buSzPct val="100000"/>
                        <a:buFont typeface="Times New Roman" pitchFamily="16" charset="0"/>
                        <a:defRPr sz="2000">
                          <a:solidFill>
                            <a:srgbClr val="000000"/>
                          </a:solidFill>
                          <a:latin typeface="Arial" charset="0"/>
                          <a:cs typeface="Arial" charset="0"/>
                        </a:defRPr>
                      </a:lvl3pPr>
                      <a:lvl4pPr marL="1371600">
                        <a:spcBef>
                          <a:spcPts val="500"/>
                        </a:spcBef>
                        <a:buClr>
                          <a:srgbClr val="000000"/>
                        </a:buClr>
                        <a:buSzPct val="100000"/>
                        <a:buFont typeface="Times New Roman" pitchFamily="16" charset="0"/>
                        <a:defRPr>
                          <a:solidFill>
                            <a:srgbClr val="000000"/>
                          </a:solidFill>
                          <a:latin typeface="Arial" charset="0"/>
                          <a:cs typeface="Arial" charset="0"/>
                        </a:defRPr>
                      </a:lvl4pPr>
                      <a:lvl5pPr marL="1828800">
                        <a:spcBef>
                          <a:spcPts val="500"/>
                        </a:spcBef>
                        <a:buClr>
                          <a:srgbClr val="000000"/>
                        </a:buClr>
                        <a:buSzPct val="100000"/>
                        <a:buFont typeface="Times New Roman" pitchFamily="16" charset="0"/>
                        <a:defRPr>
                          <a:solidFill>
                            <a:srgbClr val="000000"/>
                          </a:solidFill>
                          <a:latin typeface="Arial" charset="0"/>
                          <a:cs typeface="Arial" charset="0"/>
                        </a:defRPr>
                      </a:lvl5pPr>
                      <a:lvl6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6pPr>
                      <a:lvl7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7pPr>
                      <a:lvl8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8pPr>
                      <a:lvl9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9pPr>
                    </a:lstStyle>
                    <a:p>
                      <a:pPr marL="0" marR="0" lvl="0" indent="0" algn="ctr" defTabSz="914400" rtl="0" eaLnBrk="1" fontAlgn="base" latinLnBrk="0" hangingPunct="1">
                        <a:lnSpc>
                          <a:spcPct val="115000"/>
                        </a:lnSpc>
                        <a:spcBef>
                          <a:spcPct val="0"/>
                        </a:spcBef>
                        <a:spcAft>
                          <a:spcPct val="0"/>
                        </a:spcAft>
                        <a:buClr>
                          <a:srgbClr val="000000"/>
                        </a:buClr>
                        <a:buSzPct val="100000"/>
                        <a:buFont typeface="Times New Roman" pitchFamily="16" charset="0"/>
                        <a:buNone/>
                        <a:tabLst/>
                      </a:pPr>
                      <a:r>
                        <a:rPr kumimoji="0" lang="fr-FR" altLang="fr-FR" sz="1600" b="1"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rPr>
                        <a:t>I</a:t>
                      </a:r>
                      <a:endParaRPr kumimoji="0" lang="fr-FR" altLang="fr-FR" sz="1600" b="0"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endParaRPr>
                    </a:p>
                  </a:txBody>
                  <a:tcPr marL="72000" marR="72000" marT="36000" marB="36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alpha val="74901"/>
                      </a:srgbClr>
                    </a:solidFill>
                  </a:tcPr>
                </a:tc>
              </a:tr>
              <a:tr h="2992438">
                <a:tc>
                  <a:txBody>
                    <a:bodyPr/>
                    <a:lstStyle>
                      <a:lvl1pPr>
                        <a:spcBef>
                          <a:spcPts val="800"/>
                        </a:spcBef>
                        <a:buClr>
                          <a:srgbClr val="000000"/>
                        </a:buClr>
                        <a:buSzPct val="100000"/>
                        <a:buFont typeface="Times New Roman" pitchFamily="16" charset="0"/>
                        <a:defRPr sz="2800">
                          <a:solidFill>
                            <a:srgbClr val="000000"/>
                          </a:solidFill>
                          <a:latin typeface="Arial" charset="0"/>
                          <a:cs typeface="Arial" charset="0"/>
                        </a:defRPr>
                      </a:lvl1pPr>
                      <a:lvl2pPr marL="457200">
                        <a:spcBef>
                          <a:spcPts val="700"/>
                        </a:spcBef>
                        <a:buClr>
                          <a:srgbClr val="000000"/>
                        </a:buClr>
                        <a:buSzPct val="100000"/>
                        <a:buFont typeface="Times New Roman" pitchFamily="16" charset="0"/>
                        <a:defRPr sz="2400">
                          <a:solidFill>
                            <a:srgbClr val="000000"/>
                          </a:solidFill>
                          <a:latin typeface="Arial" charset="0"/>
                          <a:cs typeface="Arial" charset="0"/>
                        </a:defRPr>
                      </a:lvl2pPr>
                      <a:lvl3pPr marL="914400">
                        <a:spcBef>
                          <a:spcPts val="600"/>
                        </a:spcBef>
                        <a:buClr>
                          <a:srgbClr val="000000"/>
                        </a:buClr>
                        <a:buSzPct val="100000"/>
                        <a:buFont typeface="Times New Roman" pitchFamily="16" charset="0"/>
                        <a:defRPr sz="2000">
                          <a:solidFill>
                            <a:srgbClr val="000000"/>
                          </a:solidFill>
                          <a:latin typeface="Arial" charset="0"/>
                          <a:cs typeface="Arial" charset="0"/>
                        </a:defRPr>
                      </a:lvl3pPr>
                      <a:lvl4pPr marL="1371600">
                        <a:spcBef>
                          <a:spcPts val="500"/>
                        </a:spcBef>
                        <a:buClr>
                          <a:srgbClr val="000000"/>
                        </a:buClr>
                        <a:buSzPct val="100000"/>
                        <a:buFont typeface="Times New Roman" pitchFamily="16" charset="0"/>
                        <a:defRPr>
                          <a:solidFill>
                            <a:srgbClr val="000000"/>
                          </a:solidFill>
                          <a:latin typeface="Arial" charset="0"/>
                          <a:cs typeface="Arial" charset="0"/>
                        </a:defRPr>
                      </a:lvl4pPr>
                      <a:lvl5pPr marL="1828800">
                        <a:spcBef>
                          <a:spcPts val="500"/>
                        </a:spcBef>
                        <a:buClr>
                          <a:srgbClr val="000000"/>
                        </a:buClr>
                        <a:buSzPct val="100000"/>
                        <a:buFont typeface="Times New Roman" pitchFamily="16" charset="0"/>
                        <a:defRPr>
                          <a:solidFill>
                            <a:srgbClr val="000000"/>
                          </a:solidFill>
                          <a:latin typeface="Arial" charset="0"/>
                          <a:cs typeface="Arial" charset="0"/>
                        </a:defRPr>
                      </a:lvl5pPr>
                      <a:lvl6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6pPr>
                      <a:lvl7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7pPr>
                      <a:lvl8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8pPr>
                      <a:lvl9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9pPr>
                    </a:lstStyle>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Char char="•"/>
                        <a:tabLst/>
                      </a:pPr>
                      <a:r>
                        <a:rPr kumimoji="0" lang="fr-FR" altLang="fr-FR" sz="1600" b="1"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rPr>
                        <a:t> Parle à l’auditoire de manière audible et articulée.</a:t>
                      </a:r>
                    </a:p>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None/>
                        <a:tabLst/>
                      </a:pPr>
                      <a:endParaRPr kumimoji="0" lang="fr-FR" altLang="fr-FR" sz="300" b="1"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endParaRPr>
                    </a:p>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Char char="•"/>
                        <a:tabLst/>
                      </a:pPr>
                      <a:r>
                        <a:rPr kumimoji="0" lang="fr-FR" altLang="fr-FR" sz="1600" b="1"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rPr>
                        <a:t> </a:t>
                      </a:r>
                      <a:r>
                        <a:rPr kumimoji="0" lang="fr-FR" altLang="fr-FR" sz="1600" b="1" i="0" u="none" strike="noStrike" cap="none" normalizeH="0" baseline="0" dirty="0" smtClean="0">
                          <a:ln>
                            <a:noFill/>
                          </a:ln>
                          <a:solidFill>
                            <a:srgbClr val="0070C0"/>
                          </a:solidFill>
                          <a:effectLst/>
                          <a:latin typeface="Calibri" pitchFamily="32" charset="0"/>
                          <a:ea typeface="Calibri" pitchFamily="32" charset="0"/>
                          <a:cs typeface="Times New Roman" pitchFamily="16" charset="0"/>
                        </a:rPr>
                        <a:t>Se tient droit, est tourné vers l’auditoire pour lui parler.</a:t>
                      </a:r>
                    </a:p>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None/>
                        <a:tabLst/>
                      </a:pPr>
                      <a:endParaRPr kumimoji="0" lang="fr-FR" altLang="fr-FR" sz="300" b="1" i="0" u="none" strike="noStrike" cap="none" normalizeH="0" baseline="0" dirty="0" smtClean="0">
                        <a:ln>
                          <a:noFill/>
                        </a:ln>
                        <a:solidFill>
                          <a:srgbClr val="0070C0"/>
                        </a:solidFill>
                        <a:effectLst/>
                        <a:latin typeface="Calibri" pitchFamily="32" charset="0"/>
                        <a:ea typeface="Calibri" pitchFamily="32" charset="0"/>
                        <a:cs typeface="Times New Roman" pitchFamily="16" charset="0"/>
                      </a:endParaRPr>
                    </a:p>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Char char="•"/>
                        <a:tabLst/>
                      </a:pPr>
                      <a:r>
                        <a:rPr kumimoji="0" lang="fr-FR" altLang="fr-FR" sz="1600" b="1"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rPr>
                        <a:t> Volonté de capter l’attention.</a:t>
                      </a:r>
                    </a:p>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None/>
                        <a:tabLst/>
                      </a:pPr>
                      <a:endParaRPr kumimoji="0" lang="fr-FR" altLang="fr-FR" sz="300" b="1"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endParaRPr>
                    </a:p>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Char char="•"/>
                        <a:tabLst/>
                      </a:pPr>
                      <a:r>
                        <a:rPr kumimoji="0" lang="fr-FR" altLang="fr-FR" sz="1600" b="1" i="0" u="none" strike="noStrike" cap="none" normalizeH="0" baseline="0" dirty="0" smtClean="0">
                          <a:ln>
                            <a:noFill/>
                          </a:ln>
                          <a:solidFill>
                            <a:srgbClr val="000000"/>
                          </a:solidFill>
                          <a:effectLst/>
                          <a:latin typeface="Calibri" pitchFamily="32" charset="0"/>
                          <a:ea typeface="Calibri" pitchFamily="32" charset="0"/>
                          <a:cs typeface="Times New Roman" pitchFamily="16" charset="0"/>
                        </a:rPr>
                        <a:t> </a:t>
                      </a:r>
                      <a:r>
                        <a:rPr kumimoji="0" lang="fr-FR" altLang="fr-FR" sz="1600" b="1" i="0" u="none" strike="noStrike" cap="none" normalizeH="0" baseline="0" dirty="0" smtClean="0">
                          <a:ln>
                            <a:noFill/>
                          </a:ln>
                          <a:solidFill>
                            <a:srgbClr val="0070C0"/>
                          </a:solidFill>
                          <a:effectLst/>
                          <a:latin typeface="Calibri" pitchFamily="32" charset="0"/>
                          <a:ea typeface="Calibri" pitchFamily="32" charset="0"/>
                          <a:cs typeface="Times New Roman" pitchFamily="16" charset="0"/>
                        </a:rPr>
                        <a:t>La gestion du tableau et/ou des documents est bonne.</a:t>
                      </a:r>
                    </a:p>
                  </a:txBody>
                  <a:tcPr marL="72000" marR="72000" marT="36000" marB="36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alpha val="74901"/>
                      </a:srgbClr>
                    </a:solidFill>
                  </a:tcPr>
                </a:tc>
                <a:tc>
                  <a:txBody>
                    <a:bodyPr/>
                    <a:lstStyle>
                      <a:lvl1pPr>
                        <a:spcBef>
                          <a:spcPts val="800"/>
                        </a:spcBef>
                        <a:buClr>
                          <a:srgbClr val="000000"/>
                        </a:buClr>
                        <a:buSzPct val="100000"/>
                        <a:buFont typeface="Times New Roman" pitchFamily="16" charset="0"/>
                        <a:defRPr sz="2800">
                          <a:solidFill>
                            <a:srgbClr val="000000"/>
                          </a:solidFill>
                          <a:latin typeface="Arial" charset="0"/>
                          <a:cs typeface="Arial" charset="0"/>
                        </a:defRPr>
                      </a:lvl1pPr>
                      <a:lvl2pPr marL="457200">
                        <a:spcBef>
                          <a:spcPts val="700"/>
                        </a:spcBef>
                        <a:buClr>
                          <a:srgbClr val="000000"/>
                        </a:buClr>
                        <a:buSzPct val="100000"/>
                        <a:buFont typeface="Times New Roman" pitchFamily="16" charset="0"/>
                        <a:defRPr sz="2400">
                          <a:solidFill>
                            <a:srgbClr val="000000"/>
                          </a:solidFill>
                          <a:latin typeface="Arial" charset="0"/>
                          <a:cs typeface="Arial" charset="0"/>
                        </a:defRPr>
                      </a:lvl2pPr>
                      <a:lvl3pPr marL="914400">
                        <a:spcBef>
                          <a:spcPts val="600"/>
                        </a:spcBef>
                        <a:buClr>
                          <a:srgbClr val="000000"/>
                        </a:buClr>
                        <a:buSzPct val="100000"/>
                        <a:buFont typeface="Times New Roman" pitchFamily="16" charset="0"/>
                        <a:defRPr sz="2000">
                          <a:solidFill>
                            <a:srgbClr val="000000"/>
                          </a:solidFill>
                          <a:latin typeface="Arial" charset="0"/>
                          <a:cs typeface="Arial" charset="0"/>
                        </a:defRPr>
                      </a:lvl3pPr>
                      <a:lvl4pPr marL="1371600">
                        <a:spcBef>
                          <a:spcPts val="500"/>
                        </a:spcBef>
                        <a:buClr>
                          <a:srgbClr val="000000"/>
                        </a:buClr>
                        <a:buSzPct val="100000"/>
                        <a:buFont typeface="Times New Roman" pitchFamily="16" charset="0"/>
                        <a:defRPr>
                          <a:solidFill>
                            <a:srgbClr val="000000"/>
                          </a:solidFill>
                          <a:latin typeface="Arial" charset="0"/>
                          <a:cs typeface="Arial" charset="0"/>
                        </a:defRPr>
                      </a:lvl4pPr>
                      <a:lvl5pPr marL="1828800">
                        <a:spcBef>
                          <a:spcPts val="500"/>
                        </a:spcBef>
                        <a:buClr>
                          <a:srgbClr val="000000"/>
                        </a:buClr>
                        <a:buSzPct val="100000"/>
                        <a:buFont typeface="Times New Roman" pitchFamily="16" charset="0"/>
                        <a:defRPr>
                          <a:solidFill>
                            <a:srgbClr val="000000"/>
                          </a:solidFill>
                          <a:latin typeface="Arial" charset="0"/>
                          <a:cs typeface="Arial" charset="0"/>
                        </a:defRPr>
                      </a:lvl5pPr>
                      <a:lvl6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6pPr>
                      <a:lvl7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7pPr>
                      <a:lvl8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8pPr>
                      <a:lvl9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9pPr>
                    </a:lstStyle>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Char char="•"/>
                        <a:tabLst/>
                      </a:pPr>
                      <a:r>
                        <a:rPr kumimoji="0" lang="fr-FR" altLang="fr-FR" sz="1600" b="1" i="0" u="none" strike="noStrike" cap="none" normalizeH="0" baseline="0" dirty="0" smtClean="0">
                          <a:ln>
                            <a:noFill/>
                          </a:ln>
                          <a:solidFill>
                            <a:srgbClr val="000000"/>
                          </a:solidFill>
                          <a:effectLst/>
                          <a:latin typeface="Calibri" pitchFamily="32" charset="0"/>
                          <a:cs typeface="Arial" charset="0"/>
                        </a:rPr>
                        <a:t> Volonté de parler à l’auditoire de manière audible et articulée. </a:t>
                      </a:r>
                    </a:p>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None/>
                        <a:tabLst/>
                      </a:pPr>
                      <a:endParaRPr kumimoji="0" lang="fr-FR" altLang="fr-FR" sz="300" b="1" i="0" u="none" strike="noStrike" cap="none" normalizeH="0" baseline="0" dirty="0" smtClean="0">
                        <a:ln>
                          <a:noFill/>
                        </a:ln>
                        <a:solidFill>
                          <a:srgbClr val="000000"/>
                        </a:solidFill>
                        <a:effectLst/>
                        <a:latin typeface="Calibri" pitchFamily="32" charset="0"/>
                        <a:cs typeface="Arial" charset="0"/>
                      </a:endParaRPr>
                    </a:p>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Char char="•"/>
                        <a:tabLst/>
                      </a:pPr>
                      <a:r>
                        <a:rPr kumimoji="0" lang="fr-FR" altLang="fr-FR" sz="1600" b="1" i="0" u="none" strike="noStrike" cap="none" normalizeH="0" baseline="0" dirty="0" smtClean="0">
                          <a:ln>
                            <a:noFill/>
                          </a:ln>
                          <a:solidFill>
                            <a:srgbClr val="000000"/>
                          </a:solidFill>
                          <a:effectLst/>
                          <a:latin typeface="Calibri" pitchFamily="32" charset="0"/>
                          <a:cs typeface="Arial" charset="0"/>
                        </a:rPr>
                        <a:t> </a:t>
                      </a:r>
                      <a:r>
                        <a:rPr kumimoji="0" lang="fr-FR" altLang="fr-FR" sz="1600" b="1" i="0" u="none" strike="noStrike" cap="none" normalizeH="0" baseline="0" dirty="0" smtClean="0">
                          <a:ln>
                            <a:noFill/>
                          </a:ln>
                          <a:solidFill>
                            <a:srgbClr val="0070C0"/>
                          </a:solidFill>
                          <a:effectLst/>
                          <a:latin typeface="Calibri" pitchFamily="32" charset="0"/>
                          <a:cs typeface="Arial" charset="0"/>
                        </a:rPr>
                        <a:t>Est souvent tourné vers l’auditoire pour lui parler. </a:t>
                      </a:r>
                    </a:p>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None/>
                        <a:tabLst/>
                      </a:pPr>
                      <a:endParaRPr kumimoji="0" lang="fr-FR" altLang="fr-FR" sz="300" b="1" i="0" u="none" strike="noStrike" cap="none" normalizeH="0" baseline="0" dirty="0" smtClean="0">
                        <a:ln>
                          <a:noFill/>
                        </a:ln>
                        <a:solidFill>
                          <a:srgbClr val="0070C0"/>
                        </a:solidFill>
                        <a:effectLst/>
                        <a:latin typeface="Calibri" pitchFamily="32" charset="0"/>
                        <a:cs typeface="Arial" charset="0"/>
                      </a:endParaRPr>
                    </a:p>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Char char="•"/>
                        <a:tabLst/>
                      </a:pPr>
                      <a:r>
                        <a:rPr kumimoji="0" lang="fr-FR" altLang="fr-FR" sz="1600" b="1" i="0" u="none" strike="noStrike" cap="none" normalizeH="0" baseline="0" dirty="0" smtClean="0">
                          <a:ln>
                            <a:noFill/>
                          </a:ln>
                          <a:solidFill>
                            <a:srgbClr val="000000"/>
                          </a:solidFill>
                          <a:effectLst/>
                          <a:latin typeface="Calibri" pitchFamily="32" charset="0"/>
                          <a:cs typeface="Arial" charset="0"/>
                        </a:rPr>
                        <a:t> Bonne gestion du regard : regard mobile.</a:t>
                      </a:r>
                    </a:p>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None/>
                        <a:tabLst/>
                      </a:pPr>
                      <a:endParaRPr kumimoji="0" lang="fr-FR" altLang="fr-FR" sz="300" b="1" i="0" u="none" strike="noStrike" cap="none" normalizeH="0" baseline="0" dirty="0" smtClean="0">
                        <a:ln>
                          <a:noFill/>
                        </a:ln>
                        <a:solidFill>
                          <a:srgbClr val="000000"/>
                        </a:solidFill>
                        <a:effectLst/>
                        <a:latin typeface="Calibri" pitchFamily="32" charset="0"/>
                        <a:cs typeface="Arial" charset="0"/>
                      </a:endParaRPr>
                    </a:p>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Char char="•"/>
                        <a:tabLst/>
                      </a:pPr>
                      <a:r>
                        <a:rPr kumimoji="0" lang="fr-FR" altLang="fr-FR" sz="1600" b="1" i="0" u="none" strike="noStrike" cap="none" normalizeH="0" baseline="0" dirty="0" smtClean="0">
                          <a:ln>
                            <a:noFill/>
                          </a:ln>
                          <a:solidFill>
                            <a:srgbClr val="000000"/>
                          </a:solidFill>
                          <a:effectLst/>
                          <a:latin typeface="Calibri" pitchFamily="32" charset="0"/>
                          <a:cs typeface="Arial" charset="0"/>
                        </a:rPr>
                        <a:t> </a:t>
                      </a:r>
                      <a:r>
                        <a:rPr kumimoji="0" lang="fr-FR" altLang="fr-FR" sz="1600" b="1" i="0" u="none" strike="noStrike" cap="none" normalizeH="0" baseline="0" dirty="0" smtClean="0">
                          <a:ln>
                            <a:noFill/>
                          </a:ln>
                          <a:solidFill>
                            <a:srgbClr val="0070C0"/>
                          </a:solidFill>
                          <a:effectLst/>
                          <a:latin typeface="Calibri" pitchFamily="32" charset="0"/>
                          <a:cs typeface="Arial" charset="0"/>
                        </a:rPr>
                        <a:t>Bien qu’imparfaite la gestion du tableau et/ou des documents est dans l’ensemble bonne. </a:t>
                      </a:r>
                    </a:p>
                  </a:txBody>
                  <a:tcPr marL="72000" marR="72000" marT="36000" marB="36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alpha val="74901"/>
                      </a:srgbClr>
                    </a:solidFill>
                  </a:tcPr>
                </a:tc>
                <a:tc>
                  <a:txBody>
                    <a:bodyPr/>
                    <a:lstStyle>
                      <a:lvl1pPr>
                        <a:spcBef>
                          <a:spcPts val="800"/>
                        </a:spcBef>
                        <a:buClr>
                          <a:srgbClr val="000000"/>
                        </a:buClr>
                        <a:buSzPct val="100000"/>
                        <a:buFont typeface="Times New Roman" pitchFamily="16" charset="0"/>
                        <a:defRPr sz="2800">
                          <a:solidFill>
                            <a:srgbClr val="000000"/>
                          </a:solidFill>
                          <a:latin typeface="Arial" charset="0"/>
                          <a:cs typeface="Arial" charset="0"/>
                        </a:defRPr>
                      </a:lvl1pPr>
                      <a:lvl2pPr marL="457200">
                        <a:spcBef>
                          <a:spcPts val="700"/>
                        </a:spcBef>
                        <a:buClr>
                          <a:srgbClr val="000000"/>
                        </a:buClr>
                        <a:buSzPct val="100000"/>
                        <a:buFont typeface="Times New Roman" pitchFamily="16" charset="0"/>
                        <a:defRPr sz="2400">
                          <a:solidFill>
                            <a:srgbClr val="000000"/>
                          </a:solidFill>
                          <a:latin typeface="Arial" charset="0"/>
                          <a:cs typeface="Arial" charset="0"/>
                        </a:defRPr>
                      </a:lvl2pPr>
                      <a:lvl3pPr marL="914400">
                        <a:spcBef>
                          <a:spcPts val="600"/>
                        </a:spcBef>
                        <a:buClr>
                          <a:srgbClr val="000000"/>
                        </a:buClr>
                        <a:buSzPct val="100000"/>
                        <a:buFont typeface="Times New Roman" pitchFamily="16" charset="0"/>
                        <a:defRPr sz="2000">
                          <a:solidFill>
                            <a:srgbClr val="000000"/>
                          </a:solidFill>
                          <a:latin typeface="Arial" charset="0"/>
                          <a:cs typeface="Arial" charset="0"/>
                        </a:defRPr>
                      </a:lvl3pPr>
                      <a:lvl4pPr marL="1371600">
                        <a:spcBef>
                          <a:spcPts val="500"/>
                        </a:spcBef>
                        <a:buClr>
                          <a:srgbClr val="000000"/>
                        </a:buClr>
                        <a:buSzPct val="100000"/>
                        <a:buFont typeface="Times New Roman" pitchFamily="16" charset="0"/>
                        <a:defRPr>
                          <a:solidFill>
                            <a:srgbClr val="000000"/>
                          </a:solidFill>
                          <a:latin typeface="Arial" charset="0"/>
                          <a:cs typeface="Arial" charset="0"/>
                        </a:defRPr>
                      </a:lvl4pPr>
                      <a:lvl5pPr marL="1828800">
                        <a:spcBef>
                          <a:spcPts val="500"/>
                        </a:spcBef>
                        <a:buClr>
                          <a:srgbClr val="000000"/>
                        </a:buClr>
                        <a:buSzPct val="100000"/>
                        <a:buFont typeface="Times New Roman" pitchFamily="16" charset="0"/>
                        <a:defRPr>
                          <a:solidFill>
                            <a:srgbClr val="000000"/>
                          </a:solidFill>
                          <a:latin typeface="Arial" charset="0"/>
                          <a:cs typeface="Arial" charset="0"/>
                        </a:defRPr>
                      </a:lvl5pPr>
                      <a:lvl6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6pPr>
                      <a:lvl7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7pPr>
                      <a:lvl8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8pPr>
                      <a:lvl9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9pPr>
                    </a:lstStyle>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Char char="•"/>
                        <a:tabLst/>
                      </a:pPr>
                      <a:r>
                        <a:rPr kumimoji="0" lang="fr-FR" altLang="fr-FR" sz="1600" b="1" i="0" u="none" strike="noStrike" cap="none" normalizeH="0" baseline="0" dirty="0" smtClean="0">
                          <a:ln>
                            <a:noFill/>
                          </a:ln>
                          <a:solidFill>
                            <a:srgbClr val="000000"/>
                          </a:solidFill>
                          <a:effectLst/>
                          <a:latin typeface="Calibri" pitchFamily="32" charset="0"/>
                          <a:cs typeface="Arial" charset="0"/>
                        </a:rPr>
                        <a:t> Soit ne parle pas assez fort, soit de manière pas assez articulée.</a:t>
                      </a:r>
                    </a:p>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None/>
                        <a:tabLst/>
                      </a:pPr>
                      <a:endParaRPr kumimoji="0" lang="fr-FR" altLang="fr-FR" sz="300" b="1" i="0" u="none" strike="noStrike" cap="none" normalizeH="0" baseline="0" dirty="0" smtClean="0">
                        <a:ln>
                          <a:noFill/>
                        </a:ln>
                        <a:solidFill>
                          <a:srgbClr val="000000"/>
                        </a:solidFill>
                        <a:effectLst/>
                        <a:latin typeface="Calibri" pitchFamily="32" charset="0"/>
                        <a:cs typeface="Arial" charset="0"/>
                      </a:endParaRPr>
                    </a:p>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Char char="•"/>
                        <a:tabLst/>
                      </a:pPr>
                      <a:r>
                        <a:rPr kumimoji="0" lang="fr-FR" altLang="fr-FR" sz="1600" b="1" i="0" u="none" strike="noStrike" cap="none" normalizeH="0" baseline="0" dirty="0" smtClean="0">
                          <a:ln>
                            <a:noFill/>
                          </a:ln>
                          <a:solidFill>
                            <a:srgbClr val="000000"/>
                          </a:solidFill>
                          <a:effectLst/>
                          <a:latin typeface="Calibri" pitchFamily="32" charset="0"/>
                          <a:cs typeface="Arial" charset="0"/>
                        </a:rPr>
                        <a:t> </a:t>
                      </a:r>
                      <a:r>
                        <a:rPr kumimoji="0" lang="fr-FR" altLang="fr-FR" sz="1600" b="1" i="0" u="none" strike="noStrike" cap="none" normalizeH="0" baseline="0" dirty="0" smtClean="0">
                          <a:ln>
                            <a:noFill/>
                          </a:ln>
                          <a:solidFill>
                            <a:srgbClr val="0070C0"/>
                          </a:solidFill>
                          <a:effectLst/>
                          <a:latin typeface="Calibri" pitchFamily="32" charset="0"/>
                          <a:cs typeface="Arial" charset="0"/>
                        </a:rPr>
                        <a:t>N’est pas tourné vers l’auditoire pour lui parler. </a:t>
                      </a:r>
                    </a:p>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None/>
                        <a:tabLst/>
                      </a:pPr>
                      <a:endParaRPr kumimoji="0" lang="fr-FR" altLang="fr-FR" sz="300" b="1" i="0" u="none" strike="noStrike" cap="none" normalizeH="0" baseline="0" dirty="0" smtClean="0">
                        <a:ln>
                          <a:noFill/>
                        </a:ln>
                        <a:solidFill>
                          <a:srgbClr val="0070C0"/>
                        </a:solidFill>
                        <a:effectLst/>
                        <a:latin typeface="Calibri" pitchFamily="32" charset="0"/>
                        <a:cs typeface="Arial" charset="0"/>
                      </a:endParaRPr>
                    </a:p>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Char char="•"/>
                        <a:tabLst/>
                      </a:pPr>
                      <a:r>
                        <a:rPr kumimoji="0" lang="fr-FR" altLang="fr-FR" sz="1600" b="1" i="0" u="none" strike="noStrike" cap="none" normalizeH="0" baseline="0" dirty="0" smtClean="0">
                          <a:ln>
                            <a:noFill/>
                          </a:ln>
                          <a:solidFill>
                            <a:srgbClr val="000000"/>
                          </a:solidFill>
                          <a:effectLst/>
                          <a:latin typeface="Calibri" pitchFamily="32" charset="0"/>
                          <a:cs typeface="Arial" charset="0"/>
                        </a:rPr>
                        <a:t> Le regard reste souvent dans le vague.</a:t>
                      </a:r>
                    </a:p>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None/>
                        <a:tabLst/>
                      </a:pPr>
                      <a:endParaRPr kumimoji="0" lang="fr-FR" altLang="fr-FR" sz="300" b="1" i="0" u="none" strike="noStrike" cap="none" normalizeH="0" baseline="0" dirty="0" smtClean="0">
                        <a:ln>
                          <a:noFill/>
                        </a:ln>
                        <a:solidFill>
                          <a:srgbClr val="000000"/>
                        </a:solidFill>
                        <a:effectLst/>
                        <a:latin typeface="Calibri" pitchFamily="32" charset="0"/>
                        <a:cs typeface="Arial" charset="0"/>
                      </a:endParaRPr>
                    </a:p>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Char char="•"/>
                        <a:tabLst/>
                      </a:pPr>
                      <a:r>
                        <a:rPr kumimoji="0" lang="fr-FR" altLang="fr-FR" sz="1600" b="1" i="0" u="none" strike="noStrike" cap="none" normalizeH="0" baseline="0" dirty="0" smtClean="0">
                          <a:ln>
                            <a:noFill/>
                          </a:ln>
                          <a:solidFill>
                            <a:srgbClr val="000000"/>
                          </a:solidFill>
                          <a:effectLst/>
                          <a:latin typeface="Calibri" pitchFamily="32" charset="0"/>
                          <a:cs typeface="Arial" charset="0"/>
                        </a:rPr>
                        <a:t> </a:t>
                      </a:r>
                      <a:r>
                        <a:rPr kumimoji="0" lang="fr-FR" altLang="fr-FR" sz="1600" b="1" i="0" u="none" strike="noStrike" cap="none" normalizeH="0" baseline="0" dirty="0" smtClean="0">
                          <a:ln>
                            <a:noFill/>
                          </a:ln>
                          <a:solidFill>
                            <a:srgbClr val="0070C0"/>
                          </a:solidFill>
                          <a:effectLst/>
                          <a:latin typeface="Calibri" pitchFamily="32" charset="0"/>
                          <a:cs typeface="Arial" charset="0"/>
                        </a:rPr>
                        <a:t>Des difficultés quant à la gestion du tableau et/ou des documents.</a:t>
                      </a:r>
                      <a:r>
                        <a:rPr kumimoji="0" lang="fr-FR" altLang="fr-FR" sz="1600" b="1" i="0" u="none" strike="noStrike" cap="none" normalizeH="0" baseline="0" dirty="0" smtClean="0">
                          <a:ln>
                            <a:noFill/>
                          </a:ln>
                          <a:solidFill>
                            <a:srgbClr val="000000"/>
                          </a:solidFill>
                          <a:effectLst/>
                          <a:latin typeface="Calibri" pitchFamily="32" charset="0"/>
                          <a:cs typeface="Arial" charset="0"/>
                        </a:rPr>
                        <a:t> </a:t>
                      </a:r>
                    </a:p>
                  </a:txBody>
                  <a:tcPr marL="72000" marR="72000" marT="36000" marB="36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alpha val="74901"/>
                      </a:srgbClr>
                    </a:solidFill>
                  </a:tcPr>
                </a:tc>
                <a:tc>
                  <a:txBody>
                    <a:bodyPr/>
                    <a:lstStyle>
                      <a:lvl1pPr>
                        <a:spcBef>
                          <a:spcPts val="800"/>
                        </a:spcBef>
                        <a:buClr>
                          <a:srgbClr val="000000"/>
                        </a:buClr>
                        <a:buSzPct val="100000"/>
                        <a:buFont typeface="Times New Roman" pitchFamily="16" charset="0"/>
                        <a:defRPr sz="2800">
                          <a:solidFill>
                            <a:srgbClr val="000000"/>
                          </a:solidFill>
                          <a:latin typeface="Arial" charset="0"/>
                          <a:cs typeface="Arial" charset="0"/>
                        </a:defRPr>
                      </a:lvl1pPr>
                      <a:lvl2pPr marL="457200">
                        <a:spcBef>
                          <a:spcPts val="700"/>
                        </a:spcBef>
                        <a:buClr>
                          <a:srgbClr val="000000"/>
                        </a:buClr>
                        <a:buSzPct val="100000"/>
                        <a:buFont typeface="Times New Roman" pitchFamily="16" charset="0"/>
                        <a:defRPr sz="2400">
                          <a:solidFill>
                            <a:srgbClr val="000000"/>
                          </a:solidFill>
                          <a:latin typeface="Arial" charset="0"/>
                          <a:cs typeface="Arial" charset="0"/>
                        </a:defRPr>
                      </a:lvl2pPr>
                      <a:lvl3pPr marL="914400">
                        <a:spcBef>
                          <a:spcPts val="600"/>
                        </a:spcBef>
                        <a:buClr>
                          <a:srgbClr val="000000"/>
                        </a:buClr>
                        <a:buSzPct val="100000"/>
                        <a:buFont typeface="Times New Roman" pitchFamily="16" charset="0"/>
                        <a:defRPr sz="2000">
                          <a:solidFill>
                            <a:srgbClr val="000000"/>
                          </a:solidFill>
                          <a:latin typeface="Arial" charset="0"/>
                          <a:cs typeface="Arial" charset="0"/>
                        </a:defRPr>
                      </a:lvl3pPr>
                      <a:lvl4pPr marL="1371600">
                        <a:spcBef>
                          <a:spcPts val="500"/>
                        </a:spcBef>
                        <a:buClr>
                          <a:srgbClr val="000000"/>
                        </a:buClr>
                        <a:buSzPct val="100000"/>
                        <a:buFont typeface="Times New Roman" pitchFamily="16" charset="0"/>
                        <a:defRPr>
                          <a:solidFill>
                            <a:srgbClr val="000000"/>
                          </a:solidFill>
                          <a:latin typeface="Arial" charset="0"/>
                          <a:cs typeface="Arial" charset="0"/>
                        </a:defRPr>
                      </a:lvl4pPr>
                      <a:lvl5pPr marL="1828800">
                        <a:spcBef>
                          <a:spcPts val="500"/>
                        </a:spcBef>
                        <a:buClr>
                          <a:srgbClr val="000000"/>
                        </a:buClr>
                        <a:buSzPct val="100000"/>
                        <a:buFont typeface="Times New Roman" pitchFamily="16" charset="0"/>
                        <a:defRPr>
                          <a:solidFill>
                            <a:srgbClr val="000000"/>
                          </a:solidFill>
                          <a:latin typeface="Arial" charset="0"/>
                          <a:cs typeface="Arial" charset="0"/>
                        </a:defRPr>
                      </a:lvl5pPr>
                      <a:lvl6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6pPr>
                      <a:lvl7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7pPr>
                      <a:lvl8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8pPr>
                      <a:lvl9pPr eaLnBrk="0" fontAlgn="base" hangingPunct="0">
                        <a:spcBef>
                          <a:spcPts val="500"/>
                        </a:spcBef>
                        <a:spcAft>
                          <a:spcPct val="0"/>
                        </a:spcAft>
                        <a:buClr>
                          <a:srgbClr val="000000"/>
                        </a:buClr>
                        <a:buSzPct val="100000"/>
                        <a:buFont typeface="Times New Roman" pitchFamily="16" charset="0"/>
                        <a:defRPr>
                          <a:solidFill>
                            <a:srgbClr val="000000"/>
                          </a:solidFill>
                          <a:latin typeface="Arial" charset="0"/>
                          <a:cs typeface="Arial" charset="0"/>
                        </a:defRPr>
                      </a:lvl9pPr>
                    </a:lstStyle>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Char char="•"/>
                        <a:tabLst/>
                      </a:pPr>
                      <a:r>
                        <a:rPr kumimoji="0" lang="fr-FR" altLang="fr-FR" sz="1600" b="1" i="0" u="none" strike="noStrike" cap="none" normalizeH="0" baseline="0" dirty="0" smtClean="0">
                          <a:ln>
                            <a:noFill/>
                          </a:ln>
                          <a:solidFill>
                            <a:srgbClr val="000000"/>
                          </a:solidFill>
                          <a:effectLst/>
                          <a:latin typeface="Calibri" pitchFamily="32" charset="0"/>
                          <a:cs typeface="Arial" charset="0"/>
                        </a:rPr>
                        <a:t>  Ne parle pas assez fort et de manière pas assez articulée.</a:t>
                      </a:r>
                    </a:p>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None/>
                        <a:tabLst/>
                      </a:pPr>
                      <a:endParaRPr kumimoji="0" lang="fr-FR" altLang="fr-FR" sz="300" b="1" i="0" u="none" strike="noStrike" cap="none" normalizeH="0" baseline="0" dirty="0" smtClean="0">
                        <a:ln>
                          <a:noFill/>
                        </a:ln>
                        <a:solidFill>
                          <a:srgbClr val="000000"/>
                        </a:solidFill>
                        <a:effectLst/>
                        <a:latin typeface="Calibri" pitchFamily="32" charset="0"/>
                        <a:cs typeface="Arial" charset="0"/>
                      </a:endParaRPr>
                    </a:p>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Char char="•"/>
                        <a:tabLst/>
                      </a:pPr>
                      <a:r>
                        <a:rPr kumimoji="0" lang="fr-FR" altLang="fr-FR" sz="1600" b="1" i="0" u="none" strike="noStrike" cap="none" normalizeH="0" baseline="0" dirty="0" smtClean="0">
                          <a:ln>
                            <a:noFill/>
                          </a:ln>
                          <a:solidFill>
                            <a:srgbClr val="000000"/>
                          </a:solidFill>
                          <a:effectLst/>
                          <a:latin typeface="Calibri" pitchFamily="32" charset="0"/>
                          <a:cs typeface="Arial" charset="0"/>
                        </a:rPr>
                        <a:t> </a:t>
                      </a:r>
                      <a:r>
                        <a:rPr kumimoji="0" lang="fr-FR" altLang="fr-FR" sz="1600" b="1" i="0" u="none" strike="noStrike" cap="none" normalizeH="0" baseline="0" dirty="0" smtClean="0">
                          <a:ln>
                            <a:noFill/>
                          </a:ln>
                          <a:solidFill>
                            <a:srgbClr val="0070C0"/>
                          </a:solidFill>
                          <a:effectLst/>
                          <a:latin typeface="Calibri" pitchFamily="32" charset="0"/>
                          <a:cs typeface="Arial" charset="0"/>
                        </a:rPr>
                        <a:t>Ne parle pas à l’auditoire, n’est pas tourné vers lui.</a:t>
                      </a:r>
                    </a:p>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None/>
                        <a:tabLst/>
                      </a:pPr>
                      <a:endParaRPr kumimoji="0" lang="fr-FR" altLang="fr-FR" sz="300" b="1" i="0" u="none" strike="noStrike" cap="none" normalizeH="0" baseline="0" dirty="0" smtClean="0">
                        <a:ln>
                          <a:noFill/>
                        </a:ln>
                        <a:solidFill>
                          <a:srgbClr val="0070C0"/>
                        </a:solidFill>
                        <a:effectLst/>
                        <a:latin typeface="Calibri" pitchFamily="32" charset="0"/>
                        <a:cs typeface="Arial" charset="0"/>
                      </a:endParaRPr>
                    </a:p>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Char char="•"/>
                        <a:tabLst/>
                      </a:pPr>
                      <a:r>
                        <a:rPr kumimoji="0" lang="fr-FR" altLang="fr-FR" sz="1600" b="1" i="0" u="none" strike="noStrike" cap="none" normalizeH="0" baseline="0" dirty="0" smtClean="0">
                          <a:ln>
                            <a:noFill/>
                          </a:ln>
                          <a:solidFill>
                            <a:srgbClr val="000000"/>
                          </a:solidFill>
                          <a:effectLst/>
                          <a:latin typeface="Calibri" pitchFamily="32" charset="0"/>
                          <a:cs typeface="Arial" charset="0"/>
                        </a:rPr>
                        <a:t> Ne regarde pas son auditoire.</a:t>
                      </a:r>
                    </a:p>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None/>
                        <a:tabLst/>
                      </a:pPr>
                      <a:endParaRPr kumimoji="0" lang="fr-FR" altLang="fr-FR" sz="300" b="1" i="0" u="none" strike="noStrike" cap="none" normalizeH="0" baseline="0" dirty="0" smtClean="0">
                        <a:ln>
                          <a:noFill/>
                        </a:ln>
                        <a:solidFill>
                          <a:srgbClr val="000000"/>
                        </a:solidFill>
                        <a:effectLst/>
                        <a:latin typeface="Calibri" pitchFamily="32" charset="0"/>
                        <a:cs typeface="Arial" charset="0"/>
                      </a:endParaRPr>
                    </a:p>
                    <a:p>
                      <a:pPr marL="0" marR="0" lvl="0" indent="0" algn="just" defTabSz="914400" rtl="0" eaLnBrk="1" fontAlgn="base" latinLnBrk="0" hangingPunct="1">
                        <a:lnSpc>
                          <a:spcPct val="115000"/>
                        </a:lnSpc>
                        <a:spcBef>
                          <a:spcPct val="0"/>
                        </a:spcBef>
                        <a:spcAft>
                          <a:spcPct val="0"/>
                        </a:spcAft>
                        <a:buClr>
                          <a:srgbClr val="000000"/>
                        </a:buClr>
                        <a:buSzPct val="100000"/>
                        <a:buFont typeface="Times New Roman" pitchFamily="16" charset="0"/>
                        <a:buChar char="•"/>
                        <a:tabLst/>
                      </a:pPr>
                      <a:r>
                        <a:rPr kumimoji="0" lang="fr-FR" altLang="fr-FR" sz="1600" b="1" i="0" u="none" strike="noStrike" cap="none" normalizeH="0" baseline="0" dirty="0" smtClean="0">
                          <a:ln>
                            <a:noFill/>
                          </a:ln>
                          <a:solidFill>
                            <a:srgbClr val="000000"/>
                          </a:solidFill>
                          <a:effectLst/>
                          <a:latin typeface="Calibri" pitchFamily="32" charset="0"/>
                          <a:cs typeface="Arial" charset="0"/>
                        </a:rPr>
                        <a:t> </a:t>
                      </a:r>
                      <a:r>
                        <a:rPr kumimoji="0" lang="fr-FR" altLang="fr-FR" sz="1600" b="1" i="0" u="none" strike="noStrike" cap="none" normalizeH="0" baseline="0" dirty="0" smtClean="0">
                          <a:ln>
                            <a:noFill/>
                          </a:ln>
                          <a:solidFill>
                            <a:srgbClr val="0070C0"/>
                          </a:solidFill>
                          <a:effectLst/>
                          <a:latin typeface="Calibri" pitchFamily="32" charset="0"/>
                          <a:cs typeface="Arial" charset="0"/>
                        </a:rPr>
                        <a:t>Pas de gestion du tableau et/ou des documents.</a:t>
                      </a:r>
                    </a:p>
                  </a:txBody>
                  <a:tcPr marL="72000" marR="72000" marT="36000" marB="36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alpha val="74901"/>
                      </a:srgbClr>
                    </a:solidFill>
                  </a:tcPr>
                </a:tc>
              </a:tr>
            </a:tbl>
          </a:graphicData>
        </a:graphic>
      </p:graphicFrame>
      <p:sp>
        <p:nvSpPr>
          <p:cNvPr id="5" name="Text Box 41"/>
          <p:cNvSpPr txBox="1">
            <a:spLocks noChangeArrowheads="1"/>
          </p:cNvSpPr>
          <p:nvPr/>
        </p:nvSpPr>
        <p:spPr bwMode="auto">
          <a:xfrm>
            <a:off x="1751514" y="1410202"/>
            <a:ext cx="2089150" cy="366713"/>
          </a:xfrm>
          <a:prstGeom prst="rect">
            <a:avLst/>
          </a:prstGeom>
          <a:noFill/>
          <a:ln w="9525">
            <a:noFill/>
            <a:miter lim="800000"/>
            <a:headEnd/>
            <a:tailEnd/>
          </a:ln>
        </p:spPr>
        <p:txBody>
          <a:bodyPr>
            <a:spAutoFit/>
          </a:bodyPr>
          <a:lstStyle/>
          <a:p>
            <a:pPr defTabSz="914400">
              <a:spcBef>
                <a:spcPct val="50000"/>
              </a:spcBef>
            </a:pPr>
            <a:r>
              <a:rPr lang="fr-FR" altLang="fr-FR" dirty="0">
                <a:solidFill>
                  <a:srgbClr val="FF0000"/>
                </a:solidFill>
              </a:rPr>
              <a:t>Proposition 2</a:t>
            </a:r>
          </a:p>
        </p:txBody>
      </p:sp>
    </p:spTree>
    <p:extLst>
      <p:ext uri="{BB962C8B-B14F-4D97-AF65-F5344CB8AC3E}">
        <p14:creationId xmlns:p14="http://schemas.microsoft.com/office/powerpoint/2010/main" val="13697040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CPE et l’évaluation des élèves</a:t>
            </a:r>
            <a:endParaRPr lang="fr-FR" dirty="0"/>
          </a:p>
        </p:txBody>
      </p:sp>
      <p:pic>
        <p:nvPicPr>
          <p:cNvPr id="1026" name="Picture 2" descr="C:\Users\User\Desktop\Evaluation_Brizemur.jpg"/>
          <p:cNvPicPr>
            <a:picLocks noGrp="1" noChangeAspect="1" noChangeArrowheads="1"/>
          </p:cNvPicPr>
          <p:nvPr>
            <p:ph idx="1"/>
          </p:nvPr>
        </p:nvPicPr>
        <p:blipFill>
          <a:blip r:embed="rId2"/>
          <a:srcRect/>
          <a:stretch>
            <a:fillRect/>
          </a:stretch>
        </p:blipFill>
        <p:spPr bwMode="auto">
          <a:xfrm>
            <a:off x="4739920" y="2557463"/>
            <a:ext cx="2712159" cy="331787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Autres exemples:</a:t>
            </a:r>
            <a:endParaRPr lang="fr-FR" dirty="0"/>
          </a:p>
        </p:txBody>
      </p:sp>
      <p:sp>
        <p:nvSpPr>
          <p:cNvPr id="3" name="Espace réservé du contenu 2"/>
          <p:cNvSpPr>
            <a:spLocks noGrp="1"/>
          </p:cNvSpPr>
          <p:nvPr>
            <p:ph idx="1"/>
          </p:nvPr>
        </p:nvSpPr>
        <p:spPr/>
        <p:txBody>
          <a:bodyPr/>
          <a:lstStyle/>
          <a:p>
            <a:endParaRPr lang="fr-FR" dirty="0" smtClean="0">
              <a:hlinkClick r:id="rId2" action="ppaction://hlinkfile"/>
            </a:endParaRPr>
          </a:p>
          <a:p>
            <a:pPr algn="ctr"/>
            <a:r>
              <a:rPr lang="fr-FR" dirty="0" smtClean="0">
                <a:hlinkClick r:id="rId2" action="ppaction://hlinkfile"/>
              </a:rPr>
              <a:t>Lire un texte expressif</a:t>
            </a:r>
            <a:endParaRPr lang="fr-FR" dirty="0" smtClean="0"/>
          </a:p>
          <a:p>
            <a:pPr algn="ctr"/>
            <a:r>
              <a:rPr lang="fr-FR" dirty="0" smtClean="0"/>
              <a:t>Oral de Brevet</a:t>
            </a: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noFill/>
          <a:ln>
            <a:noFill/>
          </a:ln>
        </p:spPr>
        <p:txBody>
          <a:bodyPr>
            <a:normAutofit/>
          </a:bodyPr>
          <a:lstStyle/>
          <a:p>
            <a:r>
              <a:rPr lang="fr-FR" b="1" dirty="0" smtClean="0">
                <a:effectLst>
                  <a:outerShdw blurRad="38100" dist="38100" dir="2700000" algn="tl">
                    <a:srgbClr val="000000">
                      <a:alpha val="43137"/>
                    </a:srgbClr>
                  </a:outerShdw>
                </a:effectLst>
              </a:rPr>
              <a:t>Situations d’apprentissage : comment?</a:t>
            </a:r>
            <a:endParaRPr lang="fr-FR" b="1" dirty="0">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p:txBody>
          <a:bodyPr>
            <a:normAutofit fontScale="70000" lnSpcReduction="20000"/>
          </a:bodyPr>
          <a:lstStyle/>
          <a:p>
            <a:pPr lvl="1">
              <a:buNone/>
            </a:pPr>
            <a:endParaRPr lang="fr-FR" dirty="0" smtClean="0"/>
          </a:p>
          <a:p>
            <a:pPr lvl="1">
              <a:buFont typeface="Wingdings" pitchFamily="2" charset="2"/>
              <a:buChar char="v"/>
            </a:pPr>
            <a:r>
              <a:rPr lang="fr-FR" sz="2600" dirty="0" smtClean="0"/>
              <a:t> </a:t>
            </a:r>
            <a:r>
              <a:rPr lang="fr-FR" sz="2200" dirty="0" smtClean="0">
                <a:latin typeface="Calibri" panose="020F0502020204030204" pitchFamily="34" charset="0"/>
                <a:cs typeface="Calibri" panose="020F0502020204030204" pitchFamily="34" charset="0"/>
              </a:rPr>
              <a:t>Identifier les activités ou les projets où les compétences sont présentes (FSE, Délégués, CVC, AP, CESC…)</a:t>
            </a:r>
          </a:p>
          <a:p>
            <a:pPr lvl="1">
              <a:buFont typeface="Wingdings" pitchFamily="2" charset="2"/>
              <a:buChar char="v"/>
            </a:pPr>
            <a:r>
              <a:rPr lang="fr-FR" sz="2200" dirty="0" smtClean="0">
                <a:latin typeface="Calibri" panose="020F0502020204030204" pitchFamily="34" charset="0"/>
                <a:cs typeface="Calibri" panose="020F0502020204030204" pitchFamily="34" charset="0"/>
              </a:rPr>
              <a:t> Choisir la ou les compétences à travailler et à observer</a:t>
            </a:r>
          </a:p>
          <a:p>
            <a:pPr lvl="1">
              <a:buFont typeface="Wingdings" pitchFamily="2" charset="2"/>
              <a:buChar char="v"/>
            </a:pPr>
            <a:r>
              <a:rPr lang="fr-FR" sz="2200" dirty="0" smtClean="0">
                <a:latin typeface="Calibri" panose="020F0502020204030204" pitchFamily="34" charset="0"/>
                <a:cs typeface="Calibri" panose="020F0502020204030204" pitchFamily="34" charset="0"/>
              </a:rPr>
              <a:t> Dans un projet pluridisciplinaire, se répartir la tâche</a:t>
            </a:r>
          </a:p>
          <a:p>
            <a:pPr lvl="1">
              <a:buFont typeface="Wingdings" pitchFamily="2" charset="2"/>
              <a:buChar char="v"/>
            </a:pPr>
            <a:r>
              <a:rPr lang="fr-FR" sz="2200" dirty="0" smtClean="0">
                <a:latin typeface="Calibri" panose="020F0502020204030204" pitchFamily="34" charset="0"/>
                <a:cs typeface="Calibri" panose="020F0502020204030204" pitchFamily="34" charset="0"/>
              </a:rPr>
              <a:t> Choisir des indicateurs d’évaluation: à quelles conditions peut –on dire que l’élève a maitrisé la compétence</a:t>
            </a:r>
          </a:p>
          <a:p>
            <a:pPr lvl="1">
              <a:buFont typeface="Wingdings" pitchFamily="2" charset="2"/>
              <a:buChar char="v"/>
            </a:pPr>
            <a:r>
              <a:rPr lang="fr-FR" sz="2200" dirty="0" smtClean="0">
                <a:latin typeface="Calibri" panose="020F0502020204030204" pitchFamily="34" charset="0"/>
                <a:cs typeface="Calibri" panose="020F0502020204030204" pitchFamily="34" charset="0"/>
              </a:rPr>
              <a:t> Annoncer toutes ces décisions aux élèves (objectifs, critères de réussite et d’évaluation)</a:t>
            </a:r>
            <a:r>
              <a:rPr lang="fr-FR" altLang="ja-JP" sz="2200" dirty="0">
                <a:latin typeface="Calibri" panose="020F0502020204030204" pitchFamily="34" charset="0"/>
                <a:ea typeface="Optima"/>
                <a:cs typeface="Calibri" panose="020F0502020204030204" pitchFamily="34" charset="0"/>
              </a:rPr>
              <a:t> </a:t>
            </a:r>
            <a:endParaRPr lang="fr-FR" altLang="ja-JP" sz="2200" dirty="0" smtClean="0">
              <a:latin typeface="Calibri" panose="020F0502020204030204" pitchFamily="34" charset="0"/>
              <a:ea typeface="Optima"/>
              <a:cs typeface="Calibri" panose="020F0502020204030204" pitchFamily="34" charset="0"/>
            </a:endParaRPr>
          </a:p>
          <a:p>
            <a:pPr lvl="1">
              <a:buFont typeface="Wingdings" pitchFamily="2" charset="2"/>
              <a:buChar char="v"/>
            </a:pPr>
            <a:r>
              <a:rPr lang="fr-FR" altLang="ja-JP" sz="2200" dirty="0" smtClean="0">
                <a:latin typeface="Calibri" panose="020F0502020204030204" pitchFamily="34" charset="0"/>
                <a:ea typeface="Optima"/>
                <a:cs typeface="Calibri" panose="020F0502020204030204" pitchFamily="34" charset="0"/>
              </a:rPr>
              <a:t>De </a:t>
            </a:r>
            <a:r>
              <a:rPr lang="fr-FR" altLang="ja-JP" sz="2200" dirty="0">
                <a:latin typeface="Calibri" panose="020F0502020204030204" pitchFamily="34" charset="0"/>
                <a:ea typeface="Optima"/>
                <a:cs typeface="Calibri" panose="020F0502020204030204" pitchFamily="34" charset="0"/>
              </a:rPr>
              <a:t>l'intérêt d'un contrat clair</a:t>
            </a:r>
          </a:p>
          <a:p>
            <a:pPr lvl="2"/>
            <a:r>
              <a:rPr lang="fr-FR" dirty="0">
                <a:latin typeface="Calibri" panose="020F0502020204030204" pitchFamily="34" charset="0"/>
                <a:cs typeface="Calibri" panose="020F0502020204030204" pitchFamily="34" charset="0"/>
              </a:rPr>
              <a:t>Qu</a:t>
            </a:r>
            <a:r>
              <a:rPr lang="fr-FR" altLang="ja-JP" dirty="0">
                <a:latin typeface="Calibri" panose="020F0502020204030204" pitchFamily="34" charset="0"/>
                <a:ea typeface="Optima"/>
                <a:cs typeface="Calibri" panose="020F0502020204030204" pitchFamily="34" charset="0"/>
              </a:rPr>
              <a:t>'</a:t>
            </a:r>
            <a:r>
              <a:rPr lang="fr-FR" dirty="0">
                <a:latin typeface="Calibri" panose="020F0502020204030204" pitchFamily="34" charset="0"/>
                <a:cs typeface="Calibri" panose="020F0502020204030204" pitchFamily="34" charset="0"/>
              </a:rPr>
              <a:t>est-ce qui va </a:t>
            </a:r>
            <a:r>
              <a:rPr lang="fr-FR" altLang="ja-JP" dirty="0">
                <a:latin typeface="Calibri" panose="020F0502020204030204" pitchFamily="34" charset="0"/>
                <a:ea typeface="Optima"/>
                <a:cs typeface="Calibri" panose="020F0502020204030204" pitchFamily="34" charset="0"/>
              </a:rPr>
              <a:t>être évalué ?</a:t>
            </a:r>
          </a:p>
          <a:p>
            <a:pPr lvl="2"/>
            <a:r>
              <a:rPr lang="fr-FR" altLang="ja-JP" dirty="0">
                <a:latin typeface="Calibri" panose="020F0502020204030204" pitchFamily="34" charset="0"/>
                <a:ea typeface="Optima"/>
                <a:cs typeface="Calibri" panose="020F0502020204030204" pitchFamily="34" charset="0"/>
              </a:rPr>
              <a:t>Avec quelle activité ?</a:t>
            </a:r>
          </a:p>
          <a:p>
            <a:pPr lvl="2"/>
            <a:r>
              <a:rPr lang="fr-FR" altLang="ja-JP" dirty="0">
                <a:latin typeface="Calibri" panose="020F0502020204030204" pitchFamily="34" charset="0"/>
                <a:ea typeface="Optima"/>
                <a:cs typeface="Calibri" panose="020F0502020204030204" pitchFamily="34" charset="0"/>
              </a:rPr>
              <a:t>Selon quels critères ?</a:t>
            </a:r>
            <a:endParaRPr lang="fr-FR" dirty="0">
              <a:latin typeface="Calibri" panose="020F0502020204030204" pitchFamily="34" charset="0"/>
              <a:cs typeface="Calibri" panose="020F0502020204030204" pitchFamily="34" charset="0"/>
            </a:endParaRPr>
          </a:p>
          <a:p>
            <a:pPr lvl="1">
              <a:buFont typeface="Wingdings" pitchFamily="2" charset="2"/>
              <a:buChar char="v"/>
            </a:pPr>
            <a:endParaRPr lang="fr-FR" dirty="0" smtClean="0"/>
          </a:p>
          <a:p>
            <a:pPr lvl="1">
              <a:buNone/>
            </a:pPr>
            <a:endParaRPr lang="fr-FR" dirty="0"/>
          </a:p>
        </p:txBody>
      </p:sp>
    </p:spTree>
    <p:extLst>
      <p:ext uri="{BB962C8B-B14F-4D97-AF65-F5344CB8AC3E}">
        <p14:creationId xmlns:p14="http://schemas.microsoft.com/office/powerpoint/2010/main" val="8998754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noFill/>
          <a:ln>
            <a:noFill/>
          </a:ln>
        </p:spPr>
        <p:txBody>
          <a:bodyPr>
            <a:normAutofit/>
          </a:bodyPr>
          <a:lstStyle/>
          <a:p>
            <a:r>
              <a:rPr lang="fr-FR" b="1" dirty="0" smtClean="0">
                <a:effectLst>
                  <a:outerShdw blurRad="38100" dist="38100" dir="2700000" algn="tl">
                    <a:srgbClr val="000000">
                      <a:alpha val="43137"/>
                    </a:srgbClr>
                  </a:outerShdw>
                </a:effectLst>
              </a:rPr>
              <a:t>Situations d’apprentissage: comment?</a:t>
            </a:r>
            <a:endParaRPr lang="fr-FR" b="1" dirty="0">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p:txBody>
          <a:bodyPr>
            <a:normAutofit fontScale="92500" lnSpcReduction="20000"/>
          </a:bodyPr>
          <a:lstStyle/>
          <a:p>
            <a:r>
              <a:rPr lang="fr-FR" dirty="0" smtClean="0"/>
              <a:t> Faire des choix</a:t>
            </a:r>
          </a:p>
          <a:p>
            <a:r>
              <a:rPr lang="fr-FR" dirty="0" smtClean="0"/>
              <a:t> Viser peu de compétences</a:t>
            </a:r>
          </a:p>
          <a:p>
            <a:r>
              <a:rPr lang="fr-FR" dirty="0" smtClean="0"/>
              <a:t> Viser un nombre d’élèves précis</a:t>
            </a:r>
          </a:p>
          <a:p>
            <a:r>
              <a:rPr lang="fr-FR" dirty="0" smtClean="0"/>
              <a:t> Observer les élèves pendant qu’ils sont actifs</a:t>
            </a:r>
          </a:p>
          <a:p>
            <a:r>
              <a:rPr lang="fr-FR" dirty="0" smtClean="0"/>
              <a:t> Penser les modalités d’évaluation en complémentarité d’autre membres de la communauté éducative</a:t>
            </a:r>
          </a:p>
          <a:p>
            <a:r>
              <a:rPr lang="fr-FR" dirty="0" smtClean="0"/>
              <a:t>Evaluer les réussites</a:t>
            </a:r>
          </a:p>
          <a:p>
            <a:r>
              <a:rPr lang="fr-FR" dirty="0" smtClean="0"/>
              <a:t> Associer l’élève à l’évaluation</a:t>
            </a:r>
          </a:p>
          <a:p>
            <a:pPr>
              <a:buNone/>
            </a:pPr>
            <a:endParaRPr lang="fr-FR" dirty="0" smtClean="0"/>
          </a:p>
          <a:p>
            <a:pPr>
              <a:buNone/>
            </a:pPr>
            <a:endParaRPr lang="fr-FR" dirty="0" smtClean="0"/>
          </a:p>
        </p:txBody>
      </p:sp>
    </p:spTree>
    <p:extLst>
      <p:ext uri="{BB962C8B-B14F-4D97-AF65-F5344CB8AC3E}">
        <p14:creationId xmlns:p14="http://schemas.microsoft.com/office/powerpoint/2010/main" val="16002705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noFill/>
          <a:ln>
            <a:noFill/>
          </a:ln>
        </p:spPr>
        <p:txBody>
          <a:bodyPr>
            <a:normAutofit fontScale="90000"/>
          </a:bodyPr>
          <a:lstStyle/>
          <a:p>
            <a:r>
              <a:rPr lang="fr-FR" b="1" dirty="0" smtClean="0">
                <a:effectLst>
                  <a:outerShdw blurRad="38100" dist="38100" dir="2700000" algn="tl">
                    <a:srgbClr val="000000">
                      <a:alpha val="43137"/>
                    </a:srgbClr>
                  </a:outerShdw>
                </a:effectLst>
              </a:rPr>
              <a:t>Etre ambitieux dans ses pratiques mais…</a:t>
            </a:r>
            <a:endParaRPr lang="fr-FR" b="1" dirty="0">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p:txBody>
          <a:bodyPr/>
          <a:lstStyle/>
          <a:p>
            <a:r>
              <a:rPr lang="fr-FR" dirty="0" smtClean="0"/>
              <a:t>Rester réaliste </a:t>
            </a:r>
          </a:p>
          <a:p>
            <a:r>
              <a:rPr lang="fr-FR" dirty="0" smtClean="0"/>
              <a:t> Avoir conscience de ses limites</a:t>
            </a:r>
          </a:p>
          <a:p>
            <a:r>
              <a:rPr lang="fr-FR" dirty="0" smtClean="0"/>
              <a:t> Délimiter, présenter et assumer son champ d’action dans la collaboration avec les enseignants</a:t>
            </a:r>
          </a:p>
          <a:p>
            <a:r>
              <a:rPr lang="fr-FR" dirty="0" smtClean="0"/>
              <a:t> Accepter et faire accepter sa participation dans la durée</a:t>
            </a:r>
          </a:p>
          <a:p>
            <a:r>
              <a:rPr lang="fr-FR" dirty="0" smtClean="0"/>
              <a:t> Prendre de la distance, s’organiser, déléguer</a:t>
            </a:r>
            <a:endParaRPr lang="fr-FR" dirty="0"/>
          </a:p>
        </p:txBody>
      </p:sp>
    </p:spTree>
    <p:extLst>
      <p:ext uri="{BB962C8B-B14F-4D97-AF65-F5344CB8AC3E}">
        <p14:creationId xmlns:p14="http://schemas.microsoft.com/office/powerpoint/2010/main" val="31578661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Atelier 2 Facultatif selon le temps</a:t>
            </a:r>
            <a:br>
              <a:rPr lang="fr-FR" dirty="0" smtClean="0"/>
            </a:br>
            <a:r>
              <a:rPr lang="fr-FR" dirty="0" smtClean="0">
                <a:hlinkClick r:id="rId2" action="ppaction://hlinkfile"/>
              </a:rPr>
              <a:t>fiche</a:t>
            </a:r>
            <a:r>
              <a:rPr lang="fr-FR" dirty="0" smtClean="0"/>
              <a:t> </a:t>
            </a:r>
            <a:endParaRPr lang="fr-FR" dirty="0"/>
          </a:p>
        </p:txBody>
      </p:sp>
      <p:sp>
        <p:nvSpPr>
          <p:cNvPr id="3" name="Espace réservé du contenu 2"/>
          <p:cNvSpPr>
            <a:spLocks noGrp="1"/>
          </p:cNvSpPr>
          <p:nvPr>
            <p:ph idx="1"/>
          </p:nvPr>
        </p:nvSpPr>
        <p:spPr/>
        <p:txBody>
          <a:bodyPr>
            <a:normAutofit/>
          </a:bodyPr>
          <a:lstStyle/>
          <a:p>
            <a:r>
              <a:rPr lang="fr-FR" dirty="0" smtClean="0"/>
              <a:t>6 groupes</a:t>
            </a:r>
          </a:p>
          <a:p>
            <a:r>
              <a:rPr lang="fr-FR" dirty="0" smtClean="0"/>
              <a:t>Dégager une ou deux compétences d’une action de l’un des stagiaires dans le cadre d’un EPI, d’un parcours…</a:t>
            </a:r>
          </a:p>
          <a:p>
            <a:r>
              <a:rPr lang="fr-FR" dirty="0" smtClean="0"/>
              <a:t>Décliner quelques compétences avec critères et indicateurs. </a:t>
            </a:r>
          </a:p>
          <a:p>
            <a:r>
              <a:rPr lang="fr-FR" dirty="0" smtClean="0"/>
              <a:t>20 minutes</a:t>
            </a:r>
          </a:p>
          <a:p>
            <a:r>
              <a:rPr lang="fr-FR" dirty="0" smtClean="0"/>
              <a:t>Restitution 20 minutes</a:t>
            </a:r>
          </a:p>
        </p:txBody>
      </p:sp>
    </p:spTree>
    <p:extLst>
      <p:ext uri="{BB962C8B-B14F-4D97-AF65-F5344CB8AC3E}">
        <p14:creationId xmlns:p14="http://schemas.microsoft.com/office/powerpoint/2010/main" val="22549886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L’impact de la réforme sur le pilotage de la vie scolaire</a:t>
            </a:r>
            <a:endParaRPr lang="fr-FR" dirty="0"/>
          </a:p>
        </p:txBody>
      </p:sp>
      <p:pic>
        <p:nvPicPr>
          <p:cNvPr id="2050" name="Picture 2" descr="C:\Users\User\Desktop\Slide_1.png"/>
          <p:cNvPicPr>
            <a:picLocks noGrp="1" noChangeAspect="1" noChangeArrowheads="1"/>
          </p:cNvPicPr>
          <p:nvPr>
            <p:ph idx="1"/>
          </p:nvPr>
        </p:nvPicPr>
        <p:blipFill>
          <a:blip r:embed="rId3"/>
          <a:srcRect/>
          <a:stretch>
            <a:fillRect/>
          </a:stretch>
        </p:blipFill>
        <p:spPr bwMode="auto">
          <a:xfrm>
            <a:off x="1295400" y="2914988"/>
            <a:ext cx="9601200" cy="260282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La réforme du collège oblige les élèves à travailler autrement </a:t>
            </a:r>
            <a:endParaRPr lang="fr-FR" dirty="0"/>
          </a:p>
        </p:txBody>
      </p:sp>
      <p:sp>
        <p:nvSpPr>
          <p:cNvPr id="3" name="Espace réservé du contenu 2"/>
          <p:cNvSpPr>
            <a:spLocks noGrp="1"/>
          </p:cNvSpPr>
          <p:nvPr>
            <p:ph idx="1"/>
          </p:nvPr>
        </p:nvSpPr>
        <p:spPr/>
        <p:txBody>
          <a:bodyPr>
            <a:normAutofit fontScale="70000" lnSpcReduction="20000"/>
          </a:bodyPr>
          <a:lstStyle/>
          <a:p>
            <a:r>
              <a:rPr lang="fr-FR" dirty="0" smtClean="0"/>
              <a:t>Les EPI et la pédagogie de projet, l’AP et la mise en place des parcours favorisent</a:t>
            </a:r>
          </a:p>
          <a:p>
            <a:pPr lvl="1"/>
            <a:r>
              <a:rPr lang="fr-FR" dirty="0" smtClean="0"/>
              <a:t> le travail de groupe </a:t>
            </a:r>
          </a:p>
          <a:p>
            <a:pPr lvl="1"/>
            <a:r>
              <a:rPr lang="fr-FR" dirty="0" smtClean="0"/>
              <a:t>la coopération entre les élèves</a:t>
            </a:r>
          </a:p>
          <a:p>
            <a:pPr lvl="1"/>
            <a:r>
              <a:rPr lang="fr-FR" dirty="0" smtClean="0"/>
              <a:t>L’autonomie</a:t>
            </a:r>
          </a:p>
          <a:p>
            <a:pPr lvl="1"/>
            <a:r>
              <a:rPr lang="fr-FR" dirty="0" smtClean="0"/>
              <a:t>La responsabilisation</a:t>
            </a:r>
          </a:p>
          <a:p>
            <a:r>
              <a:rPr lang="fr-FR" dirty="0" smtClean="0"/>
              <a:t>De nouveaux besoins émergent autour des élèves</a:t>
            </a:r>
          </a:p>
          <a:p>
            <a:pPr lvl="1"/>
            <a:r>
              <a:rPr lang="fr-FR" dirty="0" err="1" smtClean="0"/>
              <a:t>Accés</a:t>
            </a:r>
            <a:r>
              <a:rPr lang="fr-FR" dirty="0" smtClean="0"/>
              <a:t> aux ressources numériques</a:t>
            </a:r>
          </a:p>
          <a:p>
            <a:pPr lvl="1"/>
            <a:r>
              <a:rPr lang="fr-FR" dirty="0" smtClean="0"/>
              <a:t>Travail de groupe</a:t>
            </a:r>
          </a:p>
          <a:p>
            <a:pPr lvl="1"/>
            <a:r>
              <a:rPr lang="fr-FR" dirty="0" smtClean="0"/>
              <a:t>Espaces de travail redéfinis</a:t>
            </a:r>
          </a:p>
          <a:p>
            <a:pPr lvl="1"/>
            <a:r>
              <a:rPr lang="fr-FR" dirty="0" smtClean="0"/>
              <a:t>Temps d’accueil redéfinis suite à un temps de présence plus important</a:t>
            </a:r>
          </a:p>
          <a:p>
            <a:endParaRPr lang="fr-FR" dirty="0"/>
          </a:p>
        </p:txBody>
      </p:sp>
    </p:spTree>
    <p:extLst>
      <p:ext uri="{BB962C8B-B14F-4D97-AF65-F5344CB8AC3E}">
        <p14:creationId xmlns:p14="http://schemas.microsoft.com/office/powerpoint/2010/main" val="13379999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 temps de présence des élèves doit être repensé</a:t>
            </a:r>
            <a:endParaRPr lang="fr-FR" dirty="0"/>
          </a:p>
        </p:txBody>
      </p:sp>
      <p:sp>
        <p:nvSpPr>
          <p:cNvPr id="3" name="Espace réservé du contenu 2"/>
          <p:cNvSpPr>
            <a:spLocks noGrp="1"/>
          </p:cNvSpPr>
          <p:nvPr>
            <p:ph idx="1"/>
          </p:nvPr>
        </p:nvSpPr>
        <p:spPr/>
        <p:txBody>
          <a:bodyPr/>
          <a:lstStyle/>
          <a:p>
            <a:r>
              <a:rPr lang="fr-FR" dirty="0"/>
              <a:t>le nombre d’heures de cours par semaine </a:t>
            </a:r>
            <a:r>
              <a:rPr lang="fr-FR" dirty="0" smtClean="0"/>
              <a:t>est passé à 26h par semaine</a:t>
            </a:r>
          </a:p>
          <a:p>
            <a:r>
              <a:rPr lang="fr-FR" dirty="0" smtClean="0"/>
              <a:t>Conséquence:  </a:t>
            </a:r>
            <a:r>
              <a:rPr lang="fr-FR" dirty="0"/>
              <a:t>augmentation du nombre d’heures d’études. </a:t>
            </a:r>
            <a:endParaRPr lang="fr-FR" dirty="0" smtClean="0"/>
          </a:p>
          <a:p>
            <a:r>
              <a:rPr lang="fr-FR" dirty="0" smtClean="0"/>
              <a:t>Impacte  </a:t>
            </a:r>
            <a:r>
              <a:rPr lang="fr-FR" dirty="0"/>
              <a:t>les </a:t>
            </a:r>
            <a:r>
              <a:rPr lang="fr-FR" dirty="0" smtClean="0"/>
              <a:t>vies </a:t>
            </a:r>
            <a:r>
              <a:rPr lang="fr-FR" dirty="0"/>
              <a:t>scolaires des </a:t>
            </a:r>
            <a:r>
              <a:rPr lang="fr-FR" dirty="0" smtClean="0"/>
              <a:t>établissements qui doivent accueillir </a:t>
            </a:r>
            <a:r>
              <a:rPr lang="fr-FR" dirty="0"/>
              <a:t>plus d’élèves à certaines heures de la journée</a:t>
            </a:r>
            <a:r>
              <a:rPr lang="fr-FR" dirty="0" smtClean="0"/>
              <a:t>.</a:t>
            </a:r>
          </a:p>
        </p:txBody>
      </p:sp>
    </p:spTree>
    <p:extLst>
      <p:ext uri="{BB962C8B-B14F-4D97-AF65-F5344CB8AC3E}">
        <p14:creationId xmlns:p14="http://schemas.microsoft.com/office/powerpoint/2010/main" val="27845099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De la nécessité de repenser les emplois du temps des élèves</a:t>
            </a:r>
            <a:endParaRPr lang="fr-FR" dirty="0"/>
          </a:p>
        </p:txBody>
      </p:sp>
      <p:sp>
        <p:nvSpPr>
          <p:cNvPr id="3" name="Espace réservé du contenu 2"/>
          <p:cNvSpPr>
            <a:spLocks noGrp="1"/>
          </p:cNvSpPr>
          <p:nvPr>
            <p:ph idx="1"/>
          </p:nvPr>
        </p:nvSpPr>
        <p:spPr/>
        <p:txBody>
          <a:bodyPr/>
          <a:lstStyle/>
          <a:p>
            <a:r>
              <a:rPr lang="fr-FR" dirty="0" smtClean="0"/>
              <a:t>Autour des </a:t>
            </a:r>
            <a:r>
              <a:rPr lang="fr-FR" dirty="0"/>
              <a:t>objectifs </a:t>
            </a:r>
            <a:r>
              <a:rPr lang="fr-FR" dirty="0" smtClean="0"/>
              <a:t>suivants</a:t>
            </a:r>
          </a:p>
          <a:p>
            <a:pPr lvl="1"/>
            <a:r>
              <a:rPr lang="fr-FR" dirty="0" smtClean="0"/>
              <a:t>Développer l'autonomie </a:t>
            </a:r>
          </a:p>
          <a:p>
            <a:pPr lvl="1"/>
            <a:r>
              <a:rPr lang="fr-FR" dirty="0" smtClean="0"/>
              <a:t>Renforcer l’éducation </a:t>
            </a:r>
            <a:r>
              <a:rPr lang="fr-FR" dirty="0"/>
              <a:t>à la citoyenneté </a:t>
            </a:r>
          </a:p>
          <a:p>
            <a:pPr lvl="1"/>
            <a:r>
              <a:rPr lang="fr-FR" dirty="0" smtClean="0"/>
              <a:t>Institutionnaliser </a:t>
            </a:r>
            <a:r>
              <a:rPr lang="fr-FR" dirty="0"/>
              <a:t>d</a:t>
            </a:r>
            <a:r>
              <a:rPr lang="fr-FR" dirty="0" smtClean="0"/>
              <a:t>es </a:t>
            </a:r>
            <a:r>
              <a:rPr lang="fr-FR" dirty="0"/>
              <a:t>pratiques </a:t>
            </a:r>
            <a:r>
              <a:rPr lang="fr-FR" dirty="0" smtClean="0"/>
              <a:t>pédagogique </a:t>
            </a:r>
            <a:endParaRPr lang="fr-FR" dirty="0"/>
          </a:p>
          <a:p>
            <a:pPr lvl="1"/>
            <a:r>
              <a:rPr lang="fr-FR" dirty="0" smtClean="0"/>
              <a:t>Renforcer </a:t>
            </a:r>
            <a:r>
              <a:rPr lang="fr-FR" dirty="0"/>
              <a:t>la concertation et la </a:t>
            </a:r>
            <a:r>
              <a:rPr lang="fr-FR" dirty="0" smtClean="0"/>
              <a:t>coopération </a:t>
            </a:r>
          </a:p>
        </p:txBody>
      </p:sp>
    </p:spTree>
    <p:extLst>
      <p:ext uri="{BB962C8B-B14F-4D97-AF65-F5344CB8AC3E}">
        <p14:creationId xmlns:p14="http://schemas.microsoft.com/office/powerpoint/2010/main" val="39092395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De la nécessité de faire un diagnostic pour repenser l’accueil des élèves</a:t>
            </a:r>
            <a:endParaRPr lang="fr-FR" dirty="0"/>
          </a:p>
        </p:txBody>
      </p:sp>
      <p:sp>
        <p:nvSpPr>
          <p:cNvPr id="3" name="Espace réservé du contenu 2"/>
          <p:cNvSpPr>
            <a:spLocks noGrp="1"/>
          </p:cNvSpPr>
          <p:nvPr>
            <p:ph idx="1"/>
          </p:nvPr>
        </p:nvSpPr>
        <p:spPr/>
        <p:txBody>
          <a:bodyPr>
            <a:normAutofit/>
          </a:bodyPr>
          <a:lstStyle/>
          <a:p>
            <a:pPr algn="ctr"/>
            <a:r>
              <a:rPr lang="fr-FR" dirty="0" smtClean="0"/>
              <a:t>Sur des temps hors classe importants</a:t>
            </a:r>
          </a:p>
          <a:p>
            <a:pPr algn="ctr"/>
            <a:r>
              <a:rPr lang="fr-FR" dirty="0" smtClean="0"/>
              <a:t>Sur des espaces à redéfinir</a:t>
            </a:r>
          </a:p>
          <a:p>
            <a:pPr algn="ctr"/>
            <a:r>
              <a:rPr lang="fr-FR" dirty="0" smtClean="0"/>
              <a:t>Sur des collaborations à construire</a:t>
            </a:r>
          </a:p>
          <a:p>
            <a:pPr algn="ctr"/>
            <a:r>
              <a:rPr lang="fr-FR" dirty="0" smtClean="0"/>
              <a:t>Sur la qualité de l’accueil</a:t>
            </a:r>
          </a:p>
          <a:p>
            <a:pPr algn="ctr"/>
            <a:r>
              <a:rPr lang="fr-FR" dirty="0" smtClean="0"/>
              <a:t>Sur les contenus pédagogiques pendant ces nouveaux temps d’accueil</a:t>
            </a:r>
          </a:p>
          <a:p>
            <a:pPr lvl="1"/>
            <a:endParaRPr lang="fr-FR" dirty="0"/>
          </a:p>
        </p:txBody>
      </p:sp>
    </p:spTree>
    <p:extLst>
      <p:ext uri="{BB962C8B-B14F-4D97-AF65-F5344CB8AC3E}">
        <p14:creationId xmlns:p14="http://schemas.microsoft.com/office/powerpoint/2010/main" val="14127779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48581" y="457200"/>
            <a:ext cx="9085552" cy="1607573"/>
          </a:xfrm>
          <a:noFill/>
          <a:ln>
            <a:noFill/>
          </a:ln>
        </p:spPr>
        <p:txBody>
          <a:bodyPr>
            <a:normAutofit fontScale="90000"/>
          </a:bodyPr>
          <a:lstStyle/>
          <a:p>
            <a:r>
              <a:rPr lang="fr-FR" b="1" dirty="0" smtClean="0">
                <a:effectLst>
                  <a:outerShdw blurRad="38100" dist="38100" dir="2700000" algn="tl">
                    <a:srgbClr val="000000">
                      <a:alpha val="43137"/>
                    </a:srgbClr>
                  </a:outerShdw>
                </a:effectLst>
              </a:rPr>
              <a:t/>
            </a:r>
            <a:br>
              <a:rPr lang="fr-FR" b="1" dirty="0" smtClean="0">
                <a:effectLst>
                  <a:outerShdw blurRad="38100" dist="38100" dir="2700000" algn="tl">
                    <a:srgbClr val="000000">
                      <a:alpha val="43137"/>
                    </a:srgbClr>
                  </a:outerShdw>
                </a:effectLst>
              </a:rPr>
            </a:br>
            <a:r>
              <a:rPr lang="fr-FR" b="1" dirty="0" smtClean="0">
                <a:effectLst>
                  <a:outerShdw blurRad="38100" dist="38100" dir="2700000" algn="tl">
                    <a:srgbClr val="000000">
                      <a:alpha val="43137"/>
                    </a:srgbClr>
                  </a:outerShdw>
                </a:effectLst>
              </a:rPr>
              <a:t/>
            </a:r>
            <a:br>
              <a:rPr lang="fr-FR" b="1" dirty="0" smtClean="0">
                <a:effectLst>
                  <a:outerShdw blurRad="38100" dist="38100" dir="2700000" algn="tl">
                    <a:srgbClr val="000000">
                      <a:alpha val="43137"/>
                    </a:srgbClr>
                  </a:outerShdw>
                </a:effectLst>
              </a:rPr>
            </a:br>
            <a:r>
              <a:rPr lang="fr-FR" b="1" dirty="0" smtClean="0">
                <a:effectLst>
                  <a:outerShdw blurRad="38100" dist="38100" dir="2700000" algn="tl">
                    <a:srgbClr val="000000">
                      <a:alpha val="43137"/>
                    </a:srgbClr>
                  </a:outerShdw>
                </a:effectLst>
              </a:rPr>
              <a:t/>
            </a:r>
            <a:br>
              <a:rPr lang="fr-FR" b="1" dirty="0" smtClean="0">
                <a:effectLst>
                  <a:outerShdw blurRad="38100" dist="38100" dir="2700000" algn="tl">
                    <a:srgbClr val="000000">
                      <a:alpha val="43137"/>
                    </a:srgbClr>
                  </a:outerShdw>
                </a:effectLst>
              </a:rPr>
            </a:br>
            <a:r>
              <a:rPr lang="fr-FR" b="1" dirty="0" smtClean="0">
                <a:effectLst>
                  <a:outerShdw blurRad="38100" dist="38100" dir="2700000" algn="tl">
                    <a:srgbClr val="000000">
                      <a:alpha val="43137"/>
                    </a:srgbClr>
                  </a:outerShdw>
                </a:effectLst>
              </a:rPr>
              <a:t>l’évaluation: une légitimité dans l’espace vie </a:t>
            </a:r>
            <a:r>
              <a:rPr lang="fr-FR" b="1" dirty="0">
                <a:effectLst>
                  <a:outerShdw blurRad="38100" dist="38100" dir="2700000" algn="tl">
                    <a:srgbClr val="000000">
                      <a:alpha val="43137"/>
                    </a:srgbClr>
                  </a:outerShdw>
                </a:effectLst>
              </a:rPr>
              <a:t>scolaire</a:t>
            </a:r>
            <a:br>
              <a:rPr lang="fr-FR" b="1" dirty="0">
                <a:effectLst>
                  <a:outerShdw blurRad="38100" dist="38100" dir="2700000" algn="tl">
                    <a:srgbClr val="000000">
                      <a:alpha val="43137"/>
                    </a:srgbClr>
                  </a:outerShdw>
                </a:effectLst>
              </a:rPr>
            </a:br>
            <a:r>
              <a:rPr lang="fr-FR" b="1" dirty="0">
                <a:effectLst>
                  <a:outerShdw blurRad="38100" dist="38100" dir="2700000" algn="tl">
                    <a:srgbClr val="000000">
                      <a:alpha val="43137"/>
                    </a:srgbClr>
                  </a:outerShdw>
                </a:effectLst>
              </a:rPr>
              <a:t/>
            </a:r>
            <a:br>
              <a:rPr lang="fr-FR" b="1" dirty="0">
                <a:effectLst>
                  <a:outerShdw blurRad="38100" dist="38100" dir="2700000" algn="tl">
                    <a:srgbClr val="000000">
                      <a:alpha val="43137"/>
                    </a:srgbClr>
                  </a:outerShdw>
                </a:effectLst>
              </a:rPr>
            </a:br>
            <a:endParaRPr lang="fr-FR" dirty="0"/>
          </a:p>
        </p:txBody>
      </p:sp>
      <p:sp>
        <p:nvSpPr>
          <p:cNvPr id="3" name="Espace réservé du contenu 2"/>
          <p:cNvSpPr>
            <a:spLocks noGrp="1"/>
          </p:cNvSpPr>
          <p:nvPr>
            <p:ph idx="1"/>
          </p:nvPr>
        </p:nvSpPr>
        <p:spPr/>
        <p:txBody>
          <a:bodyPr>
            <a:normAutofit fontScale="55000" lnSpcReduction="20000"/>
          </a:bodyPr>
          <a:lstStyle/>
          <a:p>
            <a:r>
              <a:rPr lang="fr-FR" sz="3300" b="1" i="1" dirty="0"/>
              <a:t> </a:t>
            </a:r>
            <a:r>
              <a:rPr lang="fr-FR" sz="3300" dirty="0" smtClean="0"/>
              <a:t>En Grèce antique le pédagogue était celui qui avait comme responsabilité de conduire les élèves vers leur maître. </a:t>
            </a:r>
          </a:p>
          <a:p>
            <a:pPr algn="ctr">
              <a:buFont typeface="Wingdings" panose="05000000000000000000" pitchFamily="2" charset="2"/>
              <a:buChar char="Ø"/>
            </a:pPr>
            <a:r>
              <a:rPr lang="fr-FR" sz="3300" dirty="0" smtClean="0"/>
              <a:t>	 Idée réductrice de la fonction pédagogique du CPE</a:t>
            </a:r>
          </a:p>
          <a:p>
            <a:pPr algn="ctr">
              <a:buFont typeface="Wingdings" panose="05000000000000000000" pitchFamily="2" charset="2"/>
              <a:buChar char="Ø"/>
            </a:pPr>
            <a:r>
              <a:rPr lang="fr-FR" sz="3300" dirty="0" smtClean="0"/>
              <a:t>     Pédagogie/classe/savoirs                      </a:t>
            </a:r>
          </a:p>
          <a:p>
            <a:pPr algn="just"/>
            <a:r>
              <a:rPr lang="fr-FR" sz="3300" dirty="0" smtClean="0"/>
              <a:t>Raymond </a:t>
            </a:r>
            <a:r>
              <a:rPr lang="fr-FR" sz="3300" dirty="0"/>
              <a:t>MALLERIN IPR EVS définit la vie scolaire comme étant « </a:t>
            </a:r>
            <a:r>
              <a:rPr lang="fr-FR" sz="3300" i="1" dirty="0"/>
              <a:t>la vie </a:t>
            </a:r>
            <a:r>
              <a:rPr lang="fr-FR" sz="3300" i="1" dirty="0" smtClean="0"/>
              <a:t>de </a:t>
            </a:r>
            <a:r>
              <a:rPr lang="fr-FR" sz="3300" i="1" dirty="0"/>
              <a:t>nos élèves dans les établissements. Promouvoir une vie scolaire de qualité </a:t>
            </a:r>
            <a:r>
              <a:rPr lang="fr-FR" sz="3300" i="1" dirty="0" smtClean="0"/>
              <a:t>c’est </a:t>
            </a:r>
            <a:r>
              <a:rPr lang="fr-FR" sz="3300" i="1" dirty="0"/>
              <a:t>promouvoir une pédagogie de la réussite »</a:t>
            </a:r>
          </a:p>
          <a:p>
            <a:pPr algn="just">
              <a:buFont typeface="Wingdings" panose="05000000000000000000" pitchFamily="2" charset="2"/>
              <a:buChar char="Ø"/>
            </a:pPr>
            <a:r>
              <a:rPr lang="fr-FR" sz="3300" dirty="0"/>
              <a:t>        La relation pédagogique  devient la science de l’accompagnement  de </a:t>
            </a:r>
            <a:r>
              <a:rPr lang="fr-FR" sz="3300" dirty="0" smtClean="0"/>
              <a:t> </a:t>
            </a:r>
            <a:r>
              <a:rPr lang="fr-FR" sz="3300" dirty="0"/>
              <a:t>l’enfant dans sa formation.</a:t>
            </a:r>
          </a:p>
          <a:p>
            <a:pPr algn="just">
              <a:buFont typeface="Wingdings" panose="05000000000000000000" pitchFamily="2" charset="2"/>
              <a:buChar char="Ø"/>
            </a:pPr>
            <a:r>
              <a:rPr lang="fr-FR" sz="3300" dirty="0"/>
              <a:t>        Pose la question de la place et de la participation du CPE dans l’évaluation</a:t>
            </a:r>
          </a:p>
          <a:p>
            <a:pPr algn="just">
              <a:buNone/>
            </a:pPr>
            <a:endParaRPr lang="fr-FR" sz="3300" dirty="0"/>
          </a:p>
          <a:p>
            <a:endParaRPr lang="fr-FR" dirty="0"/>
          </a:p>
        </p:txBody>
      </p:sp>
    </p:spTree>
    <p:extLst>
      <p:ext uri="{BB962C8B-B14F-4D97-AF65-F5344CB8AC3E}">
        <p14:creationId xmlns:p14="http://schemas.microsoft.com/office/powerpoint/2010/main" val="4209180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t>
            </a:r>
            <a:r>
              <a:rPr lang="fr-FR" dirty="0" smtClean="0"/>
              <a:t>es espaces de la vie scolaire…</a:t>
            </a:r>
            <a:endParaRPr lang="fr-FR" dirty="0"/>
          </a:p>
        </p:txBody>
      </p:sp>
      <p:sp>
        <p:nvSpPr>
          <p:cNvPr id="3" name="Espace réservé du contenu 2"/>
          <p:cNvSpPr>
            <a:spLocks noGrp="1"/>
          </p:cNvSpPr>
          <p:nvPr>
            <p:ph idx="1"/>
          </p:nvPr>
        </p:nvSpPr>
        <p:spPr/>
        <p:txBody>
          <a:bodyPr>
            <a:normAutofit/>
          </a:bodyPr>
          <a:lstStyle/>
          <a:p>
            <a:r>
              <a:rPr lang="fr-FR" dirty="0" smtClean="0"/>
              <a:t>Les espaces de la vie scolaire qui accueillent les élèves ont vocation à être pensé comme une continuité de ce que l’élève vit dans la classe. </a:t>
            </a:r>
          </a:p>
          <a:p>
            <a:r>
              <a:rPr lang="fr-FR" dirty="0" smtClean="0"/>
              <a:t>Lieux où les élèves sont susceptibles de construire des compétences</a:t>
            </a:r>
          </a:p>
          <a:p>
            <a:r>
              <a:rPr lang="fr-FR" dirty="0" smtClean="0"/>
              <a:t>identifier les spécificités des lieux (salle info, CDI, foyer, salle de travail en autonomie, salle de travail dirigé…)</a:t>
            </a:r>
          </a:p>
          <a:p>
            <a:r>
              <a:rPr lang="fr-FR" dirty="0" smtClean="0"/>
              <a:t>décloisonner </a:t>
            </a:r>
            <a:r>
              <a:rPr lang="fr-FR" dirty="0"/>
              <a:t>les espaces </a:t>
            </a:r>
            <a:r>
              <a:rPr lang="fr-FR" dirty="0" smtClean="0"/>
              <a:t>pour multiplier </a:t>
            </a:r>
            <a:r>
              <a:rPr lang="fr-FR" dirty="0"/>
              <a:t>les lieux de </a:t>
            </a:r>
            <a:r>
              <a:rPr lang="fr-FR" dirty="0" smtClean="0"/>
              <a:t>ressources</a:t>
            </a:r>
            <a:endParaRPr lang="fr-FR" dirty="0"/>
          </a:p>
        </p:txBody>
      </p:sp>
    </p:spTree>
    <p:extLst>
      <p:ext uri="{BB962C8B-B14F-4D97-AF65-F5344CB8AC3E}">
        <p14:creationId xmlns:p14="http://schemas.microsoft.com/office/powerpoint/2010/main" val="13403693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Atelier: Le temps hors classe</a:t>
            </a:r>
            <a:endParaRPr lang="fr-FR" dirty="0"/>
          </a:p>
        </p:txBody>
      </p:sp>
      <p:sp>
        <p:nvSpPr>
          <p:cNvPr id="3" name="Espace réservé du contenu 2"/>
          <p:cNvSpPr>
            <a:spLocks noGrp="1"/>
          </p:cNvSpPr>
          <p:nvPr>
            <p:ph idx="1"/>
          </p:nvPr>
        </p:nvSpPr>
        <p:spPr/>
        <p:txBody>
          <a:bodyPr>
            <a:normAutofit fontScale="77500" lnSpcReduction="20000"/>
          </a:bodyPr>
          <a:lstStyle/>
          <a:p>
            <a:pPr algn="ctr"/>
            <a:r>
              <a:rPr lang="fr-FR" dirty="0" smtClean="0"/>
              <a:t>Accueil des élèves en M1 (2 groupes) </a:t>
            </a:r>
            <a:r>
              <a:rPr lang="fr-FR" dirty="0" smtClean="0">
                <a:solidFill>
                  <a:srgbClr val="FF0000"/>
                </a:solidFill>
                <a:hlinkClick r:id="rId3"/>
              </a:rPr>
              <a:t>https://padlet.com/stephanie_duclos/atelier1M1</a:t>
            </a:r>
            <a:endParaRPr lang="fr-FR" dirty="0" smtClean="0">
              <a:solidFill>
                <a:srgbClr val="FF0000"/>
              </a:solidFill>
            </a:endParaRPr>
          </a:p>
          <a:p>
            <a:pPr algn="ctr"/>
            <a:endParaRPr lang="fr-FR" dirty="0" smtClean="0">
              <a:solidFill>
                <a:srgbClr val="FF0000"/>
              </a:solidFill>
            </a:endParaRPr>
          </a:p>
          <a:p>
            <a:pPr algn="ctr"/>
            <a:r>
              <a:rPr lang="fr-FR" dirty="0" smtClean="0"/>
              <a:t>Pause méridienne (2 groupes) </a:t>
            </a:r>
            <a:r>
              <a:rPr lang="fr-FR" dirty="0" smtClean="0">
                <a:solidFill>
                  <a:srgbClr val="FF0000"/>
                </a:solidFill>
                <a:hlinkClick r:id="rId4"/>
              </a:rPr>
              <a:t>https://padlet.com/stephanie_duclos/atelier1midi2</a:t>
            </a:r>
            <a:endParaRPr lang="fr-FR" dirty="0" smtClean="0">
              <a:solidFill>
                <a:srgbClr val="FF0000"/>
              </a:solidFill>
            </a:endParaRPr>
          </a:p>
          <a:p>
            <a:pPr algn="ctr"/>
            <a:endParaRPr lang="fr-FR" dirty="0" smtClean="0">
              <a:solidFill>
                <a:srgbClr val="FF0000"/>
              </a:solidFill>
            </a:endParaRPr>
          </a:p>
          <a:p>
            <a:pPr algn="ctr"/>
            <a:r>
              <a:rPr lang="fr-FR" dirty="0" smtClean="0">
                <a:solidFill>
                  <a:schemeClr val="tx1"/>
                </a:solidFill>
              </a:rPr>
              <a:t>Accueil des élèves en S3</a:t>
            </a:r>
            <a:r>
              <a:rPr lang="fr-FR" dirty="0" smtClean="0"/>
              <a:t>(2 groupes) </a:t>
            </a:r>
            <a:r>
              <a:rPr lang="fr-FR" dirty="0" smtClean="0">
                <a:solidFill>
                  <a:srgbClr val="00B050"/>
                </a:solidFill>
                <a:hlinkClick r:id="rId5"/>
              </a:rPr>
              <a:t>https://padlet.com/stephanie_duclos/atelier2S3</a:t>
            </a:r>
            <a:endParaRPr lang="fr-FR" dirty="0" smtClean="0">
              <a:solidFill>
                <a:srgbClr val="00B050"/>
              </a:solidFill>
            </a:endParaRPr>
          </a:p>
          <a:p>
            <a:pPr algn="ctr"/>
            <a:endParaRPr lang="fr-FR" dirty="0" smtClean="0">
              <a:solidFill>
                <a:srgbClr val="00B050"/>
              </a:solidFill>
            </a:endParaRPr>
          </a:p>
          <a:p>
            <a:pPr algn="ctr"/>
            <a:r>
              <a:rPr lang="fr-FR" dirty="0" smtClean="0"/>
              <a:t>Les heures de permanence (régulières et irrégulières) (2 groupes) </a:t>
            </a:r>
            <a:r>
              <a:rPr lang="fr-FR" dirty="0" smtClean="0">
                <a:solidFill>
                  <a:srgbClr val="FF0000"/>
                </a:solidFill>
                <a:hlinkClick r:id="rId6"/>
              </a:rPr>
              <a:t>https</a:t>
            </a:r>
            <a:r>
              <a:rPr lang="fr-FR" dirty="0">
                <a:solidFill>
                  <a:srgbClr val="FF0000"/>
                </a:solidFill>
                <a:hlinkClick r:id="rId6"/>
              </a:rPr>
              <a:t>://</a:t>
            </a:r>
            <a:r>
              <a:rPr lang="fr-FR" dirty="0" smtClean="0">
                <a:solidFill>
                  <a:srgbClr val="FF0000"/>
                </a:solidFill>
                <a:hlinkClick r:id="rId6"/>
              </a:rPr>
              <a:t>padlet.com/stephanie_duclos/atelier1perm</a:t>
            </a:r>
            <a:r>
              <a:rPr lang="fr-FR" dirty="0" smtClean="0">
                <a:solidFill>
                  <a:srgbClr val="FF0000"/>
                </a:solidFill>
              </a:rPr>
              <a:t> </a:t>
            </a:r>
          </a:p>
          <a:p>
            <a:pPr algn="ctr"/>
            <a:r>
              <a:rPr lang="fr-FR" dirty="0">
                <a:solidFill>
                  <a:srgbClr val="FF0000"/>
                </a:solidFill>
              </a:rPr>
              <a:t>   </a:t>
            </a:r>
            <a:r>
              <a:rPr lang="fr-FR" dirty="0">
                <a:solidFill>
                  <a:srgbClr val="FF0000"/>
                </a:solidFill>
                <a:hlinkClick r:id="rId7"/>
              </a:rPr>
              <a:t>https://</a:t>
            </a:r>
            <a:r>
              <a:rPr lang="fr-FR" dirty="0" smtClean="0">
                <a:solidFill>
                  <a:srgbClr val="FF0000"/>
                </a:solidFill>
                <a:hlinkClick r:id="rId7"/>
              </a:rPr>
              <a:t>padlet.com/stephanie_duclos/atelier2perm</a:t>
            </a:r>
            <a:endParaRPr lang="fr-FR" dirty="0" smtClean="0">
              <a:solidFill>
                <a:srgbClr val="FF0000"/>
              </a:solidFill>
            </a:endParaRPr>
          </a:p>
          <a:p>
            <a:pPr algn="ctr"/>
            <a:endParaRPr lang="fr-FR" dirty="0" smtClean="0">
              <a:solidFill>
                <a:srgbClr val="FF0000"/>
              </a:solidFill>
            </a:endParaRPr>
          </a:p>
          <a:p>
            <a:pPr algn="ctr"/>
            <a:endParaRPr lang="fr-FR" dirty="0" smtClean="0">
              <a:solidFill>
                <a:srgbClr val="FF0000"/>
              </a:solidFill>
            </a:endParaRPr>
          </a:p>
        </p:txBody>
      </p:sp>
    </p:spTree>
    <p:extLst>
      <p:ext uri="{BB962C8B-B14F-4D97-AF65-F5344CB8AC3E}">
        <p14:creationId xmlns:p14="http://schemas.microsoft.com/office/powerpoint/2010/main" val="37211431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Des espaces vie scolaire diversifiés</a:t>
            </a:r>
            <a:endParaRPr lang="fr-FR" dirty="0"/>
          </a:p>
        </p:txBody>
      </p:sp>
      <p:sp>
        <p:nvSpPr>
          <p:cNvPr id="3" name="Espace réservé du contenu 2"/>
          <p:cNvSpPr>
            <a:spLocks noGrp="1"/>
          </p:cNvSpPr>
          <p:nvPr>
            <p:ph idx="1"/>
          </p:nvPr>
        </p:nvSpPr>
        <p:spPr/>
        <p:txBody>
          <a:bodyPr/>
          <a:lstStyle/>
          <a:p>
            <a:r>
              <a:rPr lang="fr-FR" dirty="0" smtClean="0"/>
              <a:t>Repenser l’organisation de la salle de permanence</a:t>
            </a:r>
          </a:p>
          <a:p>
            <a:r>
              <a:rPr lang="fr-FR" dirty="0" smtClean="0"/>
              <a:t>Organiser des espaces de travail en groupe</a:t>
            </a:r>
          </a:p>
          <a:p>
            <a:r>
              <a:rPr lang="fr-FR" dirty="0" smtClean="0"/>
              <a:t>Organiser des espaces de travail en autonomie</a:t>
            </a:r>
          </a:p>
          <a:p>
            <a:r>
              <a:rPr lang="fr-FR" dirty="0" smtClean="0"/>
              <a:t>Organiser l’accessibilité des ressources</a:t>
            </a:r>
          </a:p>
          <a:p>
            <a:r>
              <a:rPr lang="fr-FR" dirty="0" smtClean="0"/>
              <a:t>Repenser les espaces de détente</a:t>
            </a:r>
          </a:p>
          <a:p>
            <a:endParaRPr lang="fr-FR" dirty="0"/>
          </a:p>
        </p:txBody>
      </p:sp>
    </p:spTree>
    <p:extLst>
      <p:ext uri="{BB962C8B-B14F-4D97-AF65-F5344CB8AC3E}">
        <p14:creationId xmlns:p14="http://schemas.microsoft.com/office/powerpoint/2010/main" val="25696120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b="1" dirty="0" smtClean="0">
                <a:solidFill>
                  <a:schemeClr val="tx1"/>
                </a:solidFill>
              </a:rPr>
              <a:t>Nécessité d’une réflexion commune CPE/documentaliste</a:t>
            </a:r>
            <a:endParaRPr lang="fr-FR" b="1" dirty="0">
              <a:solidFill>
                <a:schemeClr val="tx1"/>
              </a:solidFill>
            </a:endParaRPr>
          </a:p>
        </p:txBody>
      </p:sp>
      <p:sp>
        <p:nvSpPr>
          <p:cNvPr id="3" name="Espace réservé du contenu 2"/>
          <p:cNvSpPr>
            <a:spLocks noGrp="1"/>
          </p:cNvSpPr>
          <p:nvPr>
            <p:ph idx="1"/>
          </p:nvPr>
        </p:nvSpPr>
        <p:spPr>
          <a:noFill/>
          <a:ln>
            <a:noFill/>
          </a:ln>
        </p:spPr>
        <p:txBody>
          <a:bodyPr>
            <a:normAutofit/>
          </a:bodyPr>
          <a:lstStyle/>
          <a:p>
            <a:pPr>
              <a:buNone/>
            </a:pPr>
            <a:r>
              <a:rPr lang="fr-FR" dirty="0" smtClean="0"/>
              <a:t>•Comment les documentalistes et les CPE peuvent améliorer ensemble les conditions d’accueil et de travail des élèves ?</a:t>
            </a:r>
          </a:p>
          <a:p>
            <a:pPr>
              <a:buNone/>
            </a:pPr>
            <a:endParaRPr lang="fr-FR" dirty="0" smtClean="0"/>
          </a:p>
          <a:p>
            <a:pPr>
              <a:buNone/>
            </a:pPr>
            <a:r>
              <a:rPr lang="fr-FR" dirty="0" smtClean="0"/>
              <a:t> •Comment peuvent-ils participer ensemble à l’amélioration du vivre ensemble et influer sur le climat scolaire de l’établissement ?</a:t>
            </a:r>
          </a:p>
          <a:p>
            <a:pPr>
              <a:buNone/>
            </a:pPr>
            <a:endParaRPr lang="fr-FR" dirty="0" smtClean="0"/>
          </a:p>
        </p:txBody>
      </p:sp>
    </p:spTree>
    <p:extLst>
      <p:ext uri="{BB962C8B-B14F-4D97-AF65-F5344CB8AC3E}">
        <p14:creationId xmlns:p14="http://schemas.microsoft.com/office/powerpoint/2010/main" val="39585317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dirty="0" smtClean="0"/>
              <a:t> </a:t>
            </a:r>
            <a:r>
              <a:rPr lang="fr-FR" b="1" dirty="0" smtClean="0"/>
              <a:t>Un rapprochement pour des objectifs ciblés…</a:t>
            </a:r>
            <a:endParaRPr lang="fr-FR" b="1" dirty="0"/>
          </a:p>
        </p:txBody>
      </p:sp>
      <p:sp>
        <p:nvSpPr>
          <p:cNvPr id="3" name="Espace réservé du contenu 2"/>
          <p:cNvSpPr>
            <a:spLocks noGrp="1"/>
          </p:cNvSpPr>
          <p:nvPr>
            <p:ph idx="1"/>
          </p:nvPr>
        </p:nvSpPr>
        <p:spPr>
          <a:noFill/>
          <a:ln>
            <a:noFill/>
          </a:ln>
        </p:spPr>
        <p:txBody>
          <a:bodyPr/>
          <a:lstStyle/>
          <a:p>
            <a:pPr>
              <a:buNone/>
            </a:pPr>
            <a:endParaRPr lang="fr-FR" dirty="0" smtClean="0"/>
          </a:p>
          <a:p>
            <a:r>
              <a:rPr lang="fr-FR" dirty="0" smtClean="0"/>
              <a:t>Améliorer la qualité des relations entre deux pôles spécifiques de l’établissement </a:t>
            </a:r>
          </a:p>
          <a:p>
            <a:r>
              <a:rPr lang="fr-FR" dirty="0" smtClean="0"/>
              <a:t>Renforcer les résultats des actions respectives de ces  deux pôles </a:t>
            </a:r>
          </a:p>
          <a:p>
            <a:r>
              <a:rPr lang="fr-FR" dirty="0" smtClean="0"/>
              <a:t> S’inscrire dans une démarche partenariale où chacun est partie prenante de la politique éducative et pédagogique de l’établissement</a:t>
            </a:r>
            <a:endParaRPr lang="fr-FR" dirty="0"/>
          </a:p>
        </p:txBody>
      </p:sp>
    </p:spTree>
    <p:extLst>
      <p:ext uri="{BB962C8B-B14F-4D97-AF65-F5344CB8AC3E}">
        <p14:creationId xmlns:p14="http://schemas.microsoft.com/office/powerpoint/2010/main" val="40924674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Nécessité de  mutualiser des ressources, des espaces et des personnes</a:t>
            </a:r>
            <a:endParaRPr lang="fr-FR" dirty="0"/>
          </a:p>
        </p:txBody>
      </p:sp>
      <p:sp>
        <p:nvSpPr>
          <p:cNvPr id="3" name="Espace réservé du contenu 2"/>
          <p:cNvSpPr>
            <a:spLocks noGrp="1"/>
          </p:cNvSpPr>
          <p:nvPr>
            <p:ph idx="1"/>
          </p:nvPr>
        </p:nvSpPr>
        <p:spPr/>
        <p:txBody>
          <a:bodyPr>
            <a:normAutofit/>
          </a:bodyPr>
          <a:lstStyle/>
          <a:p>
            <a:r>
              <a:rPr lang="fr-FR" dirty="0" smtClean="0"/>
              <a:t> Réflexion commune autour du volet éducatif du projet d’établissement</a:t>
            </a:r>
          </a:p>
          <a:p>
            <a:r>
              <a:rPr lang="fr-FR" dirty="0" smtClean="0"/>
              <a:t>Donner plus de lisibilité aux missions respectives de chacun</a:t>
            </a:r>
          </a:p>
          <a:p>
            <a:r>
              <a:rPr lang="fr-FR" dirty="0" smtClean="0"/>
              <a:t>Réflexion autour d’enjeux</a:t>
            </a:r>
            <a:r>
              <a:rPr lang="fr-FR" dirty="0"/>
              <a:t>, objectifs, modalités </a:t>
            </a:r>
            <a:r>
              <a:rPr lang="fr-FR" dirty="0" smtClean="0"/>
              <a:t>d'action communs</a:t>
            </a:r>
            <a:endParaRPr lang="fr-FR" dirty="0"/>
          </a:p>
          <a:p>
            <a:r>
              <a:rPr lang="fr-FR" dirty="0" smtClean="0"/>
              <a:t>Projets </a:t>
            </a:r>
            <a:r>
              <a:rPr lang="fr-FR" dirty="0"/>
              <a:t>communs sur les heures fixes </a:t>
            </a:r>
            <a:r>
              <a:rPr lang="fr-FR" dirty="0" smtClean="0"/>
              <a:t>d'étude.</a:t>
            </a:r>
          </a:p>
          <a:p>
            <a:r>
              <a:rPr lang="fr-FR" dirty="0" smtClean="0"/>
              <a:t>Responsabilité </a:t>
            </a:r>
            <a:r>
              <a:rPr lang="fr-FR" dirty="0"/>
              <a:t>partagée sur les lieux d'accueil </a:t>
            </a:r>
          </a:p>
          <a:p>
            <a:pPr marL="0" indent="0">
              <a:buNone/>
            </a:pPr>
            <a:endParaRPr lang="fr-FR" dirty="0"/>
          </a:p>
        </p:txBody>
      </p:sp>
    </p:spTree>
    <p:extLst>
      <p:ext uri="{BB962C8B-B14F-4D97-AF65-F5344CB8AC3E}">
        <p14:creationId xmlns:p14="http://schemas.microsoft.com/office/powerpoint/2010/main" val="13543248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Rôle des AED à repenser</a:t>
            </a:r>
            <a:endParaRPr lang="fr-FR" dirty="0"/>
          </a:p>
        </p:txBody>
      </p:sp>
      <p:sp>
        <p:nvSpPr>
          <p:cNvPr id="3" name="Espace réservé du contenu 2"/>
          <p:cNvSpPr>
            <a:spLocks noGrp="1"/>
          </p:cNvSpPr>
          <p:nvPr>
            <p:ph idx="1"/>
          </p:nvPr>
        </p:nvSpPr>
        <p:spPr/>
        <p:txBody>
          <a:bodyPr/>
          <a:lstStyle/>
          <a:p>
            <a:r>
              <a:rPr lang="fr-FR" dirty="0" smtClean="0"/>
              <a:t>Nécessité de réinterroger le rôle des AED et l’impact sur la vie scolaire</a:t>
            </a:r>
          </a:p>
          <a:p>
            <a:r>
              <a:rPr lang="fr-FR" dirty="0" smtClean="0"/>
              <a:t>L’AED devient un accompagnateur dans l’acquisition des apprentissages des élèves. </a:t>
            </a:r>
          </a:p>
          <a:p>
            <a:r>
              <a:rPr lang="fr-FR" dirty="0" smtClean="0"/>
              <a:t>Apprentissage de l’autonomie</a:t>
            </a:r>
          </a:p>
          <a:p>
            <a:r>
              <a:rPr lang="fr-FR" dirty="0" smtClean="0"/>
              <a:t>Appropriation de la règle</a:t>
            </a:r>
          </a:p>
          <a:p>
            <a:r>
              <a:rPr lang="fr-FR" dirty="0" smtClean="0"/>
              <a:t>Apprendre à apprendre</a:t>
            </a:r>
          </a:p>
          <a:p>
            <a:endParaRPr lang="fr-FR" dirty="0"/>
          </a:p>
        </p:txBody>
      </p:sp>
    </p:spTree>
    <p:extLst>
      <p:ext uri="{BB962C8B-B14F-4D97-AF65-F5344CB8AC3E}">
        <p14:creationId xmlns:p14="http://schemas.microsoft.com/office/powerpoint/2010/main" val="17440441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Nécessité de repenser le recrutement et l’accueil</a:t>
            </a:r>
            <a:endParaRPr lang="fr-FR" dirty="0"/>
          </a:p>
        </p:txBody>
      </p:sp>
      <p:sp>
        <p:nvSpPr>
          <p:cNvPr id="3" name="Espace réservé du contenu 2"/>
          <p:cNvSpPr>
            <a:spLocks noGrp="1"/>
          </p:cNvSpPr>
          <p:nvPr>
            <p:ph idx="1"/>
          </p:nvPr>
        </p:nvSpPr>
        <p:spPr/>
        <p:txBody>
          <a:bodyPr>
            <a:normAutofit/>
          </a:bodyPr>
          <a:lstStyle/>
          <a:p>
            <a:r>
              <a:rPr lang="fr-FR" dirty="0"/>
              <a:t> Recrutement à partir d’un diagnostic établissement par le CPE, les AED, le chef d’établissement</a:t>
            </a:r>
            <a:r>
              <a:rPr lang="fr-FR" dirty="0" smtClean="0"/>
              <a:t>.</a:t>
            </a:r>
          </a:p>
          <a:p>
            <a:pPr marL="0" indent="0">
              <a:buNone/>
            </a:pPr>
            <a:endParaRPr lang="fr-FR" dirty="0" smtClean="0"/>
          </a:p>
          <a:p>
            <a:r>
              <a:rPr lang="fr-FR" dirty="0" smtClean="0"/>
              <a:t>Livret </a:t>
            </a:r>
            <a:r>
              <a:rPr lang="fr-FR" dirty="0"/>
              <a:t>d’accueil contenant les enjeux et valeurs du service, la fiche de poste (profil, missions), le projet de service (fonctionnement du service et organisation des missions des différents personnels). </a:t>
            </a:r>
          </a:p>
        </p:txBody>
      </p:sp>
    </p:spTree>
    <p:extLst>
      <p:ext uri="{BB962C8B-B14F-4D97-AF65-F5344CB8AC3E}">
        <p14:creationId xmlns:p14="http://schemas.microsoft.com/office/powerpoint/2010/main" val="1027686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pilotage</a:t>
            </a:r>
            <a:endParaRPr lang="fr-FR" dirty="0"/>
          </a:p>
        </p:txBody>
      </p:sp>
      <p:sp>
        <p:nvSpPr>
          <p:cNvPr id="3" name="Espace réservé du contenu 2"/>
          <p:cNvSpPr>
            <a:spLocks noGrp="1"/>
          </p:cNvSpPr>
          <p:nvPr>
            <p:ph idx="1"/>
          </p:nvPr>
        </p:nvSpPr>
        <p:spPr/>
        <p:txBody>
          <a:bodyPr/>
          <a:lstStyle/>
          <a:p>
            <a:r>
              <a:rPr lang="fr-FR" dirty="0"/>
              <a:t>Etablir un vrai projet de service </a:t>
            </a:r>
            <a:r>
              <a:rPr lang="fr-FR" dirty="0" smtClean="0"/>
              <a:t>formalisé</a:t>
            </a:r>
          </a:p>
          <a:p>
            <a:r>
              <a:rPr lang="fr-FR" dirty="0" smtClean="0"/>
              <a:t> </a:t>
            </a:r>
            <a:r>
              <a:rPr lang="fr-FR" dirty="0"/>
              <a:t>Intégrer la réforme dans le projet de service Vie </a:t>
            </a:r>
            <a:r>
              <a:rPr lang="fr-FR" dirty="0" smtClean="0"/>
              <a:t>Scolaire</a:t>
            </a:r>
            <a:r>
              <a:rPr lang="fr-FR" dirty="0"/>
              <a:t> </a:t>
            </a:r>
            <a:r>
              <a:rPr lang="fr-FR" dirty="0" smtClean="0"/>
              <a:t>avec responsabilisation et missions des AED au service des apprentissages des élèves</a:t>
            </a:r>
          </a:p>
          <a:p>
            <a:r>
              <a:rPr lang="fr-FR" dirty="0" err="1" smtClean="0"/>
              <a:t>Re</a:t>
            </a:r>
            <a:r>
              <a:rPr lang="fr-FR" dirty="0" smtClean="0"/>
              <a:t>-sensibiliser </a:t>
            </a:r>
            <a:r>
              <a:rPr lang="fr-FR" dirty="0"/>
              <a:t>les personnels sur l’intérêt du projet de service vie scolaire</a:t>
            </a:r>
            <a:r>
              <a:rPr lang="fr-FR" dirty="0" smtClean="0"/>
              <a:t>.. </a:t>
            </a:r>
            <a:endParaRPr lang="fr-FR" dirty="0"/>
          </a:p>
        </p:txBody>
      </p:sp>
    </p:spTree>
    <p:extLst>
      <p:ext uri="{BB962C8B-B14F-4D97-AF65-F5344CB8AC3E}">
        <p14:creationId xmlns:p14="http://schemas.microsoft.com/office/powerpoint/2010/main" val="8582765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Responsabilisation/ délégation</a:t>
            </a:r>
            <a:endParaRPr lang="fr-FR" dirty="0"/>
          </a:p>
        </p:txBody>
      </p:sp>
      <p:sp>
        <p:nvSpPr>
          <p:cNvPr id="3" name="Espace réservé du contenu 2"/>
          <p:cNvSpPr>
            <a:spLocks noGrp="1"/>
          </p:cNvSpPr>
          <p:nvPr>
            <p:ph idx="1"/>
          </p:nvPr>
        </p:nvSpPr>
        <p:spPr/>
        <p:txBody>
          <a:bodyPr/>
          <a:lstStyle/>
          <a:p>
            <a:r>
              <a:rPr lang="fr-FR" dirty="0" smtClean="0"/>
              <a:t>Dans le suivi des élèves</a:t>
            </a:r>
          </a:p>
          <a:p>
            <a:r>
              <a:rPr lang="fr-FR" dirty="0" smtClean="0"/>
              <a:t>Dans les projets de classe</a:t>
            </a:r>
          </a:p>
          <a:p>
            <a:r>
              <a:rPr lang="fr-FR" dirty="0" smtClean="0"/>
              <a:t>Dans l’aide au travail personnel</a:t>
            </a:r>
          </a:p>
          <a:p>
            <a:r>
              <a:rPr lang="fr-FR" dirty="0" smtClean="0"/>
              <a:t>Dans l’évaluation des élèves </a:t>
            </a:r>
          </a:p>
          <a:p>
            <a:r>
              <a:rPr lang="fr-FR" dirty="0" smtClean="0"/>
              <a:t>Tout en respectant un équilibre animation/encadrement.</a:t>
            </a:r>
            <a:endParaRPr lang="fr-FR" dirty="0"/>
          </a:p>
        </p:txBody>
      </p:sp>
    </p:spTree>
    <p:extLst>
      <p:ext uri="{BB962C8B-B14F-4D97-AF65-F5344CB8AC3E}">
        <p14:creationId xmlns:p14="http://schemas.microsoft.com/office/powerpoint/2010/main" val="31146798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smtClean="0"/>
              <a:t>Légitimité inscrite dans les textes</a:t>
            </a:r>
            <a:endParaRPr lang="fr-FR" b="1" dirty="0"/>
          </a:p>
        </p:txBody>
      </p:sp>
      <p:sp>
        <p:nvSpPr>
          <p:cNvPr id="3" name="Espace réservé du contenu 2"/>
          <p:cNvSpPr>
            <a:spLocks noGrp="1"/>
          </p:cNvSpPr>
          <p:nvPr>
            <p:ph idx="1"/>
          </p:nvPr>
        </p:nvSpPr>
        <p:spPr/>
        <p:txBody>
          <a:bodyPr>
            <a:normAutofit/>
          </a:bodyPr>
          <a:lstStyle/>
          <a:p>
            <a:r>
              <a:rPr lang="fr-FR" dirty="0" smtClean="0"/>
              <a:t>Dans la circulaire de mission de 2015</a:t>
            </a:r>
          </a:p>
          <a:p>
            <a:r>
              <a:rPr lang="fr-FR" dirty="0" smtClean="0"/>
              <a:t>Dans le référentiel de compétences communes à tous les professeurs et personnels d’éducation  (article 2/5)</a:t>
            </a:r>
          </a:p>
          <a:p>
            <a:r>
              <a:rPr lang="fr-FR" dirty="0" smtClean="0"/>
              <a:t>Dans le référentiel de compétences spécifiques aux CPE (compétence 8)</a:t>
            </a:r>
          </a:p>
          <a:p>
            <a:endParaRPr lang="fr-FR"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leviers</a:t>
            </a:r>
            <a:endParaRPr lang="fr-FR" dirty="0"/>
          </a:p>
        </p:txBody>
      </p:sp>
      <p:sp>
        <p:nvSpPr>
          <p:cNvPr id="3" name="Espace réservé du contenu 2"/>
          <p:cNvSpPr>
            <a:spLocks noGrp="1"/>
          </p:cNvSpPr>
          <p:nvPr>
            <p:ph idx="1"/>
          </p:nvPr>
        </p:nvSpPr>
        <p:spPr/>
        <p:txBody>
          <a:bodyPr/>
          <a:lstStyle/>
          <a:p>
            <a:r>
              <a:rPr lang="fr-FR" dirty="0" smtClean="0"/>
              <a:t>Le conseil pédagogique</a:t>
            </a:r>
          </a:p>
          <a:p>
            <a:r>
              <a:rPr lang="fr-FR" dirty="0" smtClean="0"/>
              <a:t>Le CVC</a:t>
            </a:r>
            <a:endParaRPr lang="fr-FR" dirty="0"/>
          </a:p>
        </p:txBody>
      </p:sp>
    </p:spTree>
    <p:extLst>
      <p:ext uri="{BB962C8B-B14F-4D97-AF65-F5344CB8AC3E}">
        <p14:creationId xmlns:p14="http://schemas.microsoft.com/office/powerpoint/2010/main" val="25068859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Quelques outils au regard des neurosciences pour aider les élèves à apprendre</a:t>
            </a: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0204" y="2557463"/>
            <a:ext cx="5737468" cy="3016227"/>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682" y="3027829"/>
            <a:ext cx="4449575" cy="1867888"/>
          </a:xfrm>
          <a:prstGeom prst="rect">
            <a:avLst/>
          </a:prstGeom>
        </p:spPr>
      </p:pic>
    </p:spTree>
    <p:extLst>
      <p:ext uri="{BB962C8B-B14F-4D97-AF65-F5344CB8AC3E}">
        <p14:creationId xmlns:p14="http://schemas.microsoft.com/office/powerpoint/2010/main" val="30957901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2152650" y="365126"/>
            <a:ext cx="7886700" cy="1325563"/>
          </a:xfrm>
          <a:prstGeom prst="rect">
            <a:avLst/>
          </a:prstGeom>
          <a:noFill/>
          <a:ln w="9525">
            <a:noFill/>
            <a:round/>
            <a:headEnd/>
            <a:tailEnd/>
          </a:ln>
        </p:spPr>
        <p:txBody>
          <a:bodyPr wrap="none" anchor="ctr"/>
          <a:lstStyle/>
          <a:p>
            <a:endParaRPr lang="fr-FR" altLang="fr-FR" dirty="0"/>
          </a:p>
        </p:txBody>
      </p:sp>
      <p:sp>
        <p:nvSpPr>
          <p:cNvPr id="26627" name="Text Box 2"/>
          <p:cNvSpPr txBox="1">
            <a:spLocks noChangeArrowheads="1"/>
          </p:cNvSpPr>
          <p:nvPr/>
        </p:nvSpPr>
        <p:spPr bwMode="auto">
          <a:xfrm>
            <a:off x="2759975" y="659089"/>
            <a:ext cx="8510800" cy="6198911"/>
          </a:xfrm>
          <a:prstGeom prst="rect">
            <a:avLst/>
          </a:prstGeom>
          <a:noFill/>
          <a:ln w="9525">
            <a:noFill/>
            <a:round/>
            <a:headEnd/>
            <a:tailEnd/>
          </a:ln>
        </p:spPr>
        <p:txBody>
          <a:bodyPr lIns="90000" tIns="46800" rIns="90000" bIns="46800"/>
          <a:lstStyle/>
          <a:p>
            <a:pPr marL="342900" indent="-341313" algn="ctr">
              <a:spcBef>
                <a:spcPts val="80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3200" b="1" i="1" dirty="0">
              <a:solidFill>
                <a:srgbClr val="2D2DB9"/>
              </a:solidFill>
            </a:endParaRPr>
          </a:p>
          <a:p>
            <a:pPr marL="342900" indent="-341313" algn="ctr">
              <a:spcBef>
                <a:spcPts val="80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3200" b="1" i="1" dirty="0">
              <a:solidFill>
                <a:srgbClr val="2D2DB9"/>
              </a:solidFill>
            </a:endParaRPr>
          </a:p>
          <a:p>
            <a:pPr marL="342900" indent="-341313">
              <a:spcBef>
                <a:spcPts val="80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3200" b="1" i="1" dirty="0">
              <a:solidFill>
                <a:srgbClr val="2D2DB9"/>
              </a:solidFill>
            </a:endParaRPr>
          </a:p>
        </p:txBody>
      </p:sp>
      <p:pic>
        <p:nvPicPr>
          <p:cNvPr id="26628" name="Picture 3"/>
          <p:cNvPicPr>
            <a:picLocks noChangeAspect="1" noChangeArrowheads="1"/>
          </p:cNvPicPr>
          <p:nvPr/>
        </p:nvPicPr>
        <p:blipFill>
          <a:blip r:embed="rId3" cstate="print"/>
          <a:srcRect/>
          <a:stretch>
            <a:fillRect/>
          </a:stretch>
        </p:blipFill>
        <p:spPr bwMode="auto">
          <a:xfrm>
            <a:off x="2759975" y="2503788"/>
            <a:ext cx="3009900" cy="2286000"/>
          </a:xfrm>
          <a:prstGeom prst="rect">
            <a:avLst/>
          </a:prstGeom>
          <a:noFill/>
          <a:ln w="9525">
            <a:noFill/>
            <a:round/>
            <a:headEnd/>
            <a:tailEnd/>
          </a:ln>
          <a:effectLst>
            <a:outerShdw dist="139498" dir="2700000" algn="ctr" rotWithShape="0">
              <a:srgbClr val="333333">
                <a:alpha val="65018"/>
              </a:srgbClr>
            </a:outerShdw>
          </a:effectLst>
        </p:spPr>
      </p:pic>
      <p:sp>
        <p:nvSpPr>
          <p:cNvPr id="26629" name="Rectangle 4"/>
          <p:cNvSpPr>
            <a:spLocks noChangeArrowheads="1"/>
          </p:cNvSpPr>
          <p:nvPr/>
        </p:nvSpPr>
        <p:spPr bwMode="auto">
          <a:xfrm>
            <a:off x="1847850" y="819815"/>
            <a:ext cx="8191500" cy="1571625"/>
          </a:xfrm>
          <a:prstGeom prst="rect">
            <a:avLst/>
          </a:prstGeom>
          <a:noFill/>
          <a:ln w="12600" cap="sq">
            <a:noFill/>
            <a:miter lim="800000"/>
            <a:headEnd/>
            <a:tailEnd/>
          </a:ln>
        </p:spPr>
        <p:txBody>
          <a:bodyPr lIns="90000" tIns="46800" rIns="90000" bIns="46800"/>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200" b="1" i="1" dirty="0"/>
              <a:t>La spécificité du domaine </a:t>
            </a:r>
            <a:r>
              <a:rPr lang="fr-FR" altLang="fr-FR" sz="3200" b="1" i="1" dirty="0" smtClean="0"/>
              <a:t>2 fait rentrer  </a:t>
            </a:r>
            <a:endParaRPr lang="fr-FR" altLang="fr-FR" sz="3200" b="1" i="1" dirty="0"/>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200" b="1" i="1" dirty="0"/>
              <a:t>l</a:t>
            </a:r>
            <a:r>
              <a:rPr lang="fr-FR" altLang="fr-FR" sz="3200" b="1" i="1" dirty="0" smtClean="0"/>
              <a:t>es neurosciences dans l’acte d’apprendre</a:t>
            </a:r>
            <a:endParaRPr lang="fr-FR" altLang="fr-FR" sz="3200" b="1" i="1" dirty="0"/>
          </a:p>
        </p:txBody>
      </p:sp>
      <p:sp>
        <p:nvSpPr>
          <p:cNvPr id="26630" name="Rectangle 5"/>
          <p:cNvSpPr>
            <a:spLocks noChangeArrowheads="1"/>
          </p:cNvSpPr>
          <p:nvPr/>
        </p:nvSpPr>
        <p:spPr bwMode="auto">
          <a:xfrm>
            <a:off x="5585224" y="2152541"/>
            <a:ext cx="4941888" cy="1387176"/>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800" b="1" dirty="0">
                <a:solidFill>
                  <a:srgbClr val="002060"/>
                </a:solidFill>
              </a:rPr>
              <a:t>Apprendre à apprendre, seuls ou collectivement, en classe ou en dehors</a:t>
            </a:r>
          </a:p>
        </p:txBody>
      </p:sp>
      <p:sp>
        <p:nvSpPr>
          <p:cNvPr id="8" name="Rectangle 5"/>
          <p:cNvSpPr>
            <a:spLocks noChangeArrowheads="1"/>
          </p:cNvSpPr>
          <p:nvPr/>
        </p:nvSpPr>
        <p:spPr bwMode="auto">
          <a:xfrm>
            <a:off x="5723713" y="4096200"/>
            <a:ext cx="4941888" cy="1818063"/>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800" b="1" dirty="0" smtClean="0">
                <a:solidFill>
                  <a:srgbClr val="002060"/>
                </a:solidFill>
              </a:rPr>
              <a:t>Nécessité pour les élèves de comprendre le fonctionnement de leur cerveau pour mieux apprendre, comprendre</a:t>
            </a:r>
            <a:endParaRPr lang="fr-FR" altLang="fr-FR" sz="2800" b="1" dirty="0">
              <a:solidFill>
                <a:srgbClr val="002060"/>
              </a:solidFill>
            </a:endParaRP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7558" y="863402"/>
            <a:ext cx="1522650" cy="805851"/>
          </a:xfrm>
          <a:prstGeom prst="rect">
            <a:avLst/>
          </a:prstGeom>
        </p:spPr>
      </p:pic>
    </p:spTree>
    <p:extLst>
      <p:ext uri="{BB962C8B-B14F-4D97-AF65-F5344CB8AC3E}">
        <p14:creationId xmlns:p14="http://schemas.microsoft.com/office/powerpoint/2010/main" val="19266596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600" b="1" dirty="0" smtClean="0"/>
              <a:t>L’apport des neurosciences pour accompagner les élèves dans l’organisation de leur travail personnel</a:t>
            </a:r>
            <a:endParaRPr lang="fr-FR" sz="3600" b="1" dirty="0"/>
          </a:p>
        </p:txBody>
      </p:sp>
      <p:sp>
        <p:nvSpPr>
          <p:cNvPr id="3" name="Espace réservé du contenu 2"/>
          <p:cNvSpPr>
            <a:spLocks noGrp="1"/>
          </p:cNvSpPr>
          <p:nvPr>
            <p:ph idx="1"/>
          </p:nvPr>
        </p:nvSpPr>
        <p:spPr/>
        <p:txBody>
          <a:bodyPr>
            <a:normAutofit lnSpcReduction="10000"/>
          </a:bodyPr>
          <a:lstStyle/>
          <a:p>
            <a:r>
              <a:rPr lang="fr-FR" dirty="0" smtClean="0"/>
              <a:t>La neuroéducation: domaine de recherche qui étudie les problématiques éducatives selon une approche neuroscientifique</a:t>
            </a:r>
          </a:p>
          <a:p>
            <a:r>
              <a:rPr lang="fr-FR" dirty="0" smtClean="0"/>
              <a:t> Nous permet de comprendre et de faire comprendre aux élèves comment le cerveau apprend et mémorise, comment développer une attention plus efficiente au service des apprentissages. Le faire connaitre aux élèves les aiderait à mieux apprendre</a:t>
            </a:r>
          </a:p>
          <a:p>
            <a:r>
              <a:rPr lang="fr-FR" dirty="0" smtClean="0">
                <a:hlinkClick r:id="rId3"/>
              </a:rPr>
              <a:t>http://www.neurosup.fr/La_neuroeducation.Z.htm#Neurosup_programme_de_neuroeducation.C</a:t>
            </a:r>
            <a:endParaRPr lang="fr-FR" dirty="0" smtClean="0"/>
          </a:p>
          <a:p>
            <a:endParaRPr lang="fr-FR" dirty="0" smtClean="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800" y="1751081"/>
            <a:ext cx="1522650" cy="687319"/>
          </a:xfrm>
          <a:prstGeom prst="rect">
            <a:avLst/>
          </a:prstGeom>
        </p:spPr>
      </p:pic>
    </p:spTree>
    <p:extLst>
      <p:ext uri="{BB962C8B-B14F-4D97-AF65-F5344CB8AC3E}">
        <p14:creationId xmlns:p14="http://schemas.microsoft.com/office/powerpoint/2010/main" val="34825684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La planète « cerveau » et ses 4 continents</a:t>
            </a:r>
            <a:endParaRPr lang="fr-FR" dirty="0"/>
          </a:p>
        </p:txBody>
      </p:sp>
      <p:sp>
        <p:nvSpPr>
          <p:cNvPr id="3" name="Espace réservé du contenu 2"/>
          <p:cNvSpPr>
            <a:spLocks noGrp="1"/>
          </p:cNvSpPr>
          <p:nvPr>
            <p:ph idx="1"/>
          </p:nvPr>
        </p:nvSpPr>
        <p:spPr/>
        <p:txBody>
          <a:bodyPr/>
          <a:lstStyle/>
          <a:p>
            <a:pPr marL="0" indent="0">
              <a:buNone/>
            </a:pPr>
            <a:endParaRPr lang="fr-FR" dirty="0"/>
          </a:p>
        </p:txBody>
      </p:sp>
      <p:pic>
        <p:nvPicPr>
          <p:cNvPr id="5" name="Picture 2" descr="https://upload.wikimedia.org/wikipedia/commons/thumb/9/96/Brain_diagram_fr.png/1024px-Brain_diagram_f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3504" y="2556932"/>
            <a:ext cx="5360623" cy="360690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5684" y="711199"/>
            <a:ext cx="1522650" cy="805851"/>
          </a:xfrm>
          <a:prstGeom prst="rect">
            <a:avLst/>
          </a:prstGeom>
        </p:spPr>
      </p:pic>
    </p:spTree>
    <p:extLst>
      <p:ext uri="{BB962C8B-B14F-4D97-AF65-F5344CB8AC3E}">
        <p14:creationId xmlns:p14="http://schemas.microsoft.com/office/powerpoint/2010/main" val="2964328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461" y="1812385"/>
            <a:ext cx="2376550" cy="2376550"/>
          </a:xfrm>
          <a:prstGeom prst="rect">
            <a:avLst/>
          </a:prstGeom>
        </p:spPr>
      </p:pic>
      <p:sp>
        <p:nvSpPr>
          <p:cNvPr id="5" name="ZoneTexte 4"/>
          <p:cNvSpPr txBox="1"/>
          <p:nvPr/>
        </p:nvSpPr>
        <p:spPr>
          <a:xfrm>
            <a:off x="969178" y="4239143"/>
            <a:ext cx="1821116" cy="461665"/>
          </a:xfrm>
          <a:prstGeom prst="rect">
            <a:avLst/>
          </a:prstGeom>
          <a:noFill/>
        </p:spPr>
        <p:txBody>
          <a:bodyPr wrap="square" rtlCol="0">
            <a:spAutoFit/>
          </a:bodyPr>
          <a:lstStyle/>
          <a:p>
            <a:r>
              <a:rPr lang="fr-FR" sz="2400" b="1" dirty="0" smtClean="0"/>
              <a:t>Lobe frontal</a:t>
            </a:r>
            <a:endParaRPr lang="fr-FR" sz="2400" b="1" dirty="0"/>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011" y="1862593"/>
            <a:ext cx="2376550" cy="2376550"/>
          </a:xfrm>
          <a:prstGeom prst="rect">
            <a:avLst/>
          </a:prstGeom>
        </p:spPr>
      </p:pic>
      <p:sp>
        <p:nvSpPr>
          <p:cNvPr id="7" name="ZoneTexte 6"/>
          <p:cNvSpPr txBox="1"/>
          <p:nvPr/>
        </p:nvSpPr>
        <p:spPr>
          <a:xfrm>
            <a:off x="3344687" y="4188935"/>
            <a:ext cx="2185307" cy="461665"/>
          </a:xfrm>
          <a:prstGeom prst="rect">
            <a:avLst/>
          </a:prstGeom>
          <a:noFill/>
        </p:spPr>
        <p:txBody>
          <a:bodyPr wrap="square" rtlCol="0">
            <a:spAutoFit/>
          </a:bodyPr>
          <a:lstStyle/>
          <a:p>
            <a:r>
              <a:rPr lang="fr-FR" sz="2400" b="1" dirty="0" smtClean="0"/>
              <a:t>Lobe pariétal</a:t>
            </a:r>
            <a:endParaRPr lang="fr-FR" sz="2400" b="1" dirty="0"/>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6670" y="1821042"/>
            <a:ext cx="2290374" cy="2455339"/>
          </a:xfrm>
          <a:prstGeom prst="rect">
            <a:avLst/>
          </a:prstGeom>
        </p:spPr>
      </p:pic>
      <p:sp>
        <p:nvSpPr>
          <p:cNvPr id="9" name="ZoneTexte 8"/>
          <p:cNvSpPr txBox="1"/>
          <p:nvPr/>
        </p:nvSpPr>
        <p:spPr>
          <a:xfrm>
            <a:off x="5998954" y="4239142"/>
            <a:ext cx="2163492" cy="461665"/>
          </a:xfrm>
          <a:prstGeom prst="rect">
            <a:avLst/>
          </a:prstGeom>
          <a:noFill/>
        </p:spPr>
        <p:txBody>
          <a:bodyPr wrap="square" rtlCol="0">
            <a:spAutoFit/>
          </a:bodyPr>
          <a:lstStyle/>
          <a:p>
            <a:r>
              <a:rPr lang="fr-FR" sz="2400" b="1" dirty="0" smtClean="0"/>
              <a:t>Lobe temporal</a:t>
            </a:r>
            <a:endParaRPr lang="fr-FR" sz="2400" b="1" dirty="0"/>
          </a:p>
        </p:txBody>
      </p:sp>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3720" y="1846843"/>
            <a:ext cx="2307634" cy="2307634"/>
          </a:xfrm>
          <a:prstGeom prst="rect">
            <a:avLst/>
          </a:prstGeom>
        </p:spPr>
      </p:pic>
      <p:sp>
        <p:nvSpPr>
          <p:cNvPr id="11" name="ZoneTexte 10"/>
          <p:cNvSpPr txBox="1"/>
          <p:nvPr/>
        </p:nvSpPr>
        <p:spPr>
          <a:xfrm>
            <a:off x="8566004" y="4276381"/>
            <a:ext cx="2115350" cy="461665"/>
          </a:xfrm>
          <a:prstGeom prst="rect">
            <a:avLst/>
          </a:prstGeom>
          <a:noFill/>
        </p:spPr>
        <p:txBody>
          <a:bodyPr wrap="square" rtlCol="0">
            <a:spAutoFit/>
          </a:bodyPr>
          <a:lstStyle/>
          <a:p>
            <a:r>
              <a:rPr lang="fr-FR" sz="2400" b="1" dirty="0" smtClean="0"/>
              <a:t>Lobe occipital</a:t>
            </a:r>
            <a:endParaRPr lang="fr-FR" sz="2400" b="1" dirty="0"/>
          </a:p>
        </p:txBody>
      </p:sp>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7558" y="863402"/>
            <a:ext cx="1522650" cy="805851"/>
          </a:xfrm>
          <a:prstGeom prst="rect">
            <a:avLst/>
          </a:prstGeom>
        </p:spPr>
      </p:pic>
    </p:spTree>
    <p:extLst>
      <p:ext uri="{BB962C8B-B14F-4D97-AF65-F5344CB8AC3E}">
        <p14:creationId xmlns:p14="http://schemas.microsoft.com/office/powerpoint/2010/main" val="36231047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Mieux connaitre son cerveau pour mieux comprendre ses émotions</a:t>
            </a:r>
            <a:endParaRPr lang="fr-FR" dirty="0"/>
          </a:p>
        </p:txBody>
      </p:sp>
      <p:sp>
        <p:nvSpPr>
          <p:cNvPr id="3" name="Espace réservé du contenu 2"/>
          <p:cNvSpPr>
            <a:spLocks noGrp="1"/>
          </p:cNvSpPr>
          <p:nvPr>
            <p:ph idx="1"/>
          </p:nvPr>
        </p:nvSpPr>
        <p:spPr/>
        <p:txBody>
          <a:bodyPr/>
          <a:lstStyle/>
          <a:p>
            <a:endParaRPr lang="fr-FR" dirty="0"/>
          </a:p>
          <a:p>
            <a:pPr marL="0" indent="0">
              <a:buNone/>
            </a:pPr>
            <a:endParaRPr lang="fr-FR" dirty="0" smtClean="0"/>
          </a:p>
          <a:p>
            <a:endParaRPr lang="fr-FR" dirty="0"/>
          </a:p>
          <a:p>
            <a:endParaRPr lang="fr-FR" dirty="0"/>
          </a:p>
        </p:txBody>
      </p:sp>
      <p:pic>
        <p:nvPicPr>
          <p:cNvPr id="4" name="Image 3"/>
          <p:cNvPicPr>
            <a:picLocks noChangeAspect="1"/>
          </p:cNvPicPr>
          <p:nvPr/>
        </p:nvPicPr>
        <p:blipFill>
          <a:blip r:embed="rId3"/>
          <a:stretch>
            <a:fillRect/>
          </a:stretch>
        </p:blipFill>
        <p:spPr>
          <a:xfrm>
            <a:off x="3790950" y="2751668"/>
            <a:ext cx="4000500" cy="3124200"/>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1516" y="1480148"/>
            <a:ext cx="1522650" cy="805851"/>
          </a:xfrm>
          <a:prstGeom prst="rect">
            <a:avLst/>
          </a:prstGeom>
        </p:spPr>
      </p:pic>
    </p:spTree>
    <p:extLst>
      <p:ext uri="{BB962C8B-B14F-4D97-AF65-F5344CB8AC3E}">
        <p14:creationId xmlns:p14="http://schemas.microsoft.com/office/powerpoint/2010/main" val="30652073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717176" y="609600"/>
            <a:ext cx="10685930" cy="5558117"/>
          </a:xfrm>
          <a:prstGeom prst="rect">
            <a:avLst/>
          </a:prstGeom>
        </p:spPr>
      </p:pic>
    </p:spTree>
    <p:extLst>
      <p:ext uri="{BB962C8B-B14F-4D97-AF65-F5344CB8AC3E}">
        <p14:creationId xmlns:p14="http://schemas.microsoft.com/office/powerpoint/2010/main" val="22586375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5594" y="722825"/>
            <a:ext cx="9613708" cy="1583647"/>
          </a:xfrm>
        </p:spPr>
        <p:txBody>
          <a:bodyPr>
            <a:noAutofit/>
          </a:bodyPr>
          <a:lstStyle/>
          <a:p>
            <a:r>
              <a:rPr lang="fr-FR" sz="3600" dirty="0" smtClean="0"/>
              <a:t>Cerveau du bas et cerveau du haut: Entre la salle de bain et la bibliothèque: une amygdale en forme d’ escalier</a:t>
            </a:r>
            <a:endParaRPr lang="fr-FR" sz="3600" dirty="0"/>
          </a:p>
        </p:txBody>
      </p:sp>
      <p:pic>
        <p:nvPicPr>
          <p:cNvPr id="4" name="Espace réservé du contenu 3"/>
          <p:cNvPicPr>
            <a:picLocks noGrp="1" noChangeAspect="1"/>
          </p:cNvPicPr>
          <p:nvPr>
            <p:ph idx="1"/>
          </p:nvPr>
        </p:nvPicPr>
        <p:blipFill>
          <a:blip r:embed="rId3"/>
          <a:stretch>
            <a:fillRect/>
          </a:stretch>
        </p:blipFill>
        <p:spPr>
          <a:xfrm>
            <a:off x="3057099" y="2557463"/>
            <a:ext cx="5513695" cy="3597677"/>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2126" y="2916792"/>
            <a:ext cx="1522650" cy="805851"/>
          </a:xfrm>
          <a:prstGeom prst="rect">
            <a:avLst/>
          </a:prstGeom>
        </p:spPr>
      </p:pic>
    </p:spTree>
    <p:extLst>
      <p:ext uri="{BB962C8B-B14F-4D97-AF65-F5344CB8AC3E}">
        <p14:creationId xmlns:p14="http://schemas.microsoft.com/office/powerpoint/2010/main" val="28802456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Pour mieux gérer son stress lors des évaluations</a:t>
            </a:r>
            <a:endParaRPr lang="fr-FR" dirty="0"/>
          </a:p>
        </p:txBody>
      </p:sp>
      <p:pic>
        <p:nvPicPr>
          <p:cNvPr id="4" name="Picture 3"/>
          <p:cNvPicPr>
            <a:picLocks noGrp="1" noChangeAspect="1" noChangeArrowheads="1"/>
          </p:cNvPicPr>
          <p:nvPr>
            <p:ph idx="1"/>
          </p:nvPr>
        </p:nvPicPr>
        <p:blipFill>
          <a:blip r:embed="rId3" cstate="print"/>
          <a:srcRect/>
          <a:stretch>
            <a:fillRect/>
          </a:stretch>
        </p:blipFill>
        <p:spPr bwMode="auto">
          <a:xfrm>
            <a:off x="8537202" y="2587625"/>
            <a:ext cx="1428750" cy="2038350"/>
          </a:xfrm>
          <a:prstGeom prst="rect">
            <a:avLst/>
          </a:prstGeom>
          <a:noFill/>
          <a:ln w="9525">
            <a:noFill/>
            <a:round/>
            <a:headEnd/>
            <a:tailEnd/>
          </a:ln>
        </p:spPr>
      </p:pic>
      <p:sp>
        <p:nvSpPr>
          <p:cNvPr id="5" name="Text Box 2"/>
          <p:cNvSpPr txBox="1">
            <a:spLocks noChangeArrowheads="1"/>
          </p:cNvSpPr>
          <p:nvPr/>
        </p:nvSpPr>
        <p:spPr bwMode="auto">
          <a:xfrm>
            <a:off x="704850" y="2587625"/>
            <a:ext cx="7832351" cy="3279774"/>
          </a:xfrm>
          <a:prstGeom prst="rect">
            <a:avLst/>
          </a:prstGeom>
          <a:noFill/>
          <a:ln w="9525">
            <a:noFill/>
            <a:round/>
            <a:headEnd/>
            <a:tailEnd/>
          </a:ln>
        </p:spPr>
        <p:txBody>
          <a:bodyPr lIns="90000" tIns="46800" rIns="90000" bIns="46800"/>
          <a:lstStyle/>
          <a:p>
            <a:pPr>
              <a:spcBef>
                <a:spcPts val="600"/>
              </a:spcBef>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sz="2400" dirty="0">
                <a:solidFill>
                  <a:srgbClr val="000000"/>
                </a:solidFill>
                <a:ea typeface="SimSun" charset="-122"/>
              </a:rPr>
              <a:t>« Le jour du contrôle, j'oublie tout !»</a:t>
            </a:r>
          </a:p>
          <a:p>
            <a:pPr>
              <a:spcBef>
                <a:spcPts val="600"/>
              </a:spcBef>
              <a:tabLst>
                <a:tab pos="569913" algn="l"/>
                <a:tab pos="1484313" algn="l"/>
                <a:tab pos="2398713" algn="l"/>
                <a:tab pos="3313113" algn="l"/>
                <a:tab pos="4227513" algn="l"/>
                <a:tab pos="5141913" algn="l"/>
                <a:tab pos="6056313" algn="l"/>
                <a:tab pos="6970713" algn="l"/>
                <a:tab pos="7885113" algn="l"/>
                <a:tab pos="8799513" algn="l"/>
                <a:tab pos="9713913" algn="l"/>
              </a:tabLst>
            </a:pPr>
            <a:endParaRPr lang="fr-FR" altLang="fr-FR" sz="2400" dirty="0">
              <a:solidFill>
                <a:srgbClr val="000000"/>
              </a:solidFill>
              <a:ea typeface="SimSun" charset="-122"/>
            </a:endParaRPr>
          </a:p>
          <a:p>
            <a:pPr>
              <a:spcBef>
                <a:spcPts val="600"/>
              </a:spcBef>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sz="2400" dirty="0">
                <a:solidFill>
                  <a:srgbClr val="000000"/>
                </a:solidFill>
                <a:ea typeface="SimSun" charset="-122"/>
              </a:rPr>
              <a:t>« J'ai peur de rater le contrôle. »</a:t>
            </a:r>
          </a:p>
          <a:p>
            <a:pPr>
              <a:spcBef>
                <a:spcPts val="600"/>
              </a:spcBef>
              <a:tabLst>
                <a:tab pos="569913" algn="l"/>
                <a:tab pos="1484313" algn="l"/>
                <a:tab pos="2398713" algn="l"/>
                <a:tab pos="3313113" algn="l"/>
                <a:tab pos="4227513" algn="l"/>
                <a:tab pos="5141913" algn="l"/>
                <a:tab pos="6056313" algn="l"/>
                <a:tab pos="6970713" algn="l"/>
                <a:tab pos="7885113" algn="l"/>
                <a:tab pos="8799513" algn="l"/>
                <a:tab pos="9713913" algn="l"/>
              </a:tabLst>
            </a:pPr>
            <a:endParaRPr lang="fr-FR" altLang="fr-FR" sz="2400" dirty="0">
              <a:solidFill>
                <a:srgbClr val="000000"/>
              </a:solidFill>
              <a:latin typeface="Calibri" pitchFamily="32" charset="0"/>
              <a:ea typeface="SimSun" charset="-122"/>
            </a:endParaRPr>
          </a:p>
          <a:p>
            <a:pPr>
              <a:spcBef>
                <a:spcPts val="600"/>
              </a:spcBef>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sz="2400" dirty="0">
                <a:solidFill>
                  <a:srgbClr val="000000"/>
                </a:solidFill>
                <a:ea typeface="SimSun" charset="-122"/>
              </a:rPr>
              <a:t>« Les réponses me reviennent toujours en tête, mais une fois que le contrôle est terminé et que je suis dehors... »</a:t>
            </a:r>
          </a:p>
          <a:p>
            <a:pPr>
              <a:spcBef>
                <a:spcPts val="500"/>
              </a:spcBef>
              <a:tabLst>
                <a:tab pos="569913" algn="l"/>
                <a:tab pos="1484313" algn="l"/>
                <a:tab pos="2398713" algn="l"/>
                <a:tab pos="3313113" algn="l"/>
                <a:tab pos="4227513" algn="l"/>
                <a:tab pos="5141913" algn="l"/>
                <a:tab pos="6056313" algn="l"/>
                <a:tab pos="6970713" algn="l"/>
                <a:tab pos="7885113" algn="l"/>
                <a:tab pos="8799513" algn="l"/>
                <a:tab pos="9713913" algn="l"/>
              </a:tabLst>
            </a:pPr>
            <a:endParaRPr lang="fr-FR" altLang="fr-FR" sz="2000" b="1" dirty="0">
              <a:solidFill>
                <a:srgbClr val="000000"/>
              </a:solidFill>
              <a:ea typeface="SimSun" charset="-122"/>
            </a:endParaRPr>
          </a:p>
          <a:p>
            <a:pPr>
              <a:spcBef>
                <a:spcPts val="500"/>
              </a:spcBef>
              <a:buFont typeface="Arial" charset="0"/>
              <a:buNone/>
              <a:tabLst>
                <a:tab pos="569913" algn="l"/>
                <a:tab pos="1484313" algn="l"/>
                <a:tab pos="2398713" algn="l"/>
                <a:tab pos="3313113" algn="l"/>
                <a:tab pos="4227513" algn="l"/>
                <a:tab pos="5141913" algn="l"/>
                <a:tab pos="6056313" algn="l"/>
                <a:tab pos="6970713" algn="l"/>
                <a:tab pos="7885113" algn="l"/>
                <a:tab pos="8799513" algn="l"/>
                <a:tab pos="9713913" algn="l"/>
              </a:tabLst>
            </a:pPr>
            <a:endParaRPr lang="fr-FR" altLang="fr-FR" sz="2000" dirty="0">
              <a:solidFill>
                <a:srgbClr val="000000"/>
              </a:solidFill>
              <a:ea typeface="SimSun" charset="-122"/>
            </a:endParaRPr>
          </a:p>
          <a:p>
            <a:pPr>
              <a:spcBef>
                <a:spcPts val="500"/>
              </a:spcBef>
              <a:buFont typeface="Arial" charset="0"/>
              <a:buNone/>
              <a:tabLst>
                <a:tab pos="569913" algn="l"/>
                <a:tab pos="1484313" algn="l"/>
                <a:tab pos="2398713" algn="l"/>
                <a:tab pos="3313113" algn="l"/>
                <a:tab pos="4227513" algn="l"/>
                <a:tab pos="5141913" algn="l"/>
                <a:tab pos="6056313" algn="l"/>
                <a:tab pos="6970713" algn="l"/>
                <a:tab pos="7885113" algn="l"/>
                <a:tab pos="8799513" algn="l"/>
                <a:tab pos="9713913" algn="l"/>
              </a:tabLst>
            </a:pPr>
            <a:endParaRPr lang="fr-FR" altLang="fr-FR" sz="2000" dirty="0">
              <a:solidFill>
                <a:srgbClr val="000000"/>
              </a:solidFill>
              <a:ea typeface="SimSun" charset="-122"/>
            </a:endParaRP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1306" y="2503785"/>
            <a:ext cx="1522650" cy="805851"/>
          </a:xfrm>
          <a:prstGeom prst="rect">
            <a:avLst/>
          </a:prstGeom>
        </p:spPr>
      </p:pic>
    </p:spTree>
    <p:extLst>
      <p:ext uri="{BB962C8B-B14F-4D97-AF65-F5344CB8AC3E}">
        <p14:creationId xmlns:p14="http://schemas.microsoft.com/office/powerpoint/2010/main" val="32371290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smtClean="0">
                <a:effectLst>
                  <a:outerShdw blurRad="38100" dist="38100" dir="2700000" algn="tl">
                    <a:srgbClr val="000000">
                      <a:alpha val="43137"/>
                    </a:srgbClr>
                  </a:outerShdw>
                </a:effectLst>
              </a:rPr>
              <a:t>Dans un cadre institutionnel: le socle</a:t>
            </a:r>
            <a:endParaRPr lang="fr-FR" b="1" dirty="0">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p:txBody>
          <a:bodyPr>
            <a:normAutofit/>
          </a:bodyPr>
          <a:lstStyle/>
          <a:p>
            <a:r>
              <a:rPr lang="fr-FR" dirty="0" smtClean="0"/>
              <a:t>La définition de la vie scolaire « placer les adolescents dans les meilleures conditions de vie individuelle et collective, de réussite scolaire et d’épanouissement personnel » est au cœur de ce nouveau socle.</a:t>
            </a:r>
          </a:p>
          <a:p>
            <a:r>
              <a:rPr lang="fr-FR" dirty="0" smtClean="0"/>
              <a:t>La vie scolaire comme élément essentiel de la politique éducative.</a:t>
            </a:r>
          </a:p>
          <a:p>
            <a:r>
              <a:rPr lang="fr-FR" dirty="0" smtClean="0"/>
              <a:t>Faire une place aux CPE dans l’évaluation des élèves, permet d’interroger le concept d’évaluation. </a:t>
            </a:r>
          </a:p>
        </p:txBody>
      </p:sp>
    </p:spTree>
    <p:extLst>
      <p:ext uri="{BB962C8B-B14F-4D97-AF65-F5344CB8AC3E}">
        <p14:creationId xmlns:p14="http://schemas.microsoft.com/office/powerpoint/2010/main" val="1926355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559858" y="1631576"/>
            <a:ext cx="9197788" cy="4374775"/>
          </a:xfrm>
          <a:prstGeom prst="rect">
            <a:avLst/>
          </a:prstGeom>
        </p:spPr>
      </p:pic>
      <p:sp>
        <p:nvSpPr>
          <p:cNvPr id="5" name="ZoneTexte 4"/>
          <p:cNvSpPr txBox="1"/>
          <p:nvPr/>
        </p:nvSpPr>
        <p:spPr>
          <a:xfrm>
            <a:off x="1021976" y="788894"/>
            <a:ext cx="10219765" cy="707886"/>
          </a:xfrm>
          <a:prstGeom prst="rect">
            <a:avLst/>
          </a:prstGeom>
          <a:noFill/>
        </p:spPr>
        <p:txBody>
          <a:bodyPr wrap="square" rtlCol="0">
            <a:spAutoFit/>
          </a:bodyPr>
          <a:lstStyle/>
          <a:p>
            <a:pPr algn="ctr"/>
            <a:r>
              <a:rPr lang="fr-FR" sz="4000" dirty="0" smtClean="0"/>
              <a:t>Autre exemple d’impact du reptilien</a:t>
            </a:r>
            <a:endParaRPr lang="fr-FR" sz="4000" dirty="0"/>
          </a:p>
        </p:txBody>
      </p:sp>
    </p:spTree>
    <p:extLst>
      <p:ext uri="{BB962C8B-B14F-4D97-AF65-F5344CB8AC3E}">
        <p14:creationId xmlns:p14="http://schemas.microsoft.com/office/powerpoint/2010/main" val="7999396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150882" y="679306"/>
            <a:ext cx="9901671" cy="5483467"/>
          </a:xfrm>
          <a:prstGeom prst="rect">
            <a:avLst/>
          </a:prstGeom>
        </p:spPr>
      </p:pic>
      <p:sp>
        <p:nvSpPr>
          <p:cNvPr id="3" name="ZoneTexte 2"/>
          <p:cNvSpPr txBox="1"/>
          <p:nvPr/>
        </p:nvSpPr>
        <p:spPr>
          <a:xfrm>
            <a:off x="2033751" y="961697"/>
            <a:ext cx="7725104" cy="461665"/>
          </a:xfrm>
          <a:prstGeom prst="rect">
            <a:avLst/>
          </a:prstGeom>
          <a:noFill/>
        </p:spPr>
        <p:txBody>
          <a:bodyPr wrap="square" rtlCol="0">
            <a:spAutoFit/>
          </a:bodyPr>
          <a:lstStyle/>
          <a:p>
            <a:r>
              <a:rPr lang="fr-FR" sz="2400" dirty="0" smtClean="0">
                <a:hlinkClick r:id="rId3"/>
              </a:rPr>
              <a:t>https://youtu.be/57hotR9avvc</a:t>
            </a:r>
            <a:r>
              <a:rPr lang="fr-FR" sz="2400" dirty="0" smtClean="0"/>
              <a:t> </a:t>
            </a:r>
            <a:endParaRPr lang="fr-FR" sz="2400" dirty="0"/>
          </a:p>
        </p:txBody>
      </p:sp>
    </p:spTree>
    <p:extLst>
      <p:ext uri="{BB962C8B-B14F-4D97-AF65-F5344CB8AC3E}">
        <p14:creationId xmlns:p14="http://schemas.microsoft.com/office/powerpoint/2010/main" val="29377554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1"/>
          <p:cNvSpPr txBox="1">
            <a:spLocks noChangeArrowheads="1"/>
          </p:cNvSpPr>
          <p:nvPr/>
        </p:nvSpPr>
        <p:spPr bwMode="auto">
          <a:xfrm>
            <a:off x="698712" y="511409"/>
            <a:ext cx="10794576" cy="1536233"/>
          </a:xfrm>
          <a:prstGeom prst="rect">
            <a:avLst/>
          </a:prstGeom>
          <a:noFill/>
          <a:ln w="9525">
            <a:noFill/>
            <a:round/>
            <a:headEnd/>
            <a:tailEnd/>
          </a:ln>
        </p:spPr>
        <p:txBody>
          <a:bodyPr lIns="90000" tIns="46800" rIns="90000" bIns="46800"/>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altLang="fr-FR" sz="3600" b="1" dirty="0" smtClean="0">
              <a:solidFill>
                <a:srgbClr val="FF0000"/>
              </a:solidFill>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4000" b="1" dirty="0" smtClean="0"/>
              <a:t>Quelques </a:t>
            </a:r>
            <a:r>
              <a:rPr lang="fr-FR" altLang="fr-FR" sz="4000" b="1" dirty="0"/>
              <a:t>pistes pour gérer le stress </a:t>
            </a:r>
          </a:p>
        </p:txBody>
      </p:sp>
      <p:sp>
        <p:nvSpPr>
          <p:cNvPr id="17410" name="Text Box 2"/>
          <p:cNvSpPr txBox="1">
            <a:spLocks noChangeArrowheads="1"/>
          </p:cNvSpPr>
          <p:nvPr/>
        </p:nvSpPr>
        <p:spPr bwMode="auto">
          <a:xfrm>
            <a:off x="609600" y="1279526"/>
            <a:ext cx="10972800" cy="4525963"/>
          </a:xfrm>
          <a:prstGeom prst="rect">
            <a:avLst/>
          </a:prstGeom>
          <a:noFill/>
          <a:ln w="9525">
            <a:noFill/>
            <a:round/>
            <a:headEnd/>
            <a:tailEnd/>
          </a:ln>
        </p:spPr>
        <p:txBody>
          <a:bodyPr lIns="90000" tIns="46800" rIns="90000" bIns="46800"/>
          <a:lstStyle/>
          <a:p>
            <a:pPr>
              <a:spcBef>
                <a:spcPts val="900"/>
              </a:spcBef>
              <a:tabLst>
                <a:tab pos="569913" algn="l"/>
                <a:tab pos="1484313" algn="l"/>
                <a:tab pos="2398713" algn="l"/>
                <a:tab pos="3313113" algn="l"/>
                <a:tab pos="4227513" algn="l"/>
                <a:tab pos="5141913" algn="l"/>
                <a:tab pos="6056313" algn="l"/>
                <a:tab pos="6970713" algn="l"/>
                <a:tab pos="7885113" algn="l"/>
                <a:tab pos="8799513" algn="l"/>
                <a:tab pos="9713913" algn="l"/>
              </a:tabLst>
            </a:pPr>
            <a:endParaRPr lang="fr-FR" altLang="fr-FR" sz="2800" b="1" dirty="0" smtClean="0">
              <a:solidFill>
                <a:srgbClr val="000000"/>
              </a:solidFill>
            </a:endParaRPr>
          </a:p>
          <a:p>
            <a:pPr>
              <a:spcBef>
                <a:spcPts val="900"/>
              </a:spcBef>
              <a:tabLst>
                <a:tab pos="569913" algn="l"/>
                <a:tab pos="1484313" algn="l"/>
                <a:tab pos="2398713" algn="l"/>
                <a:tab pos="3313113" algn="l"/>
                <a:tab pos="4227513" algn="l"/>
                <a:tab pos="5141913" algn="l"/>
                <a:tab pos="6056313" algn="l"/>
                <a:tab pos="6970713" algn="l"/>
                <a:tab pos="7885113" algn="l"/>
                <a:tab pos="8799513" algn="l"/>
                <a:tab pos="9713913" algn="l"/>
              </a:tabLst>
            </a:pPr>
            <a:endParaRPr lang="fr-FR" altLang="fr-FR" sz="2800" b="1" dirty="0" smtClean="0">
              <a:solidFill>
                <a:srgbClr val="000000"/>
              </a:solidFill>
            </a:endParaRPr>
          </a:p>
          <a:p>
            <a:pPr>
              <a:spcBef>
                <a:spcPts val="900"/>
              </a:spcBef>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sz="2800" b="1" dirty="0" smtClean="0">
                <a:solidFill>
                  <a:srgbClr val="000000"/>
                </a:solidFill>
              </a:rPr>
              <a:t>Tromper </a:t>
            </a:r>
            <a:r>
              <a:rPr lang="fr-FR" altLang="fr-FR" sz="2800" b="1" dirty="0">
                <a:solidFill>
                  <a:srgbClr val="000000"/>
                </a:solidFill>
              </a:rPr>
              <a:t>le cerveau pour que l’élève ne subisse pas le stress absolu :</a:t>
            </a:r>
          </a:p>
          <a:p>
            <a:pPr>
              <a:spcBef>
                <a:spcPts val="900"/>
              </a:spcBef>
              <a:tabLst>
                <a:tab pos="569913" algn="l"/>
                <a:tab pos="1484313" algn="l"/>
                <a:tab pos="2398713" algn="l"/>
                <a:tab pos="3313113" algn="l"/>
                <a:tab pos="4227513" algn="l"/>
                <a:tab pos="5141913" algn="l"/>
                <a:tab pos="6056313" algn="l"/>
                <a:tab pos="6970713" algn="l"/>
                <a:tab pos="7885113" algn="l"/>
                <a:tab pos="8799513" algn="l"/>
                <a:tab pos="9713913" algn="l"/>
              </a:tabLst>
            </a:pPr>
            <a:endParaRPr lang="fr-FR" altLang="fr-FR" sz="2800" b="1" dirty="0">
              <a:solidFill>
                <a:srgbClr val="000000"/>
              </a:solidFill>
            </a:endParaRPr>
          </a:p>
          <a:p>
            <a:pPr algn="ctr">
              <a:spcBef>
                <a:spcPts val="900"/>
              </a:spcBef>
              <a:buFont typeface="Wingdings" charset="2"/>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sz="2800" dirty="0">
                <a:solidFill>
                  <a:srgbClr val="000000"/>
                </a:solidFill>
              </a:rPr>
              <a:t> </a:t>
            </a:r>
            <a:r>
              <a:rPr lang="fr-FR" altLang="fr-FR" sz="2800" dirty="0" smtClean="0">
                <a:solidFill>
                  <a:srgbClr val="000000"/>
                </a:solidFill>
              </a:rPr>
              <a:t>Crayonner les questions que l’on sait </a:t>
            </a:r>
          </a:p>
          <a:p>
            <a:pPr algn="ctr">
              <a:spcBef>
                <a:spcPts val="900"/>
              </a:spcBef>
              <a:buFont typeface="Wingdings" charset="2"/>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sz="2800" dirty="0" smtClean="0">
                <a:solidFill>
                  <a:srgbClr val="000000"/>
                </a:solidFill>
              </a:rPr>
              <a:t>Concevoir </a:t>
            </a:r>
            <a:r>
              <a:rPr lang="fr-FR" altLang="fr-FR" sz="2800" dirty="0">
                <a:solidFill>
                  <a:srgbClr val="000000"/>
                </a:solidFill>
              </a:rPr>
              <a:t>des fiches de révisions pour rassurer l’élève</a:t>
            </a:r>
          </a:p>
          <a:p>
            <a:pPr algn="ctr">
              <a:spcBef>
                <a:spcPts val="900"/>
              </a:spcBef>
              <a:buFont typeface="Wingdings" charset="2"/>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fr-FR" altLang="fr-FR" sz="2800" dirty="0">
                <a:solidFill>
                  <a:srgbClr val="000000"/>
                </a:solidFill>
              </a:rPr>
              <a:t> </a:t>
            </a:r>
            <a:r>
              <a:rPr lang="fr-FR" altLang="fr-FR" sz="2800" dirty="0" smtClean="0">
                <a:solidFill>
                  <a:srgbClr val="000000"/>
                </a:solidFill>
              </a:rPr>
              <a:t>Faire construire aux élèves des évaluations sur les leçons à réviser</a:t>
            </a:r>
            <a:endParaRPr lang="fr-FR" altLang="fr-FR" sz="2800" dirty="0">
              <a:solidFill>
                <a:srgbClr val="000000"/>
              </a:solidFill>
            </a:endParaRPr>
          </a:p>
          <a:p>
            <a:pPr>
              <a:spcBef>
                <a:spcPts val="500"/>
              </a:spcBef>
              <a:tabLst>
                <a:tab pos="569913" algn="l"/>
                <a:tab pos="1484313" algn="l"/>
                <a:tab pos="2398713" algn="l"/>
                <a:tab pos="3313113" algn="l"/>
                <a:tab pos="4227513" algn="l"/>
                <a:tab pos="5141913" algn="l"/>
                <a:tab pos="6056313" algn="l"/>
                <a:tab pos="6970713" algn="l"/>
                <a:tab pos="7885113" algn="l"/>
                <a:tab pos="8799513" algn="l"/>
                <a:tab pos="9713913" algn="l"/>
              </a:tabLst>
            </a:pPr>
            <a:endParaRPr lang="fr-FR" altLang="fr-FR" sz="2000" dirty="0">
              <a:solidFill>
                <a:srgbClr val="000000"/>
              </a:solidFill>
            </a:endParaRPr>
          </a:p>
          <a:p>
            <a:pPr>
              <a:spcBef>
                <a:spcPts val="500"/>
              </a:spcBef>
              <a:buFont typeface="Arial" charset="0"/>
              <a:buNone/>
              <a:tabLst>
                <a:tab pos="569913" algn="l"/>
                <a:tab pos="1484313" algn="l"/>
                <a:tab pos="2398713" algn="l"/>
                <a:tab pos="3313113" algn="l"/>
                <a:tab pos="4227513" algn="l"/>
                <a:tab pos="5141913" algn="l"/>
                <a:tab pos="6056313" algn="l"/>
                <a:tab pos="6970713" algn="l"/>
                <a:tab pos="7885113" algn="l"/>
                <a:tab pos="8799513" algn="l"/>
                <a:tab pos="9713913" algn="l"/>
              </a:tabLst>
            </a:pPr>
            <a:endParaRPr lang="fr-FR" altLang="fr-FR" sz="2000" dirty="0">
              <a:solidFill>
                <a:srgbClr val="000000"/>
              </a:solidFill>
            </a:endParaRPr>
          </a:p>
          <a:p>
            <a:pPr>
              <a:spcBef>
                <a:spcPts val="500"/>
              </a:spcBef>
              <a:buFont typeface="Arial" charset="0"/>
              <a:buNone/>
              <a:tabLst>
                <a:tab pos="569913" algn="l"/>
                <a:tab pos="1484313" algn="l"/>
                <a:tab pos="2398713" algn="l"/>
                <a:tab pos="3313113" algn="l"/>
                <a:tab pos="4227513" algn="l"/>
                <a:tab pos="5141913" algn="l"/>
                <a:tab pos="6056313" algn="l"/>
                <a:tab pos="6970713" algn="l"/>
                <a:tab pos="7885113" algn="l"/>
                <a:tab pos="8799513" algn="l"/>
                <a:tab pos="9713913" algn="l"/>
              </a:tabLst>
            </a:pPr>
            <a:endParaRPr lang="fr-FR" altLang="fr-FR" sz="2000" dirty="0">
              <a:solidFill>
                <a:srgbClr val="000000"/>
              </a:solidFill>
            </a:endParaRPr>
          </a:p>
          <a:p>
            <a:pPr>
              <a:spcBef>
                <a:spcPts val="500"/>
              </a:spcBef>
              <a:tabLst>
                <a:tab pos="569913" algn="l"/>
                <a:tab pos="1484313" algn="l"/>
                <a:tab pos="2398713" algn="l"/>
                <a:tab pos="3313113" algn="l"/>
                <a:tab pos="4227513" algn="l"/>
                <a:tab pos="5141913" algn="l"/>
                <a:tab pos="6056313" algn="l"/>
                <a:tab pos="6970713" algn="l"/>
                <a:tab pos="7885113" algn="l"/>
                <a:tab pos="8799513" algn="l"/>
                <a:tab pos="9713913" algn="l"/>
              </a:tabLst>
            </a:pPr>
            <a:endParaRPr lang="fr-FR" altLang="fr-FR" sz="2000" dirty="0">
              <a:solidFill>
                <a:srgbClr val="000000"/>
              </a:solidFill>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5194" y="1104034"/>
            <a:ext cx="1522650" cy="8058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17410">
                                            <p:txEl>
                                              <p:pRg st="4" end="4"/>
                                            </p:txEl>
                                          </p:spTgt>
                                        </p:tgtEl>
                                        <p:attrNameLst>
                                          <p:attrName>style.visibility</p:attrName>
                                        </p:attrNameLst>
                                      </p:cBhvr>
                                      <p:to>
                                        <p:strVal val="visible"/>
                                      </p:to>
                                    </p:set>
                                    <p:animEffect transition="in" filter="fade">
                                      <p:cBhvr additive="repl">
                                        <p:cTn id="7" dur="500"/>
                                        <p:tgtEl>
                                          <p:spTgt spid="17410">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additive="repl">
                                        <p:cTn id="11" dur="1" fill="hold">
                                          <p:stCondLst>
                                            <p:cond delay="0"/>
                                          </p:stCondLst>
                                        </p:cTn>
                                        <p:tgtEl>
                                          <p:spTgt spid="17410">
                                            <p:txEl>
                                              <p:pRg st="5" end="5"/>
                                            </p:txEl>
                                          </p:spTgt>
                                        </p:tgtEl>
                                        <p:attrNameLst>
                                          <p:attrName>style.visibility</p:attrName>
                                        </p:attrNameLst>
                                      </p:cBhvr>
                                      <p:to>
                                        <p:strVal val="visible"/>
                                      </p:to>
                                    </p:set>
                                    <p:animEffect transition="in" filter="fade">
                                      <p:cBhvr additive="repl">
                                        <p:cTn id="12" dur="500"/>
                                        <p:tgtEl>
                                          <p:spTgt spid="17410">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fill="hold" nodeType="clickEffect">
                                  <p:stCondLst>
                                    <p:cond delay="0"/>
                                  </p:stCondLst>
                                  <p:childTnLst>
                                    <p:set>
                                      <p:cBhvr additive="repl">
                                        <p:cTn id="16" dur="1" fill="hold">
                                          <p:stCondLst>
                                            <p:cond delay="0"/>
                                          </p:stCondLst>
                                        </p:cTn>
                                        <p:tgtEl>
                                          <p:spTgt spid="17410">
                                            <p:txEl>
                                              <p:pRg st="6" end="6"/>
                                            </p:txEl>
                                          </p:spTgt>
                                        </p:tgtEl>
                                        <p:attrNameLst>
                                          <p:attrName>style.visibility</p:attrName>
                                        </p:attrNameLst>
                                      </p:cBhvr>
                                      <p:to>
                                        <p:strVal val="visible"/>
                                      </p:to>
                                    </p:set>
                                    <p:animEffect transition="in" filter="fade">
                                      <p:cBhvr additive="repl">
                                        <p:cTn id="17" dur="500"/>
                                        <p:tgtEl>
                                          <p:spTgt spid="174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Une forêt en janvier peuplée de 100 milliards d’habitants</a:t>
            </a:r>
            <a:endParaRPr lang="fr-FR" dirty="0"/>
          </a:p>
        </p:txBody>
      </p:sp>
      <p:pic>
        <p:nvPicPr>
          <p:cNvPr id="4" name="Espace réservé du contenu 3"/>
          <p:cNvPicPr>
            <a:picLocks noGrp="1" noChangeAspect="1"/>
          </p:cNvPicPr>
          <p:nvPr>
            <p:ph idx="1"/>
          </p:nvPr>
        </p:nvPicPr>
        <p:blipFill>
          <a:blip r:embed="rId3"/>
          <a:stretch>
            <a:fillRect/>
          </a:stretch>
        </p:blipFill>
        <p:spPr>
          <a:xfrm>
            <a:off x="3300412" y="2740025"/>
            <a:ext cx="5591175" cy="2952750"/>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6884" y="1480148"/>
            <a:ext cx="1522650" cy="805851"/>
          </a:xfrm>
          <a:prstGeom prst="rect">
            <a:avLst/>
          </a:prstGeom>
        </p:spPr>
      </p:pic>
    </p:spTree>
    <p:extLst>
      <p:ext uri="{BB962C8B-B14F-4D97-AF65-F5344CB8AC3E}">
        <p14:creationId xmlns:p14="http://schemas.microsoft.com/office/powerpoint/2010/main" val="540773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les neurones</a:t>
            </a:r>
            <a:endParaRPr lang="fr-FR" dirty="0"/>
          </a:p>
        </p:txBody>
      </p:sp>
      <p:pic>
        <p:nvPicPr>
          <p:cNvPr id="4" name="Espace réservé du contenu 3"/>
          <p:cNvPicPr>
            <a:picLocks noGrp="1" noChangeAspect="1"/>
          </p:cNvPicPr>
          <p:nvPr>
            <p:ph idx="1"/>
          </p:nvPr>
        </p:nvPicPr>
        <p:blipFill>
          <a:blip r:embed="rId3"/>
          <a:stretch>
            <a:fillRect/>
          </a:stretch>
        </p:blipFill>
        <p:spPr>
          <a:xfrm>
            <a:off x="1739153" y="2557463"/>
            <a:ext cx="8408894" cy="3574396"/>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2316" y="1212955"/>
            <a:ext cx="1522650" cy="805851"/>
          </a:xfrm>
          <a:prstGeom prst="rect">
            <a:avLst/>
          </a:prstGeom>
        </p:spPr>
      </p:pic>
    </p:spTree>
    <p:extLst>
      <p:ext uri="{BB962C8B-B14F-4D97-AF65-F5344CB8AC3E}">
        <p14:creationId xmlns:p14="http://schemas.microsoft.com/office/powerpoint/2010/main" val="2733298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Qui transmettent des messages au cerveau pour nous faire agir,, penser, sentir, reconnaitre…</a:t>
            </a:r>
            <a:endParaRPr lang="fr-FR" dirty="0"/>
          </a:p>
        </p:txBody>
      </p:sp>
      <p:pic>
        <p:nvPicPr>
          <p:cNvPr id="4" name="Espace réservé du contenu 3"/>
          <p:cNvPicPr>
            <a:picLocks noGrp="1" noChangeAspect="1"/>
          </p:cNvPicPr>
          <p:nvPr>
            <p:ph idx="1"/>
          </p:nvPr>
        </p:nvPicPr>
        <p:blipFill>
          <a:blip r:embed="rId3"/>
          <a:stretch>
            <a:fillRect/>
          </a:stretch>
        </p:blipFill>
        <p:spPr>
          <a:xfrm>
            <a:off x="1577788" y="2521604"/>
            <a:ext cx="9090212" cy="3317875"/>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9757" y="683143"/>
            <a:ext cx="1153682" cy="597977"/>
          </a:xfrm>
          <a:prstGeom prst="rect">
            <a:avLst/>
          </a:prstGeom>
        </p:spPr>
      </p:pic>
    </p:spTree>
    <p:extLst>
      <p:ext uri="{BB962C8B-B14F-4D97-AF65-F5344CB8AC3E}">
        <p14:creationId xmlns:p14="http://schemas.microsoft.com/office/powerpoint/2010/main" val="5710094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Tels des signaux d’indiens</a:t>
            </a:r>
            <a:endParaRPr lang="fr-FR" dirty="0"/>
          </a:p>
        </p:txBody>
      </p:sp>
      <p:pic>
        <p:nvPicPr>
          <p:cNvPr id="4" name="Espace réservé du contenu 3"/>
          <p:cNvPicPr>
            <a:picLocks noGrp="1" noChangeAspect="1"/>
          </p:cNvPicPr>
          <p:nvPr>
            <p:ph idx="1"/>
          </p:nvPr>
        </p:nvPicPr>
        <p:blipFill>
          <a:blip r:embed="rId3"/>
          <a:stretch>
            <a:fillRect/>
          </a:stretch>
        </p:blipFill>
        <p:spPr>
          <a:xfrm>
            <a:off x="3119718" y="2581835"/>
            <a:ext cx="5970494" cy="3460377"/>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7558" y="863402"/>
            <a:ext cx="1522650" cy="805851"/>
          </a:xfrm>
          <a:prstGeom prst="rect">
            <a:avLst/>
          </a:prstGeom>
        </p:spPr>
      </p:pic>
    </p:spTree>
    <p:extLst>
      <p:ext uri="{BB962C8B-B14F-4D97-AF65-F5344CB8AC3E}">
        <p14:creationId xmlns:p14="http://schemas.microsoft.com/office/powerpoint/2010/main" val="11517174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travail d’équipe</a:t>
            </a:r>
            <a:endParaRPr lang="fr-FR" dirty="0"/>
          </a:p>
        </p:txBody>
      </p:sp>
      <p:pic>
        <p:nvPicPr>
          <p:cNvPr id="4" name="Espace réservé du contenu 3"/>
          <p:cNvPicPr>
            <a:picLocks noGrp="1" noChangeAspect="1"/>
          </p:cNvPicPr>
          <p:nvPr>
            <p:ph idx="1"/>
          </p:nvPr>
        </p:nvPicPr>
        <p:blipFill>
          <a:blip r:embed="rId3"/>
          <a:stretch>
            <a:fillRect/>
          </a:stretch>
        </p:blipFill>
        <p:spPr>
          <a:xfrm>
            <a:off x="2993428" y="2557463"/>
            <a:ext cx="6205143" cy="3317875"/>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7558" y="863402"/>
            <a:ext cx="1522650" cy="805851"/>
          </a:xfrm>
          <a:prstGeom prst="rect">
            <a:avLst/>
          </a:prstGeom>
        </p:spPr>
      </p:pic>
    </p:spTree>
    <p:extLst>
      <p:ext uri="{BB962C8B-B14F-4D97-AF65-F5344CB8AC3E}">
        <p14:creationId xmlns:p14="http://schemas.microsoft.com/office/powerpoint/2010/main" val="2690657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Des neurones qui habitent le même quartier selon leur spécificité</a:t>
            </a:r>
            <a:endParaRPr lang="fr-FR" dirty="0"/>
          </a:p>
        </p:txBody>
      </p:sp>
      <p:pic>
        <p:nvPicPr>
          <p:cNvPr id="4" name="Espace réservé du contenu 3"/>
          <p:cNvPicPr>
            <a:picLocks noGrp="1" noChangeAspect="1"/>
          </p:cNvPicPr>
          <p:nvPr>
            <p:ph idx="1"/>
          </p:nvPr>
        </p:nvPicPr>
        <p:blipFill>
          <a:blip r:embed="rId3"/>
          <a:stretch>
            <a:fillRect/>
          </a:stretch>
        </p:blipFill>
        <p:spPr>
          <a:xfrm>
            <a:off x="895536" y="2414029"/>
            <a:ext cx="5200464" cy="3317875"/>
          </a:xfrm>
          <a:prstGeom prst="rect">
            <a:avLst/>
          </a:prstGeom>
        </p:spPr>
      </p:pic>
      <p:pic>
        <p:nvPicPr>
          <p:cNvPr id="5" name="Image 4"/>
          <p:cNvPicPr>
            <a:picLocks noChangeAspect="1"/>
          </p:cNvPicPr>
          <p:nvPr/>
        </p:nvPicPr>
        <p:blipFill>
          <a:blip r:embed="rId4"/>
          <a:stretch>
            <a:fillRect/>
          </a:stretch>
        </p:blipFill>
        <p:spPr>
          <a:xfrm>
            <a:off x="6329082" y="2414029"/>
            <a:ext cx="5081591" cy="3321176"/>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9432" y="1544163"/>
            <a:ext cx="1522650" cy="805851"/>
          </a:xfrm>
          <a:prstGeom prst="rect">
            <a:avLst/>
          </a:prstGeom>
        </p:spPr>
      </p:pic>
    </p:spTree>
    <p:extLst>
      <p:ext uri="{BB962C8B-B14F-4D97-AF65-F5344CB8AC3E}">
        <p14:creationId xmlns:p14="http://schemas.microsoft.com/office/powerpoint/2010/main" val="30325268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Exemple: reconnaitre une couleur ou une </a:t>
            </a:r>
            <a:r>
              <a:rPr lang="fr-FR" dirty="0"/>
              <a:t>f</a:t>
            </a:r>
            <a:r>
              <a:rPr lang="fr-FR" dirty="0" smtClean="0"/>
              <a:t>aute « d’</a:t>
            </a:r>
            <a:r>
              <a:rPr lang="fr-FR" dirty="0" err="1" smtClean="0"/>
              <a:t>ortographe</a:t>
            </a:r>
            <a:r>
              <a:rPr lang="fr-FR" dirty="0" smtClean="0"/>
              <a:t> »</a:t>
            </a:r>
            <a:endParaRPr lang="fr-FR" dirty="0"/>
          </a:p>
        </p:txBody>
      </p:sp>
      <p:pic>
        <p:nvPicPr>
          <p:cNvPr id="4" name="Espace réservé du contenu 3"/>
          <p:cNvPicPr>
            <a:picLocks noGrp="1" noChangeAspect="1"/>
          </p:cNvPicPr>
          <p:nvPr>
            <p:ph idx="1"/>
          </p:nvPr>
        </p:nvPicPr>
        <p:blipFill>
          <a:blip r:embed="rId3"/>
          <a:stretch>
            <a:fillRect/>
          </a:stretch>
        </p:blipFill>
        <p:spPr>
          <a:xfrm>
            <a:off x="2438400" y="2575392"/>
            <a:ext cx="7082117" cy="3317875"/>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3948" y="1634065"/>
            <a:ext cx="1522650" cy="805851"/>
          </a:xfrm>
          <a:prstGeom prst="rect">
            <a:avLst/>
          </a:prstGeom>
        </p:spPr>
      </p:pic>
    </p:spTree>
    <p:extLst>
      <p:ext uri="{BB962C8B-B14F-4D97-AF65-F5344CB8AC3E}">
        <p14:creationId xmlns:p14="http://schemas.microsoft.com/office/powerpoint/2010/main" val="6327468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noFill/>
          <a:ln>
            <a:noFill/>
          </a:ln>
        </p:spPr>
        <p:txBody>
          <a:bodyPr>
            <a:normAutofit fontScale="90000"/>
          </a:bodyPr>
          <a:lstStyle/>
          <a:p>
            <a:pPr algn="ctr"/>
            <a:r>
              <a:rPr lang="fr-FR" b="1" dirty="0" smtClean="0">
                <a:solidFill>
                  <a:schemeClr val="accent4">
                    <a:lumMod val="75000"/>
                  </a:schemeClr>
                </a:solidFill>
                <a:effectLst>
                  <a:outerShdw blurRad="38100" dist="38100" dir="2700000" algn="tl">
                    <a:srgbClr val="000000">
                      <a:alpha val="43137"/>
                    </a:srgbClr>
                  </a:outerShdw>
                </a:effectLst>
              </a:rPr>
              <a:t>Le socle commun: une légitimité pédagogique du CPE</a:t>
            </a:r>
            <a:endParaRPr lang="fr-FR" b="1" dirty="0">
              <a:solidFill>
                <a:schemeClr val="accent4">
                  <a:lumMod val="75000"/>
                </a:schemeClr>
              </a:solidFill>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p:txBody>
          <a:bodyPr>
            <a:normAutofit lnSpcReduction="10000"/>
          </a:bodyPr>
          <a:lstStyle/>
          <a:p>
            <a:r>
              <a:rPr lang="fr-FR" dirty="0" smtClean="0"/>
              <a:t>Le socle a légitimé et renforcé notre action professionnelle</a:t>
            </a:r>
          </a:p>
          <a:p>
            <a:r>
              <a:rPr lang="fr-FR" dirty="0" smtClean="0"/>
              <a:t>Il permet à tous de se poser enfin la question suivante: comment un élève apprend?</a:t>
            </a:r>
          </a:p>
          <a:p>
            <a:r>
              <a:rPr lang="fr-FR" dirty="0" smtClean="0"/>
              <a:t>On repense la manière d’évaluer les élèves</a:t>
            </a:r>
          </a:p>
          <a:p>
            <a:r>
              <a:rPr lang="fr-FR" dirty="0" smtClean="0"/>
              <a:t>On introduit la notion de compétences</a:t>
            </a:r>
          </a:p>
          <a:p>
            <a:r>
              <a:rPr lang="fr-FR" dirty="0" smtClean="0"/>
              <a:t>On lie savoirs, savoir-être et savoir-faire par une approche pédagogique transversale</a:t>
            </a:r>
          </a:p>
          <a:p>
            <a:endParaRPr lang="fr-FR" dirty="0" smtClean="0"/>
          </a:p>
          <a:p>
            <a:pPr>
              <a:buNone/>
            </a:pPr>
            <a:endParaRPr lang="fr-FR" dirty="0" smtClean="0"/>
          </a:p>
        </p:txBody>
      </p:sp>
    </p:spTree>
    <p:extLst>
      <p:ext uri="{BB962C8B-B14F-4D97-AF65-F5344CB8AC3E}">
        <p14:creationId xmlns:p14="http://schemas.microsoft.com/office/powerpoint/2010/main" val="11463370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Exemple: bouger des parties du corps</a:t>
            </a:r>
            <a:endParaRPr lang="fr-FR" dirty="0"/>
          </a:p>
        </p:txBody>
      </p:sp>
      <p:pic>
        <p:nvPicPr>
          <p:cNvPr id="4" name="Espace réservé du contenu 3"/>
          <p:cNvPicPr>
            <a:picLocks noGrp="1" noChangeAspect="1"/>
          </p:cNvPicPr>
          <p:nvPr>
            <p:ph idx="1"/>
          </p:nvPr>
        </p:nvPicPr>
        <p:blipFill>
          <a:blip r:embed="rId3"/>
          <a:stretch>
            <a:fillRect/>
          </a:stretch>
        </p:blipFill>
        <p:spPr>
          <a:xfrm>
            <a:off x="2327010" y="2557463"/>
            <a:ext cx="7537979" cy="3317875"/>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7558" y="710668"/>
            <a:ext cx="1522650" cy="805851"/>
          </a:xfrm>
          <a:prstGeom prst="rect">
            <a:avLst/>
          </a:prstGeom>
        </p:spPr>
      </p:pic>
    </p:spTree>
    <p:extLst>
      <p:ext uri="{BB962C8B-B14F-4D97-AF65-F5344CB8AC3E}">
        <p14:creationId xmlns:p14="http://schemas.microsoft.com/office/powerpoint/2010/main" val="40080178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D’autres neurones se souviennent de ce que l’on aime faire ou ne pas faire</a:t>
            </a:r>
            <a:endParaRPr lang="fr-FR" dirty="0"/>
          </a:p>
        </p:txBody>
      </p:sp>
      <p:pic>
        <p:nvPicPr>
          <p:cNvPr id="4" name="Espace réservé du contenu 3"/>
          <p:cNvPicPr>
            <a:picLocks noGrp="1" noChangeAspect="1"/>
          </p:cNvPicPr>
          <p:nvPr>
            <p:ph idx="1"/>
          </p:nvPr>
        </p:nvPicPr>
        <p:blipFill>
          <a:blip r:embed="rId3"/>
          <a:stretch>
            <a:fillRect/>
          </a:stretch>
        </p:blipFill>
        <p:spPr>
          <a:xfrm>
            <a:off x="2612231" y="2557463"/>
            <a:ext cx="6967537" cy="3317875"/>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9768" y="2820539"/>
            <a:ext cx="1522650" cy="805851"/>
          </a:xfrm>
          <a:prstGeom prst="rect">
            <a:avLst/>
          </a:prstGeom>
        </p:spPr>
      </p:pic>
    </p:spTree>
    <p:extLst>
      <p:ext uri="{BB962C8B-B14F-4D97-AF65-F5344CB8AC3E}">
        <p14:creationId xmlns:p14="http://schemas.microsoft.com/office/powerpoint/2010/main" val="35129665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Mais peuvent faire des abus de pouvoir</a:t>
            </a:r>
            <a:endParaRPr lang="fr-FR" dirty="0"/>
          </a:p>
        </p:txBody>
      </p:sp>
      <p:pic>
        <p:nvPicPr>
          <p:cNvPr id="4" name="Espace réservé du contenu 3"/>
          <p:cNvPicPr>
            <a:picLocks noGrp="1" noChangeAspect="1"/>
          </p:cNvPicPr>
          <p:nvPr>
            <p:ph idx="1"/>
          </p:nvPr>
        </p:nvPicPr>
        <p:blipFill>
          <a:blip r:embed="rId3"/>
          <a:stretch>
            <a:fillRect/>
          </a:stretch>
        </p:blipFill>
        <p:spPr>
          <a:xfrm>
            <a:off x="883960" y="2593322"/>
            <a:ext cx="4830103" cy="3317875"/>
          </a:xfrm>
          <a:prstGeom prst="rect">
            <a:avLst/>
          </a:prstGeom>
        </p:spPr>
      </p:pic>
      <p:pic>
        <p:nvPicPr>
          <p:cNvPr id="5" name="Image 4"/>
          <p:cNvPicPr>
            <a:picLocks noChangeAspect="1"/>
          </p:cNvPicPr>
          <p:nvPr/>
        </p:nvPicPr>
        <p:blipFill>
          <a:blip r:embed="rId4"/>
          <a:stretch>
            <a:fillRect/>
          </a:stretch>
        </p:blipFill>
        <p:spPr>
          <a:xfrm>
            <a:off x="5916706" y="2593322"/>
            <a:ext cx="4979892" cy="3357425"/>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5073" y="674809"/>
            <a:ext cx="1342849" cy="710693"/>
          </a:xfrm>
          <a:prstGeom prst="rect">
            <a:avLst/>
          </a:prstGeom>
        </p:spPr>
      </p:pic>
    </p:spTree>
    <p:extLst>
      <p:ext uri="{BB962C8B-B14F-4D97-AF65-F5344CB8AC3E}">
        <p14:creationId xmlns:p14="http://schemas.microsoft.com/office/powerpoint/2010/main" val="21498019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Ils sont à l’origine de nos bonnes habitudes: fuir un danger, regarder avant de traverser…</a:t>
            </a:r>
            <a:endParaRPr lang="fr-FR" dirty="0"/>
          </a:p>
        </p:txBody>
      </p:sp>
      <p:pic>
        <p:nvPicPr>
          <p:cNvPr id="4" name="Espace réservé du contenu 3"/>
          <p:cNvPicPr>
            <a:picLocks noGrp="1" noChangeAspect="1"/>
          </p:cNvPicPr>
          <p:nvPr>
            <p:ph idx="1"/>
          </p:nvPr>
        </p:nvPicPr>
        <p:blipFill>
          <a:blip r:embed="rId3"/>
          <a:stretch>
            <a:fillRect/>
          </a:stretch>
        </p:blipFill>
        <p:spPr>
          <a:xfrm>
            <a:off x="4225165" y="2611252"/>
            <a:ext cx="3741670" cy="3317875"/>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1042" y="684929"/>
            <a:ext cx="1123124" cy="594405"/>
          </a:xfrm>
          <a:prstGeom prst="rect">
            <a:avLst/>
          </a:prstGeom>
        </p:spPr>
      </p:pic>
    </p:spTree>
    <p:extLst>
      <p:ext uri="{BB962C8B-B14F-4D97-AF65-F5344CB8AC3E}">
        <p14:creationId xmlns:p14="http://schemas.microsoft.com/office/powerpoint/2010/main" val="2931744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Faire du vélo</a:t>
            </a:r>
            <a:endParaRPr lang="fr-FR" dirty="0"/>
          </a:p>
        </p:txBody>
      </p:sp>
      <p:pic>
        <p:nvPicPr>
          <p:cNvPr id="4" name="Espace réservé du contenu 3"/>
          <p:cNvPicPr>
            <a:picLocks noGrp="1" noChangeAspect="1"/>
          </p:cNvPicPr>
          <p:nvPr>
            <p:ph idx="1"/>
          </p:nvPr>
        </p:nvPicPr>
        <p:blipFill>
          <a:blip r:embed="rId2"/>
          <a:stretch>
            <a:fillRect/>
          </a:stretch>
        </p:blipFill>
        <p:spPr>
          <a:xfrm>
            <a:off x="4094265" y="2557463"/>
            <a:ext cx="4003469" cy="331787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7558" y="863402"/>
            <a:ext cx="1522650" cy="805851"/>
          </a:xfrm>
          <a:prstGeom prst="rect">
            <a:avLst/>
          </a:prstGeom>
        </p:spPr>
      </p:pic>
    </p:spTree>
    <p:extLst>
      <p:ext uri="{BB962C8B-B14F-4D97-AF65-F5344CB8AC3E}">
        <p14:creationId xmlns:p14="http://schemas.microsoft.com/office/powerpoint/2010/main" val="18015308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Apprendre…</a:t>
            </a:r>
            <a:endParaRPr lang="fr-FR"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6778" y="2557463"/>
            <a:ext cx="5898444" cy="3317875"/>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7558" y="863402"/>
            <a:ext cx="1522650" cy="805851"/>
          </a:xfrm>
          <a:prstGeom prst="rect">
            <a:avLst/>
          </a:prstGeom>
        </p:spPr>
      </p:pic>
    </p:spTree>
    <p:extLst>
      <p:ext uri="{BB962C8B-B14F-4D97-AF65-F5344CB8AC3E}">
        <p14:creationId xmlns:p14="http://schemas.microsoft.com/office/powerpoint/2010/main" val="21176445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Plasticité cérébrale</a:t>
            </a:r>
            <a:endParaRPr lang="fr-FR" dirty="0"/>
          </a:p>
        </p:txBody>
      </p:sp>
      <p:pic>
        <p:nvPicPr>
          <p:cNvPr id="4" name="Espace réservé du contenu 3"/>
          <p:cNvPicPr>
            <a:picLocks noGrp="1" noChangeAspect="1"/>
          </p:cNvPicPr>
          <p:nvPr>
            <p:ph idx="1"/>
          </p:nvPr>
        </p:nvPicPr>
        <p:blipFill>
          <a:blip r:embed="rId3"/>
          <a:stretch>
            <a:fillRect/>
          </a:stretch>
        </p:blipFill>
        <p:spPr>
          <a:xfrm>
            <a:off x="2868707" y="2539534"/>
            <a:ext cx="6364940" cy="3317875"/>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3948" y="1231139"/>
            <a:ext cx="1522650" cy="805851"/>
          </a:xfrm>
          <a:prstGeom prst="rect">
            <a:avLst/>
          </a:prstGeom>
        </p:spPr>
      </p:pic>
    </p:spTree>
    <p:extLst>
      <p:ext uri="{BB962C8B-B14F-4D97-AF65-F5344CB8AC3E}">
        <p14:creationId xmlns:p14="http://schemas.microsoft.com/office/powerpoint/2010/main" val="35805041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Permet de dire adieu au fatalisme, déterminisme</a:t>
            </a:r>
            <a:endParaRPr lang="fr-FR" dirty="0"/>
          </a:p>
        </p:txBody>
      </p:sp>
      <p:pic>
        <p:nvPicPr>
          <p:cNvPr id="4" name="Espace réservé du contenu 3"/>
          <p:cNvPicPr>
            <a:picLocks noGrp="1" noChangeAspect="1"/>
          </p:cNvPicPr>
          <p:nvPr>
            <p:ph idx="1"/>
          </p:nvPr>
        </p:nvPicPr>
        <p:blipFill>
          <a:blip r:embed="rId3"/>
          <a:stretch>
            <a:fillRect/>
          </a:stretch>
        </p:blipFill>
        <p:spPr>
          <a:xfrm>
            <a:off x="4413763" y="2557463"/>
            <a:ext cx="3364474" cy="3317875"/>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7558" y="863402"/>
            <a:ext cx="1522650" cy="805851"/>
          </a:xfrm>
          <a:prstGeom prst="rect">
            <a:avLst/>
          </a:prstGeom>
        </p:spPr>
      </p:pic>
    </p:spTree>
    <p:extLst>
      <p:ext uri="{BB962C8B-B14F-4D97-AF65-F5344CB8AC3E}">
        <p14:creationId xmlns:p14="http://schemas.microsoft.com/office/powerpoint/2010/main" val="9365096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Apprendre permet aux neurones de tracer des sentiers accessibles dans la forêt: la trace mnésique</a:t>
            </a:r>
            <a:endParaRPr lang="fr-FR" dirty="0"/>
          </a:p>
        </p:txBody>
      </p:sp>
      <p:sp>
        <p:nvSpPr>
          <p:cNvPr id="3" name="Espace réservé du contenu 2"/>
          <p:cNvSpPr>
            <a:spLocks noGrp="1"/>
          </p:cNvSpPr>
          <p:nvPr>
            <p:ph idx="1"/>
          </p:nvPr>
        </p:nvSpPr>
        <p:spPr/>
        <p:txBody>
          <a:bodyPr>
            <a:normAutofit fontScale="92500" lnSpcReduction="10000"/>
          </a:bodyPr>
          <a:lstStyle/>
          <a:p>
            <a:r>
              <a:rPr lang="fr-FR" dirty="0" smtClean="0"/>
              <a:t>Chaque fois que nous apprenons quelque chose, des circuits sont modifiés dans notre cerveau. </a:t>
            </a:r>
          </a:p>
          <a:p>
            <a:r>
              <a:rPr lang="fr-FR" dirty="0" smtClean="0"/>
              <a:t>Le cerveau fait la connexion entre les neurones mais il les déconnecte également si ça ne lui semble pas utile</a:t>
            </a:r>
          </a:p>
          <a:p>
            <a:r>
              <a:rPr lang="fr-FR" dirty="0" smtClean="0"/>
              <a:t>Le cerveau n’est pas un disque dur où un fichier une fois enregistré, ne va plus s’effacer sauf si on le souhaite</a:t>
            </a:r>
          </a:p>
          <a:p>
            <a:r>
              <a:rPr lang="fr-FR" dirty="0" smtClean="0"/>
              <a:t>Pour le cerveau, chaque connaissance s’apparente plutôt à un chemin de randonnée (le réseau de neurones): plus il est emprunté souvent, plus il se creuse, deviendra solide et pourra être emprunté à grande vitesse</a:t>
            </a:r>
          </a:p>
          <a:p>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868" y="1880292"/>
            <a:ext cx="1278507" cy="676640"/>
          </a:xfrm>
          <a:prstGeom prst="rect">
            <a:avLst/>
          </a:prstGeom>
        </p:spPr>
      </p:pic>
    </p:spTree>
    <p:extLst>
      <p:ext uri="{BB962C8B-B14F-4D97-AF65-F5344CB8AC3E}">
        <p14:creationId xmlns:p14="http://schemas.microsoft.com/office/powerpoint/2010/main" val="20074298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b="1" dirty="0" smtClean="0">
                <a:solidFill>
                  <a:schemeClr val="tx1"/>
                </a:solidFill>
                <a:effectLst>
                  <a:outerShdw blurRad="38100" dist="38100" dir="2700000" algn="tl">
                    <a:srgbClr val="000000">
                      <a:alpha val="43137"/>
                    </a:srgbClr>
                  </a:outerShdw>
                </a:effectLst>
                <a:latin typeface="Calibri Light"/>
              </a:rPr>
              <a:t>Entrainer l’attention, un préalable aux apprentissages</a:t>
            </a:r>
            <a:endParaRPr lang="fr-FR" b="1" dirty="0">
              <a:solidFill>
                <a:schemeClr val="tx1"/>
              </a:solidFill>
              <a:effectLst>
                <a:outerShdw blurRad="38100" dist="38100" dir="2700000" algn="tl">
                  <a:srgbClr val="000000">
                    <a:alpha val="43137"/>
                  </a:srgbClr>
                </a:outerShdw>
              </a:effectLst>
              <a:latin typeface="Calibri Light"/>
            </a:endParaRPr>
          </a:p>
        </p:txBody>
      </p:sp>
      <p:sp>
        <p:nvSpPr>
          <p:cNvPr id="3" name="Espace réservé du contenu 2"/>
          <p:cNvSpPr>
            <a:spLocks noGrp="1"/>
          </p:cNvSpPr>
          <p:nvPr>
            <p:ph idx="1"/>
          </p:nvPr>
        </p:nvSpPr>
        <p:spPr/>
        <p:txBody>
          <a:bodyPr vert="horz" lIns="91440" tIns="45720" rIns="91440" bIns="45720" rtlCol="0" anchor="t">
            <a:normAutofit fontScale="55000" lnSpcReduction="20000"/>
          </a:bodyPr>
          <a:lstStyle/>
          <a:p>
            <a:pPr marL="0" indent="0">
              <a:buNone/>
            </a:pPr>
            <a:endParaRPr lang="fr-FR" sz="4400" dirty="0">
              <a:solidFill>
                <a:srgbClr val="000000"/>
              </a:solidFill>
              <a:latin typeface="Calibri"/>
            </a:endParaRPr>
          </a:p>
          <a:p>
            <a:pPr marL="0" indent="0">
              <a:buNone/>
            </a:pPr>
            <a:endParaRPr lang="fr-FR" sz="3600"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r>
              <a:rPr lang="fr-FR" dirty="0"/>
              <a:t> </a:t>
            </a:r>
            <a:br>
              <a:rPr lang="fr-FR" dirty="0"/>
            </a:br>
            <a:endParaRPr lang="fr-FR" dirty="0">
              <a:latin typeface="Calibri"/>
            </a:endParaRPr>
          </a:p>
          <a:p>
            <a:pPr marL="0" indent="0">
              <a:buNone/>
            </a:pPr>
            <a:endParaRPr lang="fr-FR" dirty="0"/>
          </a:p>
          <a:p>
            <a:endParaRPr lang="fr-FR" dirty="0"/>
          </a:p>
        </p:txBody>
      </p:sp>
      <p:pic>
        <p:nvPicPr>
          <p:cNvPr id="4" name="Image 3"/>
          <p:cNvPicPr>
            <a:picLocks noChangeAspect="1"/>
          </p:cNvPicPr>
          <p:nvPr/>
        </p:nvPicPr>
        <p:blipFill>
          <a:blip r:embed="rId3"/>
          <a:stretch>
            <a:fillRect/>
          </a:stretch>
        </p:blipFill>
        <p:spPr>
          <a:xfrm>
            <a:off x="4315200" y="2428703"/>
            <a:ext cx="3561597" cy="3827388"/>
          </a:xfrm>
          <a:prstGeom prst="rect">
            <a:avLst/>
          </a:prstGeom>
        </p:spPr>
      </p:pic>
    </p:spTree>
    <p:extLst>
      <p:ext uri="{BB962C8B-B14F-4D97-AF65-F5344CB8AC3E}">
        <p14:creationId xmlns:p14="http://schemas.microsoft.com/office/powerpoint/2010/main" val="21074395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Evaluer, qu’est ce que c’est?</a:t>
            </a:r>
            <a:endParaRPr lang="fr-FR" dirty="0"/>
          </a:p>
        </p:txBody>
      </p:sp>
      <p:sp>
        <p:nvSpPr>
          <p:cNvPr id="3" name="Espace réservé du contenu 2"/>
          <p:cNvSpPr>
            <a:spLocks noGrp="1"/>
          </p:cNvSpPr>
          <p:nvPr>
            <p:ph idx="1"/>
          </p:nvPr>
        </p:nvSpPr>
        <p:spPr/>
        <p:txBody>
          <a:bodyPr/>
          <a:lstStyle/>
          <a:p>
            <a:r>
              <a:rPr lang="fr-FR" dirty="0" smtClean="0"/>
              <a:t>1</a:t>
            </a:r>
            <a:r>
              <a:rPr lang="fr-FR" dirty="0"/>
              <a:t>. Une situation = une activité d’évaluation : ce que l’élève va faire  </a:t>
            </a:r>
          </a:p>
          <a:p>
            <a:r>
              <a:rPr lang="fr-FR" dirty="0"/>
              <a:t>2. Une démarche : la manière dont vous allez juger ce que l’élève a </a:t>
            </a:r>
            <a:r>
              <a:rPr lang="fr-FR" dirty="0" smtClean="0"/>
              <a:t>fait</a:t>
            </a:r>
          </a:p>
          <a:p>
            <a:r>
              <a:rPr lang="fr-FR" dirty="0" smtClean="0"/>
              <a:t>« </a:t>
            </a:r>
            <a:r>
              <a:rPr lang="fr-FR" dirty="0"/>
              <a:t>évaluer » c’est faire apparaitre de la valeur ; c’est valoriser l’élève en amont et au cours du processus d’apprentissage, lui montrer qu’il a déjà des connaissances et des ressources à mobiliser</a:t>
            </a:r>
          </a:p>
        </p:txBody>
      </p:sp>
    </p:spTree>
    <p:extLst>
      <p:ext uri="{BB962C8B-B14F-4D97-AF65-F5344CB8AC3E}">
        <p14:creationId xmlns:p14="http://schemas.microsoft.com/office/powerpoint/2010/main" val="26809709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Intitulé dans le domaine 2 du socle</a:t>
            </a:r>
            <a:endParaRPr lang="fr-FR" dirty="0"/>
          </a:p>
        </p:txBody>
      </p:sp>
      <p:sp>
        <p:nvSpPr>
          <p:cNvPr id="3" name="Espace réservé du contenu 2"/>
          <p:cNvSpPr>
            <a:spLocks noGrp="1"/>
          </p:cNvSpPr>
          <p:nvPr>
            <p:ph idx="1"/>
          </p:nvPr>
        </p:nvSpPr>
        <p:spPr/>
        <p:txBody>
          <a:bodyPr/>
          <a:lstStyle/>
          <a:p>
            <a:r>
              <a:rPr lang="fr-FR" dirty="0"/>
              <a:t>"En classe, l'élève est amené à résoudre un problème, comprendre un document, rédiger un texte, prendre des notes, effectuer une prestation ou produire des objets.  </a:t>
            </a:r>
            <a:br>
              <a:rPr lang="fr-FR" dirty="0"/>
            </a:br>
            <a:r>
              <a:rPr lang="fr-FR" dirty="0"/>
              <a:t>[.…] Pour acquérir des connaissances et des compétences, il met en œuvre les capacités essentielles que sont l'attention, la mémorisation, la mobilisation de ressources, la concentration, l'aptitude à l'échange et au questionnement, le respect des consignes, la gestion de l'effort." </a:t>
            </a:r>
          </a:p>
          <a:p>
            <a:endParaRPr lang="fr-FR" dirty="0"/>
          </a:p>
        </p:txBody>
      </p:sp>
      <p:pic>
        <p:nvPicPr>
          <p:cNvPr id="5" name="Image 4"/>
          <p:cNvPicPr>
            <a:picLocks noChangeAspect="1"/>
          </p:cNvPicPr>
          <p:nvPr/>
        </p:nvPicPr>
        <p:blipFill>
          <a:blip r:embed="rId3"/>
          <a:stretch>
            <a:fillRect/>
          </a:stretch>
        </p:blipFill>
        <p:spPr>
          <a:xfrm>
            <a:off x="10074442" y="1116820"/>
            <a:ext cx="962650" cy="1034490"/>
          </a:xfrm>
          <a:prstGeom prst="rect">
            <a:avLst/>
          </a:prstGeom>
        </p:spPr>
      </p:pic>
    </p:spTree>
    <p:extLst>
      <p:ext uri="{BB962C8B-B14F-4D97-AF65-F5344CB8AC3E}">
        <p14:creationId xmlns:p14="http://schemas.microsoft.com/office/powerpoint/2010/main" val="29836342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
          <p:cNvSpPr txBox="1">
            <a:spLocks noChangeArrowheads="1"/>
          </p:cNvSpPr>
          <p:nvPr/>
        </p:nvSpPr>
        <p:spPr bwMode="auto">
          <a:xfrm>
            <a:off x="2348599" y="628036"/>
            <a:ext cx="7895539" cy="694353"/>
          </a:xfrm>
          <a:prstGeom prst="rect">
            <a:avLst/>
          </a:prstGeom>
          <a:noFill/>
          <a:ln w="9525">
            <a:noFill/>
            <a:round/>
            <a:headEnd/>
            <a:tailEnd/>
          </a:ln>
        </p:spPr>
        <p:txBody>
          <a:bodyPr lIns="90000" tIns="46800" rIns="90000" bIns="46800"/>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4400" b="1" dirty="0" smtClean="0">
                <a:solidFill>
                  <a:srgbClr val="184698"/>
                </a:solidFill>
              </a:rPr>
              <a:t>L’attention, le constat…</a:t>
            </a:r>
            <a:endParaRPr lang="fr-FR" altLang="fr-FR" sz="4400" b="1" dirty="0">
              <a:solidFill>
                <a:srgbClr val="184698"/>
              </a:solidFill>
            </a:endParaRPr>
          </a:p>
        </p:txBody>
      </p:sp>
      <p:sp>
        <p:nvSpPr>
          <p:cNvPr id="15362" name="Text Box 2"/>
          <p:cNvSpPr txBox="1">
            <a:spLocks noChangeArrowheads="1"/>
          </p:cNvSpPr>
          <p:nvPr/>
        </p:nvSpPr>
        <p:spPr bwMode="auto">
          <a:xfrm>
            <a:off x="832513" y="1600201"/>
            <a:ext cx="7560860" cy="4525963"/>
          </a:xfrm>
          <a:prstGeom prst="rect">
            <a:avLst/>
          </a:prstGeom>
          <a:noFill/>
          <a:ln w="9525" cap="flat">
            <a:noFill/>
            <a:round/>
            <a:headEnd/>
            <a:tailEnd/>
          </a:ln>
          <a:effectLst/>
        </p:spPr>
        <p:txBody>
          <a:bodyPr lIns="90000" tIns="46800" rIns="90000" bIns="46800"/>
          <a:lstStyle/>
          <a:p>
            <a:pPr marL="339725" indent="-339725">
              <a:spcBef>
                <a:spcPts val="500"/>
              </a:spcBef>
              <a:buFont typeface="Wingdings" charset="2"/>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lang="fr-FR" sz="2000" i="1" dirty="0">
                <a:solidFill>
                  <a:srgbClr val="000000"/>
                </a:solidFill>
              </a:rPr>
              <a:t>« Quand le prof me dit quelque chose, ça me fait penser à autre chose et je perds le fil de l'histoire. »</a:t>
            </a:r>
          </a:p>
          <a:p>
            <a:pPr marL="341313" indent="-339725">
              <a:spcBef>
                <a:spcPts val="500"/>
              </a:spcBef>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endParaRPr lang="fr-FR" sz="2000" dirty="0">
              <a:solidFill>
                <a:srgbClr val="000000"/>
              </a:solidFill>
            </a:endParaRPr>
          </a:p>
          <a:p>
            <a:pPr marL="339725" indent="-339725">
              <a:spcBef>
                <a:spcPts val="500"/>
              </a:spcBef>
              <a:buFont typeface="Wingdings" charset="2"/>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lang="fr-FR" sz="2000" i="1" dirty="0">
                <a:solidFill>
                  <a:srgbClr val="000000"/>
                </a:solidFill>
              </a:rPr>
              <a:t>Un élève qui manque d'avoir une crampe à force de lever la main est finalement interrogé. Il  déclare alors : « Ben...J'ai oublié ma question ! »</a:t>
            </a:r>
          </a:p>
          <a:p>
            <a:pPr marL="341313" indent="-339725">
              <a:spcBef>
                <a:spcPts val="500"/>
              </a:spcBef>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endParaRPr lang="fr-FR" sz="2000" dirty="0">
              <a:solidFill>
                <a:srgbClr val="000000"/>
              </a:solidFill>
            </a:endParaRPr>
          </a:p>
          <a:p>
            <a:pPr marL="339725" indent="-339725">
              <a:spcBef>
                <a:spcPts val="500"/>
              </a:spcBef>
              <a:buFont typeface="Wingdings" charset="2"/>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lang="fr-FR" sz="2000" i="1" dirty="0">
                <a:solidFill>
                  <a:srgbClr val="000000"/>
                </a:solidFill>
              </a:rPr>
              <a:t>«Je n'arrive pas à être concentré longtemps sur la même chose, ça me fatigue. » </a:t>
            </a:r>
            <a:endParaRPr lang="fr-FR" sz="2000" i="1" dirty="0" smtClean="0">
              <a:solidFill>
                <a:srgbClr val="000000"/>
              </a:solidFill>
            </a:endParaRPr>
          </a:p>
          <a:p>
            <a:pPr marL="339725" indent="-339725">
              <a:spcBef>
                <a:spcPts val="500"/>
              </a:spcBef>
              <a:buFont typeface="Wingdings" charset="2"/>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endParaRPr lang="fr-FR" sz="2000" i="1" dirty="0" smtClean="0">
              <a:solidFill>
                <a:srgbClr val="000000"/>
              </a:solidFill>
            </a:endParaRPr>
          </a:p>
          <a:p>
            <a:pPr marL="339725" indent="-339725" algn="just">
              <a:spcBef>
                <a:spcPts val="500"/>
              </a:spcBef>
              <a:buFont typeface="Wingdings" charset="2"/>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lang="fr-FR" sz="2000" i="1" dirty="0" smtClean="0">
                <a:solidFill>
                  <a:srgbClr val="000000"/>
                </a:solidFill>
                <a:latin typeface="Arial" pitchFamily="34" charset="0"/>
                <a:cs typeface="Arial" pitchFamily="34" charset="0"/>
              </a:rPr>
              <a:t>On observe des difficultés d’attention ces dernières années chez les élèves. L’origine du problème  privilégié par les neurosciences se situe dans les habitudes prises avec les technologies numériques qui ont des répercussions dans nos vies</a:t>
            </a:r>
            <a:endParaRPr lang="fr-FR" sz="2000" i="1" dirty="0">
              <a:solidFill>
                <a:srgbClr val="000000"/>
              </a:solidFill>
              <a:latin typeface="Arial" pitchFamily="34" charset="0"/>
              <a:cs typeface="Arial" pitchFamily="34" charset="0"/>
            </a:endParaRPr>
          </a:p>
          <a:p>
            <a:pPr marL="341313" indent="-339725">
              <a:spcBef>
                <a:spcPts val="500"/>
              </a:spcBef>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endParaRPr lang="fr-FR" sz="2000" i="1" dirty="0">
              <a:solidFill>
                <a:srgbClr val="000000"/>
              </a:solidFill>
            </a:endParaRPr>
          </a:p>
        </p:txBody>
      </p:sp>
      <p:pic>
        <p:nvPicPr>
          <p:cNvPr id="27652" name="Picture 3"/>
          <p:cNvPicPr>
            <a:picLocks noChangeAspect="1" noChangeArrowheads="1"/>
          </p:cNvPicPr>
          <p:nvPr/>
        </p:nvPicPr>
        <p:blipFill>
          <a:blip r:embed="rId3" cstate="print"/>
          <a:srcRect/>
          <a:stretch>
            <a:fillRect/>
          </a:stretch>
        </p:blipFill>
        <p:spPr bwMode="auto">
          <a:xfrm>
            <a:off x="8762880" y="3363816"/>
            <a:ext cx="2425630" cy="2364497"/>
          </a:xfrm>
          <a:prstGeom prst="rect">
            <a:avLst/>
          </a:prstGeom>
          <a:noFill/>
          <a:ln w="9525">
            <a:noFill/>
            <a:round/>
            <a:headEnd/>
            <a:tailEnd/>
          </a:ln>
          <a:effectLst>
            <a:outerShdw dist="139498" dir="2700000" algn="ctr" rotWithShape="0">
              <a:srgbClr val="333333">
                <a:alpha val="65018"/>
              </a:srgbClr>
            </a:outerShdw>
          </a:effectLst>
        </p:spPr>
      </p:pic>
      <p:sp>
        <p:nvSpPr>
          <p:cNvPr id="27653" name="Rectangle 4"/>
          <p:cNvSpPr>
            <a:spLocks noChangeArrowheads="1"/>
          </p:cNvSpPr>
          <p:nvPr/>
        </p:nvSpPr>
        <p:spPr bwMode="auto">
          <a:xfrm>
            <a:off x="4224339" y="6403976"/>
            <a:ext cx="5012119" cy="371513"/>
          </a:xfrm>
          <a:prstGeom prst="rect">
            <a:avLst/>
          </a:prstGeom>
          <a:noFill/>
          <a:ln w="9525">
            <a:noFill/>
            <a:round/>
            <a:headEnd/>
            <a:tailEnd/>
          </a:ln>
        </p:spPr>
        <p:txBody>
          <a:bodyPr wrap="non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a:solidFill>
                  <a:srgbClr val="000000"/>
                </a:solidFill>
              </a:rPr>
              <a:t>http://www.aventurecoaching.com/images/ecoute.gif</a:t>
            </a:r>
          </a:p>
        </p:txBody>
      </p:sp>
      <p:pic>
        <p:nvPicPr>
          <p:cNvPr id="7" name="Image 6"/>
          <p:cNvPicPr>
            <a:picLocks noChangeAspect="1"/>
          </p:cNvPicPr>
          <p:nvPr/>
        </p:nvPicPr>
        <p:blipFill>
          <a:blip r:embed="rId4"/>
          <a:stretch>
            <a:fillRect/>
          </a:stretch>
        </p:blipFill>
        <p:spPr>
          <a:xfrm>
            <a:off x="10225860" y="721346"/>
            <a:ext cx="962650" cy="1034490"/>
          </a:xfrm>
          <a:prstGeom prst="rect">
            <a:avLst/>
          </a:prstGeom>
        </p:spPr>
      </p:pic>
    </p:spTree>
    <p:extLst>
      <p:ext uri="{BB962C8B-B14F-4D97-AF65-F5344CB8AC3E}">
        <p14:creationId xmlns:p14="http://schemas.microsoft.com/office/powerpoint/2010/main" val="14448321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Entraîner l'attention : </a:t>
            </a:r>
            <a:r>
              <a:rPr lang="fr-FR" dirty="0" smtClean="0"/>
              <a:t>le test the </a:t>
            </a:r>
            <a:r>
              <a:rPr lang="fr-FR" dirty="0" err="1" smtClean="0"/>
              <a:t>monkey</a:t>
            </a:r>
            <a:endParaRPr lang="fr-FR" dirty="0"/>
          </a:p>
        </p:txBody>
      </p:sp>
      <p:sp>
        <p:nvSpPr>
          <p:cNvPr id="3" name="Espace réservé du contenu 2"/>
          <p:cNvSpPr>
            <a:spLocks noGrp="1"/>
          </p:cNvSpPr>
          <p:nvPr>
            <p:ph sz="half" idx="1"/>
          </p:nvPr>
        </p:nvSpPr>
        <p:spPr/>
        <p:txBody>
          <a:bodyPr vert="horz" lIns="91440" tIns="45720" rIns="91440" bIns="45720" rtlCol="0" anchor="t">
            <a:normAutofit fontScale="92500" lnSpcReduction="10000"/>
          </a:bodyPr>
          <a:lstStyle/>
          <a:p>
            <a:pPr marL="0" indent="0">
              <a:buNone/>
            </a:pPr>
            <a:r>
              <a:rPr lang="fr-FR" dirty="0"/>
              <a:t>L'attention est le premier pilier de l'apprentissage mais pour être attentif on ne peut pas orienter notre attention sur deux choses en même temps.  </a:t>
            </a:r>
          </a:p>
          <a:p>
            <a:pPr marL="0" indent="0">
              <a:buNone/>
            </a:pPr>
            <a:r>
              <a:rPr lang="fr-FR" dirty="0"/>
              <a:t> </a:t>
            </a:r>
            <a:r>
              <a:rPr lang="fr-FR" i="1" dirty="0" smtClean="0">
                <a:hlinkClick r:id="rId3"/>
              </a:rPr>
              <a:t>https://www.youtube.com/watch?v=IGQmdoK_ZfY</a:t>
            </a:r>
            <a:endParaRPr lang="fr-FR" i="1" dirty="0" smtClean="0"/>
          </a:p>
          <a:p>
            <a:pPr marL="0" indent="0">
              <a:buNone/>
            </a:pPr>
            <a:r>
              <a:rPr lang="fr-FR" dirty="0"/>
              <a:t/>
            </a:r>
            <a:br>
              <a:rPr lang="fr-FR" dirty="0"/>
            </a:br>
            <a:endParaRPr lang="fr-FR" dirty="0"/>
          </a:p>
          <a:p>
            <a:endParaRPr lang="fr-FR" dirty="0"/>
          </a:p>
        </p:txBody>
      </p:sp>
      <p:pic>
        <p:nvPicPr>
          <p:cNvPr id="6" name="Espace réservé du contenu 5" descr="monkey business illusion.jpg"/>
          <p:cNvPicPr>
            <a:picLocks noGrp="1" noChangeAspect="1"/>
          </p:cNvPicPr>
          <p:nvPr>
            <p:ph sz="half" idx="2"/>
          </p:nvPr>
        </p:nvPicPr>
        <p:blipFill>
          <a:blip r:embed="rId4"/>
          <a:stretch>
            <a:fillRect/>
          </a:stretch>
        </p:blipFill>
        <p:spPr>
          <a:xfrm>
            <a:off x="6557114" y="3018365"/>
            <a:ext cx="4339484" cy="2586817"/>
          </a:xfrm>
        </p:spPr>
      </p:pic>
      <p:pic>
        <p:nvPicPr>
          <p:cNvPr id="7" name="Image 6"/>
          <p:cNvPicPr>
            <a:picLocks noChangeAspect="1"/>
          </p:cNvPicPr>
          <p:nvPr/>
        </p:nvPicPr>
        <p:blipFill>
          <a:blip r:embed="rId5"/>
          <a:stretch>
            <a:fillRect/>
          </a:stretch>
        </p:blipFill>
        <p:spPr>
          <a:xfrm>
            <a:off x="10635916" y="982132"/>
            <a:ext cx="962650" cy="1034490"/>
          </a:xfrm>
          <a:prstGeom prst="rect">
            <a:avLst/>
          </a:prstGeom>
        </p:spPr>
      </p:pic>
    </p:spTree>
    <p:extLst>
      <p:ext uri="{BB962C8B-B14F-4D97-AF65-F5344CB8AC3E}">
        <p14:creationId xmlns:p14="http://schemas.microsoft.com/office/powerpoint/2010/main" val="41239224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Entraîner l'attention : </a:t>
            </a:r>
            <a:r>
              <a:rPr lang="fr-FR" dirty="0" smtClean="0"/>
              <a:t>le test de </a:t>
            </a:r>
            <a:r>
              <a:rPr lang="fr-FR" dirty="0" err="1" smtClean="0"/>
              <a:t>Stroop</a:t>
            </a:r>
            <a:r>
              <a:rPr lang="fr-FR" dirty="0" smtClean="0"/>
              <a:t>, </a:t>
            </a:r>
            <a:br>
              <a:rPr lang="fr-FR" dirty="0" smtClean="0"/>
            </a:br>
            <a:r>
              <a:rPr lang="fr-FR" dirty="0" smtClean="0"/>
              <a:t>tâche 1</a:t>
            </a:r>
            <a:endParaRPr lang="fr-FR" dirty="0"/>
          </a:p>
        </p:txBody>
      </p:sp>
      <p:sp>
        <p:nvSpPr>
          <p:cNvPr id="3" name="Espace réservé du contenu 2"/>
          <p:cNvSpPr>
            <a:spLocks noGrp="1"/>
          </p:cNvSpPr>
          <p:nvPr>
            <p:ph sz="half" idx="1"/>
          </p:nvPr>
        </p:nvSpPr>
        <p:spPr>
          <a:xfrm>
            <a:off x="838200" y="1825625"/>
            <a:ext cx="10345738" cy="1399605"/>
          </a:xfrm>
        </p:spPr>
        <p:txBody>
          <a:bodyPr vert="horz" lIns="91440" tIns="45720" rIns="91440" bIns="45720" rtlCol="0" anchor="t">
            <a:normAutofit lnSpcReduction="10000"/>
          </a:bodyPr>
          <a:lstStyle/>
          <a:p>
            <a:pPr marL="0" indent="0">
              <a:buNone/>
            </a:pPr>
            <a:endParaRPr lang="fr-FR" dirty="0">
              <a:solidFill>
                <a:srgbClr val="000000"/>
              </a:solidFill>
              <a:latin typeface="Calibri"/>
            </a:endParaRPr>
          </a:p>
          <a:p>
            <a:pPr marL="0" indent="0">
              <a:buNone/>
            </a:pPr>
            <a:r>
              <a:rPr lang="fr-FR" b="1" dirty="0"/>
              <a:t> </a:t>
            </a:r>
            <a:r>
              <a:rPr lang="fr-FR" dirty="0"/>
              <a:t> </a:t>
            </a:r>
            <a:br>
              <a:rPr lang="fr-FR" dirty="0"/>
            </a:br>
            <a:endParaRPr lang="fr-FR" dirty="0"/>
          </a:p>
          <a:p>
            <a:endParaRPr lang="fr-FR" dirty="0"/>
          </a:p>
        </p:txBody>
      </p:sp>
      <p:pic>
        <p:nvPicPr>
          <p:cNvPr id="6" name="Espace réservé du contenu 5" descr="stroop1.jpg"/>
          <p:cNvPicPr>
            <a:picLocks noGrp="1" noChangeAspect="1"/>
          </p:cNvPicPr>
          <p:nvPr>
            <p:ph sz="half" idx="2"/>
          </p:nvPr>
        </p:nvPicPr>
        <p:blipFill>
          <a:blip r:embed="rId3"/>
          <a:stretch>
            <a:fillRect/>
          </a:stretch>
        </p:blipFill>
        <p:spPr>
          <a:xfrm>
            <a:off x="981075" y="3543300"/>
            <a:ext cx="10185865" cy="2398700"/>
          </a:xfrm>
        </p:spPr>
      </p:pic>
      <p:pic>
        <p:nvPicPr>
          <p:cNvPr id="7" name="Image 6"/>
          <p:cNvPicPr>
            <a:picLocks noChangeAspect="1"/>
          </p:cNvPicPr>
          <p:nvPr/>
        </p:nvPicPr>
        <p:blipFill>
          <a:blip r:embed="rId4"/>
          <a:stretch>
            <a:fillRect/>
          </a:stretch>
        </p:blipFill>
        <p:spPr>
          <a:xfrm>
            <a:off x="10221288" y="914789"/>
            <a:ext cx="962650" cy="1034490"/>
          </a:xfrm>
          <a:prstGeom prst="rect">
            <a:avLst/>
          </a:prstGeom>
        </p:spPr>
      </p:pic>
    </p:spTree>
    <p:extLst>
      <p:ext uri="{BB962C8B-B14F-4D97-AF65-F5344CB8AC3E}">
        <p14:creationId xmlns:p14="http://schemas.microsoft.com/office/powerpoint/2010/main" val="10910387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Entraîner l'attention : </a:t>
            </a:r>
            <a:r>
              <a:rPr lang="fr-FR" dirty="0" smtClean="0"/>
              <a:t>test de </a:t>
            </a:r>
            <a:r>
              <a:rPr lang="fr-FR" dirty="0" err="1" smtClean="0"/>
              <a:t>Stroop</a:t>
            </a:r>
            <a:r>
              <a:rPr lang="fr-FR" dirty="0" smtClean="0"/>
              <a:t/>
            </a:r>
            <a:br>
              <a:rPr lang="fr-FR" dirty="0" smtClean="0"/>
            </a:br>
            <a:r>
              <a:rPr lang="fr-FR" dirty="0" smtClean="0"/>
              <a:t>tâche 2</a:t>
            </a:r>
            <a:endParaRPr lang="fr-FR" dirty="0"/>
          </a:p>
        </p:txBody>
      </p:sp>
      <p:sp>
        <p:nvSpPr>
          <p:cNvPr id="3" name="Espace réservé du contenu 2"/>
          <p:cNvSpPr>
            <a:spLocks noGrp="1"/>
          </p:cNvSpPr>
          <p:nvPr>
            <p:ph sz="half" idx="1"/>
          </p:nvPr>
        </p:nvSpPr>
        <p:spPr>
          <a:xfrm>
            <a:off x="833930" y="1019744"/>
            <a:ext cx="10345738" cy="1399605"/>
          </a:xfrm>
        </p:spPr>
        <p:txBody>
          <a:bodyPr vert="horz" lIns="91440" tIns="45720" rIns="91440" bIns="45720" rtlCol="0" anchor="t">
            <a:normAutofit fontScale="77500" lnSpcReduction="20000"/>
          </a:bodyPr>
          <a:lstStyle/>
          <a:p>
            <a:pPr marL="0" indent="0">
              <a:buNone/>
            </a:pPr>
            <a:endParaRPr lang="fr-FR" dirty="0"/>
          </a:p>
          <a:p>
            <a:pPr marL="0" indent="0">
              <a:buNone/>
            </a:pPr>
            <a:endParaRPr lang="fr-FR" dirty="0"/>
          </a:p>
          <a:p>
            <a:pPr marL="0" indent="0">
              <a:buNone/>
            </a:pPr>
            <a:r>
              <a:rPr lang="fr-FR" b="1" dirty="0"/>
              <a:t> </a:t>
            </a:r>
            <a:r>
              <a:rPr lang="fr-FR" dirty="0"/>
              <a:t> </a:t>
            </a:r>
            <a:br>
              <a:rPr lang="fr-FR" dirty="0"/>
            </a:br>
            <a:endParaRPr lang="fr-FR" dirty="0"/>
          </a:p>
          <a:p>
            <a:endParaRPr lang="fr-FR" dirty="0"/>
          </a:p>
        </p:txBody>
      </p:sp>
      <p:pic>
        <p:nvPicPr>
          <p:cNvPr id="7" name="Espace réservé du contenu 6" descr="stroop2.jpg"/>
          <p:cNvPicPr>
            <a:picLocks noGrp="1" noChangeAspect="1"/>
          </p:cNvPicPr>
          <p:nvPr>
            <p:ph sz="half" idx="2"/>
          </p:nvPr>
        </p:nvPicPr>
        <p:blipFill>
          <a:blip r:embed="rId3"/>
          <a:stretch>
            <a:fillRect/>
          </a:stretch>
        </p:blipFill>
        <p:spPr>
          <a:xfrm>
            <a:off x="752475" y="3695700"/>
            <a:ext cx="10427193" cy="1758950"/>
          </a:xfrm>
        </p:spPr>
      </p:pic>
      <p:pic>
        <p:nvPicPr>
          <p:cNvPr id="6" name="Image 5"/>
          <p:cNvPicPr>
            <a:picLocks noChangeAspect="1"/>
          </p:cNvPicPr>
          <p:nvPr/>
        </p:nvPicPr>
        <p:blipFill>
          <a:blip r:embed="rId4"/>
          <a:stretch>
            <a:fillRect/>
          </a:stretch>
        </p:blipFill>
        <p:spPr>
          <a:xfrm>
            <a:off x="10075483" y="982132"/>
            <a:ext cx="962650" cy="1034490"/>
          </a:xfrm>
          <a:prstGeom prst="rect">
            <a:avLst/>
          </a:prstGeom>
        </p:spPr>
      </p:pic>
    </p:spTree>
    <p:extLst>
      <p:ext uri="{BB962C8B-B14F-4D97-AF65-F5344CB8AC3E}">
        <p14:creationId xmlns:p14="http://schemas.microsoft.com/office/powerpoint/2010/main" val="3502682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Entraîner l'attention : </a:t>
            </a:r>
            <a:r>
              <a:rPr lang="fr-FR" dirty="0" smtClean="0"/>
              <a:t>test de </a:t>
            </a:r>
            <a:r>
              <a:rPr lang="fr-FR" dirty="0" err="1" smtClean="0"/>
              <a:t>Stroop</a:t>
            </a:r>
            <a:r>
              <a:rPr lang="fr-FR" dirty="0" smtClean="0"/>
              <a:t/>
            </a:r>
            <a:br>
              <a:rPr lang="fr-FR" dirty="0" smtClean="0"/>
            </a:br>
            <a:r>
              <a:rPr lang="fr-FR" dirty="0" smtClean="0"/>
              <a:t>Tâche 3</a:t>
            </a:r>
            <a:endParaRPr lang="fr-FR" dirty="0"/>
          </a:p>
        </p:txBody>
      </p:sp>
      <p:sp>
        <p:nvSpPr>
          <p:cNvPr id="3" name="Espace réservé du contenu 2"/>
          <p:cNvSpPr>
            <a:spLocks noGrp="1"/>
          </p:cNvSpPr>
          <p:nvPr>
            <p:ph sz="half" idx="1"/>
          </p:nvPr>
        </p:nvSpPr>
        <p:spPr>
          <a:xfrm>
            <a:off x="889135" y="1839479"/>
            <a:ext cx="10345738" cy="1399605"/>
          </a:xfrm>
        </p:spPr>
        <p:txBody>
          <a:bodyPr vert="horz" lIns="91440" tIns="45720" rIns="91440" bIns="45720" rtlCol="0" anchor="t">
            <a:normAutofit fontScale="32500" lnSpcReduction="20000"/>
          </a:bodyPr>
          <a:lstStyle/>
          <a:p>
            <a:pPr marL="0" indent="0">
              <a:buNone/>
            </a:pPr>
            <a:endParaRPr lang="fr-FR" sz="4400" dirty="0">
              <a:solidFill>
                <a:srgbClr val="000000"/>
              </a:solidFill>
              <a:latin typeface="Comic Sans MS"/>
            </a:endParaRPr>
          </a:p>
          <a:p>
            <a:pPr marL="0" indent="0">
              <a:buNone/>
            </a:pPr>
            <a:r>
              <a:rPr lang="fr-FR" sz="4400" dirty="0">
                <a:latin typeface="Comic Sans MS"/>
              </a:rPr>
              <a:t> </a:t>
            </a:r>
          </a:p>
          <a:p>
            <a:pPr marL="0" indent="0">
              <a:buNone/>
            </a:pPr>
            <a:endParaRPr lang="fr-FR" dirty="0"/>
          </a:p>
          <a:p>
            <a:pPr marL="0" indent="0">
              <a:buNone/>
            </a:pPr>
            <a:endParaRPr lang="fr-FR" dirty="0"/>
          </a:p>
          <a:p>
            <a:pPr marL="0" indent="0">
              <a:buNone/>
            </a:pPr>
            <a:r>
              <a:rPr lang="fr-FR" b="1" dirty="0"/>
              <a:t> </a:t>
            </a:r>
            <a:r>
              <a:rPr lang="fr-FR" dirty="0"/>
              <a:t> </a:t>
            </a:r>
            <a:br>
              <a:rPr lang="fr-FR" dirty="0"/>
            </a:br>
            <a:endParaRPr lang="fr-FR" dirty="0"/>
          </a:p>
          <a:p>
            <a:endParaRPr lang="fr-FR" dirty="0"/>
          </a:p>
        </p:txBody>
      </p:sp>
      <p:pic>
        <p:nvPicPr>
          <p:cNvPr id="6" name="Espace réservé du contenu 5" descr="stroop3.jpg"/>
          <p:cNvPicPr>
            <a:picLocks noGrp="1" noChangeAspect="1"/>
          </p:cNvPicPr>
          <p:nvPr>
            <p:ph sz="half" idx="2"/>
          </p:nvPr>
        </p:nvPicPr>
        <p:blipFill>
          <a:blip r:embed="rId3"/>
          <a:stretch>
            <a:fillRect/>
          </a:stretch>
        </p:blipFill>
        <p:spPr>
          <a:xfrm>
            <a:off x="666749" y="3687856"/>
            <a:ext cx="10790509" cy="2185187"/>
          </a:xfrm>
        </p:spPr>
      </p:pic>
      <p:pic>
        <p:nvPicPr>
          <p:cNvPr id="7" name="Image 6"/>
          <p:cNvPicPr>
            <a:picLocks noChangeAspect="1"/>
          </p:cNvPicPr>
          <p:nvPr/>
        </p:nvPicPr>
        <p:blipFill>
          <a:blip r:embed="rId4"/>
          <a:stretch>
            <a:fillRect/>
          </a:stretch>
        </p:blipFill>
        <p:spPr>
          <a:xfrm>
            <a:off x="10272223" y="958650"/>
            <a:ext cx="962650" cy="1034490"/>
          </a:xfrm>
          <a:prstGeom prst="rect">
            <a:avLst/>
          </a:prstGeom>
        </p:spPr>
      </p:pic>
    </p:spTree>
    <p:extLst>
      <p:ext uri="{BB962C8B-B14F-4D97-AF65-F5344CB8AC3E}">
        <p14:creationId xmlns:p14="http://schemas.microsoft.com/office/powerpoint/2010/main" val="11106357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 veut dire quoi « être attentif? »</a:t>
            </a:r>
            <a:endParaRPr lang="fr-FR" dirty="0"/>
          </a:p>
        </p:txBody>
      </p:sp>
      <p:pic>
        <p:nvPicPr>
          <p:cNvPr id="5" name="Espace réservé du contenu 4"/>
          <p:cNvPicPr>
            <a:picLocks noGrp="1" noChangeAspect="1"/>
          </p:cNvPicPr>
          <p:nvPr>
            <p:ph idx="1"/>
          </p:nvPr>
        </p:nvPicPr>
        <p:blipFill>
          <a:blip r:embed="rId3"/>
          <a:stretch>
            <a:fillRect/>
          </a:stretch>
        </p:blipFill>
        <p:spPr>
          <a:xfrm>
            <a:off x="4189285" y="2700338"/>
            <a:ext cx="3813429" cy="3319462"/>
          </a:xfrm>
          <a:prstGeom prst="rect">
            <a:avLst/>
          </a:prstGeom>
        </p:spPr>
      </p:pic>
      <p:sp>
        <p:nvSpPr>
          <p:cNvPr id="6" name="ZoneTexte 5"/>
          <p:cNvSpPr txBox="1"/>
          <p:nvPr/>
        </p:nvSpPr>
        <p:spPr>
          <a:xfrm>
            <a:off x="930442" y="2711116"/>
            <a:ext cx="2775284" cy="1938992"/>
          </a:xfrm>
          <a:prstGeom prst="rect">
            <a:avLst/>
          </a:prstGeom>
          <a:noFill/>
        </p:spPr>
        <p:txBody>
          <a:bodyPr wrap="square" rtlCol="0">
            <a:spAutoFit/>
          </a:bodyPr>
          <a:lstStyle/>
          <a:p>
            <a:r>
              <a:rPr lang="fr-FR" sz="2400" dirty="0" smtClean="0"/>
              <a:t>C’est concentrer son cerveau pour bien entendre, bien comprendre, bien voir, se souvenir</a:t>
            </a:r>
            <a:endParaRPr lang="fr-FR" sz="2400" dirty="0"/>
          </a:p>
        </p:txBody>
      </p:sp>
      <p:sp>
        <p:nvSpPr>
          <p:cNvPr id="7" name="ZoneTexte 6"/>
          <p:cNvSpPr txBox="1"/>
          <p:nvPr/>
        </p:nvSpPr>
        <p:spPr>
          <a:xfrm>
            <a:off x="8341895" y="2967789"/>
            <a:ext cx="2999873" cy="1938992"/>
          </a:xfrm>
          <a:prstGeom prst="rect">
            <a:avLst/>
          </a:prstGeom>
          <a:noFill/>
        </p:spPr>
        <p:txBody>
          <a:bodyPr wrap="square" rtlCol="0">
            <a:spAutoFit/>
          </a:bodyPr>
          <a:lstStyle/>
          <a:p>
            <a:r>
              <a:rPr lang="fr-FR" sz="2400" dirty="0" smtClean="0"/>
              <a:t>Travailler mieux, plus vite, presque sans efforts, mieux réussir ce que l’on fait avec plus de plaisir</a:t>
            </a:r>
            <a:endParaRPr lang="fr-FR" sz="2400" dirty="0"/>
          </a:p>
        </p:txBody>
      </p:sp>
      <p:pic>
        <p:nvPicPr>
          <p:cNvPr id="8" name="Image 7"/>
          <p:cNvPicPr>
            <a:picLocks noChangeAspect="1"/>
          </p:cNvPicPr>
          <p:nvPr/>
        </p:nvPicPr>
        <p:blipFill>
          <a:blip r:embed="rId4"/>
          <a:stretch>
            <a:fillRect/>
          </a:stretch>
        </p:blipFill>
        <p:spPr>
          <a:xfrm>
            <a:off x="10074442" y="1116820"/>
            <a:ext cx="962650" cy="1034490"/>
          </a:xfrm>
          <a:prstGeom prst="rect">
            <a:avLst/>
          </a:prstGeom>
        </p:spPr>
      </p:pic>
    </p:spTree>
    <p:extLst>
      <p:ext uri="{BB962C8B-B14F-4D97-AF65-F5344CB8AC3E}">
        <p14:creationId xmlns:p14="http://schemas.microsoft.com/office/powerpoint/2010/main" val="11864125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95401" y="966090"/>
            <a:ext cx="9601196" cy="1303867"/>
          </a:xfrm>
        </p:spPr>
        <p:txBody>
          <a:bodyPr>
            <a:normAutofit fontScale="90000"/>
          </a:bodyPr>
          <a:lstStyle/>
          <a:p>
            <a:r>
              <a:rPr lang="fr-FR" dirty="0" smtClean="0"/>
              <a:t/>
            </a:r>
            <a:br>
              <a:rPr lang="fr-FR" dirty="0" smtClean="0"/>
            </a:br>
            <a:r>
              <a:rPr lang="fr-FR" dirty="0" smtClean="0"/>
              <a:t>C’est arriver à maintenir sa concentration sur une cible</a:t>
            </a:r>
            <a:br>
              <a:rPr lang="fr-FR" dirty="0" smtClean="0"/>
            </a:br>
            <a:endParaRPr lang="fr-FR" dirty="0"/>
          </a:p>
        </p:txBody>
      </p:sp>
      <p:pic>
        <p:nvPicPr>
          <p:cNvPr id="4" name="Espace réservé du contenu 3"/>
          <p:cNvPicPr>
            <a:picLocks noGrp="1" noChangeAspect="1"/>
          </p:cNvPicPr>
          <p:nvPr>
            <p:ph idx="1"/>
          </p:nvPr>
        </p:nvPicPr>
        <p:blipFill>
          <a:blip r:embed="rId2"/>
          <a:stretch>
            <a:fillRect/>
          </a:stretch>
        </p:blipFill>
        <p:spPr>
          <a:xfrm>
            <a:off x="3804014" y="2557463"/>
            <a:ext cx="4583972" cy="3317875"/>
          </a:xfrm>
          <a:prstGeom prst="rect">
            <a:avLst/>
          </a:prstGeom>
        </p:spPr>
      </p:pic>
      <p:pic>
        <p:nvPicPr>
          <p:cNvPr id="5" name="Image 4"/>
          <p:cNvPicPr>
            <a:picLocks noChangeAspect="1"/>
          </p:cNvPicPr>
          <p:nvPr/>
        </p:nvPicPr>
        <p:blipFill>
          <a:blip r:embed="rId3"/>
          <a:stretch>
            <a:fillRect/>
          </a:stretch>
        </p:blipFill>
        <p:spPr>
          <a:xfrm>
            <a:off x="10555705" y="966090"/>
            <a:ext cx="962650" cy="1034490"/>
          </a:xfrm>
          <a:prstGeom prst="rect">
            <a:avLst/>
          </a:prstGeom>
        </p:spPr>
      </p:pic>
    </p:spTree>
    <p:extLst>
      <p:ext uri="{BB962C8B-B14F-4D97-AF65-F5344CB8AC3E}">
        <p14:creationId xmlns:p14="http://schemas.microsoft.com/office/powerpoint/2010/main" val="4473309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C’est rester stable sur une poutre</a:t>
            </a:r>
            <a:endParaRPr lang="fr-FR" dirty="0"/>
          </a:p>
        </p:txBody>
      </p:sp>
      <p:pic>
        <p:nvPicPr>
          <p:cNvPr id="4" name="Espace réservé du contenu 3"/>
          <p:cNvPicPr>
            <a:picLocks noGrp="1" noChangeAspect="1"/>
          </p:cNvPicPr>
          <p:nvPr>
            <p:ph idx="1"/>
          </p:nvPr>
        </p:nvPicPr>
        <p:blipFill>
          <a:blip r:embed="rId2"/>
          <a:stretch>
            <a:fillRect/>
          </a:stretch>
        </p:blipFill>
        <p:spPr>
          <a:xfrm>
            <a:off x="3950479" y="2557463"/>
            <a:ext cx="4291042" cy="3317875"/>
          </a:xfrm>
          <a:prstGeom prst="rect">
            <a:avLst/>
          </a:prstGeom>
        </p:spPr>
      </p:pic>
      <p:pic>
        <p:nvPicPr>
          <p:cNvPr id="5" name="Image 4"/>
          <p:cNvPicPr>
            <a:picLocks noChangeAspect="1"/>
          </p:cNvPicPr>
          <p:nvPr/>
        </p:nvPicPr>
        <p:blipFill>
          <a:blip r:embed="rId3"/>
          <a:stretch>
            <a:fillRect/>
          </a:stretch>
        </p:blipFill>
        <p:spPr>
          <a:xfrm>
            <a:off x="10074442" y="1116820"/>
            <a:ext cx="962650" cy="1034490"/>
          </a:xfrm>
          <a:prstGeom prst="rect">
            <a:avLst/>
          </a:prstGeom>
        </p:spPr>
      </p:pic>
    </p:spTree>
    <p:extLst>
      <p:ext uri="{BB962C8B-B14F-4D97-AF65-F5344CB8AC3E}">
        <p14:creationId xmlns:p14="http://schemas.microsoft.com/office/powerpoint/2010/main" val="4042133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L’équilibre attentionnel</a:t>
            </a:r>
            <a:endParaRPr lang="fr-FR" dirty="0"/>
          </a:p>
        </p:txBody>
      </p:sp>
      <p:pic>
        <p:nvPicPr>
          <p:cNvPr id="5" name="Espace réservé du contenu 4" descr="poutre.jpg"/>
          <p:cNvPicPr>
            <a:picLocks noGrp="1" noChangeAspect="1"/>
          </p:cNvPicPr>
          <p:nvPr>
            <p:ph idx="1"/>
          </p:nvPr>
        </p:nvPicPr>
        <p:blipFill>
          <a:blip r:embed="rId3"/>
          <a:stretch>
            <a:fillRect/>
          </a:stretch>
        </p:blipFill>
        <p:spPr>
          <a:xfrm>
            <a:off x="6579887" y="2539533"/>
            <a:ext cx="4316711" cy="331787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6" name="Image 5" descr="vlcsnap-2017-01-08-11h10m32s571.png"/>
          <p:cNvPicPr>
            <a:picLocks noChangeAspect="1"/>
          </p:cNvPicPr>
          <p:nvPr/>
        </p:nvPicPr>
        <p:blipFill>
          <a:blip r:embed="rId4"/>
          <a:stretch>
            <a:fillRect/>
          </a:stretch>
        </p:blipFill>
        <p:spPr>
          <a:xfrm>
            <a:off x="2422712" y="2954963"/>
            <a:ext cx="2894109" cy="2487014"/>
          </a:xfrm>
          <a:prstGeom prst="rect">
            <a:avLst/>
          </a:prstGeom>
        </p:spPr>
      </p:pic>
      <p:pic>
        <p:nvPicPr>
          <p:cNvPr id="7" name="Image 6"/>
          <p:cNvPicPr>
            <a:picLocks noChangeAspect="1"/>
          </p:cNvPicPr>
          <p:nvPr/>
        </p:nvPicPr>
        <p:blipFill>
          <a:blip r:embed="rId5"/>
          <a:stretch>
            <a:fillRect/>
          </a:stretch>
        </p:blipFill>
        <p:spPr>
          <a:xfrm>
            <a:off x="10074442" y="1116820"/>
            <a:ext cx="962650" cy="1034490"/>
          </a:xfrm>
          <a:prstGeom prst="rect">
            <a:avLst/>
          </a:prstGeom>
        </p:spPr>
      </p:pic>
    </p:spTree>
    <p:extLst>
      <p:ext uri="{BB962C8B-B14F-4D97-AF65-F5344CB8AC3E}">
        <p14:creationId xmlns:p14="http://schemas.microsoft.com/office/powerpoint/2010/main" val="20048758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 peut-on évaluer?</a:t>
            </a:r>
            <a:endParaRPr lang="fr-FR" dirty="0"/>
          </a:p>
        </p:txBody>
      </p:sp>
      <p:sp>
        <p:nvSpPr>
          <p:cNvPr id="3" name="Espace réservé du contenu 2"/>
          <p:cNvSpPr>
            <a:spLocks noGrp="1"/>
          </p:cNvSpPr>
          <p:nvPr>
            <p:ph idx="1"/>
          </p:nvPr>
        </p:nvSpPr>
        <p:spPr/>
        <p:txBody>
          <a:bodyPr/>
          <a:lstStyle/>
          <a:p>
            <a:r>
              <a:rPr lang="fr-FR" dirty="0" smtClean="0"/>
              <a:t>Evaluation des performances globales du système scolaire</a:t>
            </a:r>
          </a:p>
          <a:p>
            <a:pPr lvl="1"/>
            <a:r>
              <a:rPr lang="fr-FR" dirty="0" smtClean="0"/>
              <a:t>connaître le niveau des élèves de manière à évaluer le savoir dispensé à l’école.</a:t>
            </a:r>
          </a:p>
          <a:p>
            <a:r>
              <a:rPr lang="fr-FR" dirty="0" smtClean="0"/>
              <a:t>Evaluation de la productivité du système scolaire</a:t>
            </a:r>
          </a:p>
          <a:p>
            <a:pPr lvl="1"/>
            <a:r>
              <a:rPr lang="fr-FR" dirty="0" smtClean="0"/>
              <a:t>Mesure la manière dont les eple font progresser les élèves</a:t>
            </a:r>
          </a:p>
          <a:p>
            <a:r>
              <a:rPr lang="fr-FR" dirty="0" smtClean="0"/>
              <a:t>Evaluation pédagogique</a:t>
            </a:r>
          </a:p>
          <a:p>
            <a:pPr lvl="1"/>
            <a:r>
              <a:rPr lang="fr-FR" dirty="0" smtClean="0"/>
              <a:t>Porte sur les acquis et les compétences des élèves. </a:t>
            </a:r>
          </a:p>
          <a:p>
            <a:pPr lvl="1"/>
            <a:r>
              <a:rPr lang="fr-FR" dirty="0" smtClean="0"/>
              <a:t>Aide les élèves à apprendre</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 PIM</a:t>
            </a:r>
            <a:br>
              <a:rPr lang="fr-FR" dirty="0" smtClean="0"/>
            </a:br>
            <a:r>
              <a:rPr lang="fr-FR" dirty="0" smtClean="0"/>
              <a:t>Perception, intention, manière d’agir</a:t>
            </a:r>
            <a:endParaRPr lang="fr-FR" dirty="0"/>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46810" y="2557463"/>
            <a:ext cx="5298412" cy="2980357"/>
          </a:xfrm>
        </p:spPr>
      </p:pic>
      <p:pic>
        <p:nvPicPr>
          <p:cNvPr id="5" name="Image 4"/>
          <p:cNvPicPr>
            <a:picLocks noChangeAspect="1"/>
          </p:cNvPicPr>
          <p:nvPr/>
        </p:nvPicPr>
        <p:blipFill>
          <a:blip r:embed="rId4"/>
          <a:stretch>
            <a:fillRect/>
          </a:stretch>
        </p:blipFill>
        <p:spPr>
          <a:xfrm>
            <a:off x="10074442" y="1116820"/>
            <a:ext cx="962650" cy="1034490"/>
          </a:xfrm>
          <a:prstGeom prst="rect">
            <a:avLst/>
          </a:prstGeom>
        </p:spPr>
      </p:pic>
      <p:sp>
        <p:nvSpPr>
          <p:cNvPr id="7" name="ZoneTexte 6"/>
          <p:cNvSpPr txBox="1"/>
          <p:nvPr/>
        </p:nvSpPr>
        <p:spPr>
          <a:xfrm>
            <a:off x="1717288" y="5664820"/>
            <a:ext cx="8631044" cy="646331"/>
          </a:xfrm>
          <a:prstGeom prst="rect">
            <a:avLst/>
          </a:prstGeom>
          <a:noFill/>
        </p:spPr>
        <p:txBody>
          <a:bodyPr wrap="square" rtlCol="0">
            <a:spAutoFit/>
          </a:bodyPr>
          <a:lstStyle/>
          <a:p>
            <a:pPr algn="ctr"/>
            <a:r>
              <a:rPr lang="fr-FR" sz="3600" dirty="0" smtClean="0"/>
              <a:t>https://youtu.be/h12qckEV0cU</a:t>
            </a:r>
            <a:endParaRPr lang="fr-FR" sz="3600" dirty="0"/>
          </a:p>
        </p:txBody>
      </p:sp>
    </p:spTree>
    <p:extLst>
      <p:ext uri="{BB962C8B-B14F-4D97-AF65-F5344CB8AC3E}">
        <p14:creationId xmlns:p14="http://schemas.microsoft.com/office/powerpoint/2010/main" val="19347927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
          <p:cNvSpPr txBox="1">
            <a:spLocks noChangeArrowheads="1"/>
          </p:cNvSpPr>
          <p:nvPr/>
        </p:nvSpPr>
        <p:spPr bwMode="auto">
          <a:xfrm>
            <a:off x="1992314" y="506650"/>
            <a:ext cx="8229600" cy="1143000"/>
          </a:xfrm>
          <a:prstGeom prst="rect">
            <a:avLst/>
          </a:prstGeom>
          <a:noFill/>
          <a:ln w="9525">
            <a:noFill/>
            <a:round/>
            <a:headEnd/>
            <a:tailEnd/>
          </a:ln>
        </p:spPr>
        <p:txBody>
          <a:bodyPr lIns="90000" tIns="46800" rIns="90000" bIns="46800"/>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2400" b="1" dirty="0" smtClean="0">
              <a:solidFill>
                <a:srgbClr val="184698"/>
              </a:solidFill>
            </a:endParaRP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4000" b="1" dirty="0" smtClean="0"/>
              <a:t>Travailler la concentration avec les élèves</a:t>
            </a:r>
            <a:r>
              <a:rPr lang="fr-FR" altLang="fr-FR" sz="4000" b="1" dirty="0"/>
              <a:t/>
            </a:r>
            <a:br>
              <a:rPr lang="fr-FR" altLang="fr-FR" sz="4000" b="1" dirty="0"/>
            </a:br>
            <a:endParaRPr lang="fr-FR" altLang="fr-FR" sz="4000" b="1" dirty="0"/>
          </a:p>
        </p:txBody>
      </p:sp>
      <p:sp>
        <p:nvSpPr>
          <p:cNvPr id="19458" name="Text Box 2"/>
          <p:cNvSpPr txBox="1">
            <a:spLocks noChangeArrowheads="1"/>
          </p:cNvSpPr>
          <p:nvPr/>
        </p:nvSpPr>
        <p:spPr bwMode="auto">
          <a:xfrm>
            <a:off x="1590653" y="2850772"/>
            <a:ext cx="9032314" cy="2523333"/>
          </a:xfrm>
          <a:prstGeom prst="rect">
            <a:avLst/>
          </a:prstGeom>
          <a:noFill/>
          <a:ln w="9525">
            <a:noFill/>
            <a:round/>
            <a:headEnd/>
            <a:tailEnd/>
          </a:ln>
        </p:spPr>
        <p:txBody>
          <a:bodyPr lIns="90000" tIns="46800" rIns="90000" bIns="46800"/>
          <a:lstStyle/>
          <a:p>
            <a:pP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000" b="1" dirty="0" smtClean="0">
                <a:solidFill>
                  <a:srgbClr val="000000"/>
                </a:solidFill>
              </a:rPr>
              <a:t>Avertir les élèves quand il y a des passages importants de son discours à retenir</a:t>
            </a:r>
          </a:p>
          <a:p>
            <a:pPr>
              <a:spcBef>
                <a:spcPts val="500"/>
              </a:spcBef>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000" b="1" dirty="0" smtClean="0">
                <a:solidFill>
                  <a:srgbClr val="000000"/>
                </a:solidFill>
              </a:rPr>
              <a:t> Expliquer le but de l’activité</a:t>
            </a:r>
          </a:p>
          <a:p>
            <a:pPr>
              <a:spcBef>
                <a:spcPts val="500"/>
              </a:spcBef>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000" b="1" dirty="0" smtClean="0"/>
              <a:t>préciser explicitement à l'élève le programme attentionnel (perception - intention - mode d'action). </a:t>
            </a:r>
          </a:p>
          <a:p>
            <a:pPr>
              <a:spcBef>
                <a:spcPts val="500"/>
              </a:spcBef>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2000" b="1" dirty="0" smtClean="0">
              <a:solidFill>
                <a:srgbClr val="000000"/>
              </a:solidFill>
            </a:endParaRPr>
          </a:p>
        </p:txBody>
      </p:sp>
      <p:sp>
        <p:nvSpPr>
          <p:cNvPr id="31748" name="Text Box 3"/>
          <p:cNvSpPr txBox="1">
            <a:spLocks noChangeArrowheads="1"/>
          </p:cNvSpPr>
          <p:nvPr/>
        </p:nvSpPr>
        <p:spPr bwMode="auto">
          <a:xfrm>
            <a:off x="1797050" y="6021389"/>
            <a:ext cx="6673856" cy="371513"/>
          </a:xfrm>
          <a:prstGeom prst="rect">
            <a:avLst/>
          </a:prstGeom>
          <a:noFill/>
          <a:ln w="9525">
            <a:noFill/>
            <a:round/>
            <a:headEnd/>
            <a:tailEnd/>
          </a:ln>
        </p:spPr>
        <p:txBody>
          <a:bodyPr wrap="non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i="1">
                <a:solidFill>
                  <a:srgbClr val="FFFFFF"/>
                </a:solidFill>
              </a:rPr>
              <a:t>http://www.negundosports.com/wp-content/uploads/2013/08/eleves-en-classe1.jpg</a:t>
            </a:r>
          </a:p>
        </p:txBody>
      </p:sp>
      <p:pic>
        <p:nvPicPr>
          <p:cNvPr id="7" name="Image 6"/>
          <p:cNvPicPr>
            <a:picLocks noChangeAspect="1"/>
          </p:cNvPicPr>
          <p:nvPr/>
        </p:nvPicPr>
        <p:blipFill>
          <a:blip r:embed="rId3"/>
          <a:stretch>
            <a:fillRect/>
          </a:stretch>
        </p:blipFill>
        <p:spPr>
          <a:xfrm>
            <a:off x="10074442" y="1116820"/>
            <a:ext cx="962650" cy="1034490"/>
          </a:xfrm>
          <a:prstGeom prst="rect">
            <a:avLst/>
          </a:prstGeom>
        </p:spPr>
      </p:pic>
    </p:spTree>
    <p:extLst>
      <p:ext uri="{BB962C8B-B14F-4D97-AF65-F5344CB8AC3E}">
        <p14:creationId xmlns:p14="http://schemas.microsoft.com/office/powerpoint/2010/main" val="7754621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additive="repl">
                                        <p:cTn id="6" dur="1" fill="hold">
                                          <p:stCondLst>
                                            <p:cond delay="0"/>
                                          </p:stCondLst>
                                        </p:cTn>
                                        <p:tgtEl>
                                          <p:spTgt spid="19458">
                                            <p:txEl>
                                              <p:pRg st="0" end="0"/>
                                            </p:txEl>
                                          </p:spTgt>
                                        </p:tgtEl>
                                        <p:attrNameLst>
                                          <p:attrName>style.visibility</p:attrName>
                                        </p:attrNameLst>
                                      </p:cBhvr>
                                      <p:to>
                                        <p:strVal val="visible"/>
                                      </p:to>
                                    </p:set>
                                    <p:animEffect transition="in" filter="fade">
                                      <p:cBhvr additive="repl">
                                        <p:cTn id="7" dur="500"/>
                                        <p:tgtEl>
                                          <p:spTgt spid="194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additive="repl">
                                        <p:cTn id="11" dur="1" fill="hold">
                                          <p:stCondLst>
                                            <p:cond delay="0"/>
                                          </p:stCondLst>
                                        </p:cTn>
                                        <p:tgtEl>
                                          <p:spTgt spid="19458">
                                            <p:txEl>
                                              <p:pRg st="1" end="1"/>
                                            </p:txEl>
                                          </p:spTgt>
                                        </p:tgtEl>
                                        <p:attrNameLst>
                                          <p:attrName>style.visibility</p:attrName>
                                        </p:attrNameLst>
                                      </p:cBhvr>
                                      <p:to>
                                        <p:strVal val="visible"/>
                                      </p:to>
                                    </p:set>
                                    <p:animEffect transition="in" filter="fade">
                                      <p:cBhvr additive="repl">
                                        <p:cTn id="12" dur="500"/>
                                        <p:tgtEl>
                                          <p:spTgt spid="1945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additive="repl">
                                        <p:cTn id="16" dur="1" fill="hold">
                                          <p:stCondLst>
                                            <p:cond delay="0"/>
                                          </p:stCondLst>
                                        </p:cTn>
                                        <p:tgtEl>
                                          <p:spTgt spid="19458">
                                            <p:txEl>
                                              <p:pRg st="2" end="2"/>
                                            </p:txEl>
                                          </p:spTgt>
                                        </p:tgtEl>
                                        <p:attrNameLst>
                                          <p:attrName>style.visibility</p:attrName>
                                        </p:attrNameLst>
                                      </p:cBhvr>
                                      <p:to>
                                        <p:strVal val="visible"/>
                                      </p:to>
                                    </p:set>
                                    <p:animEffect transition="in" filter="fade">
                                      <p:cBhvr additive="repl">
                                        <p:cTn id="17" dur="500"/>
                                        <p:tgtEl>
                                          <p:spTgt spid="194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Pour les élèves, le « </a:t>
            </a:r>
            <a:r>
              <a:rPr lang="fr-FR" dirty="0" err="1" smtClean="0"/>
              <a:t>minimoi</a:t>
            </a:r>
            <a:r>
              <a:rPr lang="fr-FR" dirty="0" smtClean="0"/>
              <a:t> et le </a:t>
            </a:r>
            <a:r>
              <a:rPr lang="fr-FR" dirty="0" err="1" smtClean="0"/>
              <a:t>maximoi</a:t>
            </a:r>
            <a:r>
              <a:rPr lang="fr-FR" dirty="0" smtClean="0"/>
              <a:t> »</a:t>
            </a:r>
            <a:br>
              <a:rPr lang="fr-FR" dirty="0" smtClean="0"/>
            </a:br>
            <a:endParaRPr lang="fr-FR" dirty="0"/>
          </a:p>
        </p:txBody>
      </p:sp>
      <p:sp>
        <p:nvSpPr>
          <p:cNvPr id="3" name="Espace réservé du contenu 2"/>
          <p:cNvSpPr>
            <a:spLocks noGrp="1"/>
          </p:cNvSpPr>
          <p:nvPr>
            <p:ph idx="1"/>
          </p:nvPr>
        </p:nvSpPr>
        <p:spPr/>
        <p:txBody>
          <a:bodyPr/>
          <a:lstStyle/>
          <a:p>
            <a:pPr>
              <a:spcBef>
                <a:spcPts val="500"/>
              </a:spcBef>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smtClean="0">
                <a:solidFill>
                  <a:srgbClr val="000000"/>
                </a:solidFill>
              </a:rPr>
              <a:t>S’entrainer </a:t>
            </a:r>
            <a:r>
              <a:rPr lang="fr-FR" altLang="fr-FR" b="1" dirty="0">
                <a:solidFill>
                  <a:srgbClr val="000000"/>
                </a:solidFill>
              </a:rPr>
              <a:t>aux mono-tâches, se définir des mini missions </a:t>
            </a:r>
            <a:r>
              <a:rPr lang="fr-FR" altLang="fr-FR" b="1" dirty="0" smtClean="0">
                <a:solidFill>
                  <a:srgbClr val="000000"/>
                </a:solidFill>
              </a:rPr>
              <a:t>courtes avec son </a:t>
            </a:r>
            <a:r>
              <a:rPr lang="fr-FR" altLang="fr-FR" b="1" dirty="0" err="1" smtClean="0">
                <a:solidFill>
                  <a:srgbClr val="000000"/>
                </a:solidFill>
              </a:rPr>
              <a:t>maximoi</a:t>
            </a:r>
            <a:endParaRPr lang="fr-FR" altLang="fr-FR" b="1" dirty="0" smtClean="0">
              <a:solidFill>
                <a:srgbClr val="000000"/>
              </a:solidFill>
            </a:endParaRPr>
          </a:p>
          <a:p>
            <a:pPr>
              <a:spcBef>
                <a:spcPts val="500"/>
              </a:spcBef>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solidFill>
                  <a:srgbClr val="000000"/>
                </a:solidFill>
              </a:rPr>
              <a:t>Ecouter en se mettant dans la peau de quelqu’un qui devrait retenir dans le but de le répéter à quelqu’un d’autre après</a:t>
            </a:r>
          </a:p>
          <a:p>
            <a:pPr>
              <a:spcBef>
                <a:spcPts val="500"/>
              </a:spcBef>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b="1" dirty="0">
              <a:solidFill>
                <a:srgbClr val="000000"/>
              </a:solidFill>
            </a:endParaRPr>
          </a:p>
          <a:p>
            <a:endParaRPr lang="fr-FR" dirty="0"/>
          </a:p>
        </p:txBody>
      </p:sp>
      <p:pic>
        <p:nvPicPr>
          <p:cNvPr id="5" name="Image 4"/>
          <p:cNvPicPr>
            <a:picLocks noChangeAspect="1"/>
          </p:cNvPicPr>
          <p:nvPr/>
        </p:nvPicPr>
        <p:blipFill>
          <a:blip r:embed="rId3"/>
          <a:stretch>
            <a:fillRect/>
          </a:stretch>
        </p:blipFill>
        <p:spPr>
          <a:xfrm>
            <a:off x="10415272" y="982132"/>
            <a:ext cx="962650" cy="1034490"/>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7679" y="4284980"/>
            <a:ext cx="3642359" cy="2048827"/>
          </a:xfrm>
          <a:prstGeom prst="rect">
            <a:avLst/>
          </a:prstGeom>
        </p:spPr>
      </p:pic>
    </p:spTree>
    <p:extLst>
      <p:ext uri="{BB962C8B-B14F-4D97-AF65-F5344CB8AC3E}">
        <p14:creationId xmlns:p14="http://schemas.microsoft.com/office/powerpoint/2010/main" val="3233624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267326" y="1633537"/>
            <a:ext cx="8887327" cy="4398295"/>
          </a:xfrm>
          <a:prstGeom prst="rect">
            <a:avLst/>
          </a:prstGeom>
        </p:spPr>
      </p:pic>
      <p:sp>
        <p:nvSpPr>
          <p:cNvPr id="5" name="ZoneTexte 4"/>
          <p:cNvSpPr txBox="1"/>
          <p:nvPr/>
        </p:nvSpPr>
        <p:spPr>
          <a:xfrm>
            <a:off x="737937" y="770021"/>
            <a:ext cx="10571747" cy="707886"/>
          </a:xfrm>
          <a:prstGeom prst="rect">
            <a:avLst/>
          </a:prstGeom>
          <a:noFill/>
        </p:spPr>
        <p:txBody>
          <a:bodyPr wrap="square" rtlCol="0">
            <a:spAutoFit/>
          </a:bodyPr>
          <a:lstStyle/>
          <a:p>
            <a:pPr algn="ctr"/>
            <a:r>
              <a:rPr lang="fr-FR" sz="4000" dirty="0" smtClean="0"/>
              <a:t>Exemple: comprendre un texte</a:t>
            </a:r>
            <a:endParaRPr lang="fr-FR" sz="4000" dirty="0"/>
          </a:p>
        </p:txBody>
      </p:sp>
      <p:pic>
        <p:nvPicPr>
          <p:cNvPr id="6" name="Image 5"/>
          <p:cNvPicPr>
            <a:picLocks noChangeAspect="1"/>
          </p:cNvPicPr>
          <p:nvPr/>
        </p:nvPicPr>
        <p:blipFill>
          <a:blip r:embed="rId3"/>
          <a:stretch>
            <a:fillRect/>
          </a:stretch>
        </p:blipFill>
        <p:spPr>
          <a:xfrm>
            <a:off x="10154653" y="606719"/>
            <a:ext cx="962650" cy="1034490"/>
          </a:xfrm>
          <a:prstGeom prst="rect">
            <a:avLst/>
          </a:prstGeom>
        </p:spPr>
      </p:pic>
    </p:spTree>
    <p:extLst>
      <p:ext uri="{BB962C8B-B14F-4D97-AF65-F5344CB8AC3E}">
        <p14:creationId xmlns:p14="http://schemas.microsoft.com/office/powerpoint/2010/main" val="30116431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Technique des 30 secondes</a:t>
            </a:r>
            <a:endParaRPr lang="fr-FR" dirty="0"/>
          </a:p>
        </p:txBody>
      </p:sp>
      <p:sp>
        <p:nvSpPr>
          <p:cNvPr id="3" name="Espace réservé du contenu 2"/>
          <p:cNvSpPr>
            <a:spLocks noGrp="1"/>
          </p:cNvSpPr>
          <p:nvPr>
            <p:ph idx="1"/>
          </p:nvPr>
        </p:nvSpPr>
        <p:spPr/>
        <p:txBody>
          <a:bodyPr>
            <a:normAutofit fontScale="92500" lnSpcReduction="20000"/>
          </a:bodyPr>
          <a:lstStyle/>
          <a:p>
            <a:r>
              <a:rPr lang="fr-FR" dirty="0" smtClean="0"/>
              <a:t>Je me pose des questions sur ce que je suis entrain de faire et j’y réponds</a:t>
            </a:r>
          </a:p>
          <a:p>
            <a:pPr lvl="1">
              <a:buFont typeface="Wingdings" panose="05000000000000000000" pitchFamily="2" charset="2"/>
              <a:buChar char="Ø"/>
            </a:pPr>
            <a:r>
              <a:rPr lang="fr-FR" dirty="0" smtClean="0"/>
              <a:t>Qu’est ce que je dois faire maintenant?</a:t>
            </a:r>
          </a:p>
          <a:p>
            <a:pPr lvl="1">
              <a:buFont typeface="Wingdings" panose="05000000000000000000" pitchFamily="2" charset="2"/>
              <a:buChar char="Ø"/>
            </a:pPr>
            <a:r>
              <a:rPr lang="fr-FR" dirty="0" smtClean="0"/>
              <a:t>Qu’est ce que j’ai retenu des cours précédents</a:t>
            </a:r>
          </a:p>
          <a:p>
            <a:pPr lvl="1">
              <a:buFont typeface="Wingdings" panose="05000000000000000000" pitchFamily="2" charset="2"/>
              <a:buChar char="Ø"/>
            </a:pPr>
            <a:r>
              <a:rPr lang="fr-FR" dirty="0" smtClean="0"/>
              <a:t>Qu’est ce que je sais déjà sur ce sujet?</a:t>
            </a:r>
          </a:p>
          <a:p>
            <a:pPr lvl="1">
              <a:buFont typeface="Wingdings" panose="05000000000000000000" pitchFamily="2" charset="2"/>
              <a:buChar char="Ø"/>
            </a:pPr>
            <a:r>
              <a:rPr lang="fr-FR" dirty="0" smtClean="0"/>
              <a:t>Qu’est ce que le prof attend </a:t>
            </a:r>
            <a:r>
              <a:rPr lang="fr-FR" dirty="0" err="1" smtClean="0"/>
              <a:t>présicément</a:t>
            </a:r>
            <a:r>
              <a:rPr lang="fr-FR" dirty="0" smtClean="0"/>
              <a:t> de cet exercice?</a:t>
            </a:r>
          </a:p>
          <a:p>
            <a:pPr lvl="1">
              <a:buFont typeface="Wingdings" panose="05000000000000000000" pitchFamily="2" charset="2"/>
              <a:buChar char="Ø"/>
            </a:pPr>
            <a:r>
              <a:rPr lang="fr-FR" dirty="0" smtClean="0"/>
              <a:t>Qu’est ce que j’ai mal fait la fois précédente?</a:t>
            </a:r>
          </a:p>
          <a:p>
            <a:pPr lvl="1">
              <a:buFont typeface="Wingdings" panose="05000000000000000000" pitchFamily="2" charset="2"/>
              <a:buChar char="Ø"/>
            </a:pPr>
            <a:r>
              <a:rPr lang="fr-FR" dirty="0" smtClean="0"/>
              <a:t>Que dois-je rectifier?</a:t>
            </a:r>
          </a:p>
          <a:p>
            <a:pPr lvl="1">
              <a:buFont typeface="Wingdings" panose="05000000000000000000" pitchFamily="2" charset="2"/>
              <a:buChar char="Ø"/>
            </a:pPr>
            <a:r>
              <a:rPr lang="fr-FR" dirty="0" smtClean="0"/>
              <a:t>A quoi faut-il précisément que je fasse attention?</a:t>
            </a:r>
          </a:p>
          <a:p>
            <a:pPr lvl="1">
              <a:buFont typeface="Wingdings" panose="05000000000000000000" pitchFamily="2" charset="2"/>
              <a:buChar char="Ø"/>
            </a:pPr>
            <a:r>
              <a:rPr lang="fr-FR" dirty="0" smtClean="0"/>
              <a:t>Est-ce que j’ai un objectif particulier pour le temps de travail à venir?</a:t>
            </a:r>
            <a:endParaRPr lang="fr-FR" dirty="0"/>
          </a:p>
        </p:txBody>
      </p:sp>
      <p:pic>
        <p:nvPicPr>
          <p:cNvPr id="5" name="Image 4"/>
          <p:cNvPicPr>
            <a:picLocks noChangeAspect="1"/>
          </p:cNvPicPr>
          <p:nvPr/>
        </p:nvPicPr>
        <p:blipFill>
          <a:blip r:embed="rId3"/>
          <a:stretch>
            <a:fillRect/>
          </a:stretch>
        </p:blipFill>
        <p:spPr>
          <a:xfrm>
            <a:off x="10074442" y="1116820"/>
            <a:ext cx="962650" cy="1034490"/>
          </a:xfrm>
          <a:prstGeom prst="rect">
            <a:avLst/>
          </a:prstGeom>
        </p:spPr>
      </p:pic>
    </p:spTree>
    <p:extLst>
      <p:ext uri="{BB962C8B-B14F-4D97-AF65-F5344CB8AC3E}">
        <p14:creationId xmlns:p14="http://schemas.microsoft.com/office/powerpoint/2010/main" val="21909670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Indicateurs d’évaluation sur le socle</a:t>
            </a:r>
            <a:endParaRPr lang="fr-FR" dirty="0"/>
          </a:p>
        </p:txBody>
      </p:sp>
      <p:sp>
        <p:nvSpPr>
          <p:cNvPr id="3" name="Espace réservé du contenu 2"/>
          <p:cNvSpPr>
            <a:spLocks noGrp="1"/>
          </p:cNvSpPr>
          <p:nvPr>
            <p:ph idx="1"/>
          </p:nvPr>
        </p:nvSpPr>
        <p:spPr/>
        <p:txBody>
          <a:bodyPr>
            <a:normAutofit fontScale="92500" lnSpcReduction="10000"/>
          </a:bodyPr>
          <a:lstStyle/>
          <a:p>
            <a:pPr lvl="0" algn="ctr" fontAlgn="base"/>
            <a:r>
              <a:rPr lang="fr-FR" dirty="0" smtClean="0"/>
              <a:t>L'élève est capable de planifier ses tâches, de se projeter dans le temps. </a:t>
            </a:r>
          </a:p>
          <a:p>
            <a:pPr lvl="0" algn="ctr" fontAlgn="base"/>
            <a:r>
              <a:rPr lang="fr-FR" dirty="0" smtClean="0"/>
              <a:t>Il gère les étapes d'une production. </a:t>
            </a:r>
          </a:p>
          <a:p>
            <a:pPr lvl="0" algn="ctr" fontAlgn="base"/>
            <a:r>
              <a:rPr lang="fr-FR" dirty="0" smtClean="0"/>
              <a:t>Il mobilise les connaissances nécessaires à la résolution d'un problème. </a:t>
            </a:r>
          </a:p>
          <a:p>
            <a:pPr lvl="0" algn="ctr" fontAlgn="base"/>
            <a:r>
              <a:rPr lang="fr-FR" b="1" u="sng" dirty="0" smtClean="0"/>
              <a:t>Éléments observables en classe ou à la maison</a:t>
            </a:r>
            <a:r>
              <a:rPr lang="fr-FR" dirty="0" smtClean="0"/>
              <a:t> </a:t>
            </a:r>
          </a:p>
          <a:p>
            <a:pPr lvl="0" algn="ctr" fontAlgn="base"/>
            <a:r>
              <a:rPr lang="fr-FR" dirty="0" smtClean="0"/>
              <a:t>l'attention des élèves est moins dispersée. </a:t>
            </a:r>
          </a:p>
          <a:p>
            <a:pPr lvl="0" algn="ctr" fontAlgn="base"/>
            <a:r>
              <a:rPr lang="fr-FR" dirty="0" smtClean="0"/>
              <a:t>Le travail est effectué dans un temps imparti moins long. </a:t>
            </a:r>
          </a:p>
          <a:p>
            <a:pPr lvl="0" algn="ctr" fontAlgn="base"/>
            <a:r>
              <a:rPr lang="fr-FR" dirty="0" smtClean="0"/>
              <a:t>Le processus de mémorisation est amorcé au cours de la séance. </a:t>
            </a:r>
          </a:p>
          <a:p>
            <a:pPr lvl="0" algn="ctr" fontAlgn="base"/>
            <a:endParaRPr lang="fr-FR" dirty="0" smtClean="0"/>
          </a:p>
          <a:p>
            <a:endParaRPr lang="fr-FR" dirty="0"/>
          </a:p>
        </p:txBody>
      </p:sp>
      <p:pic>
        <p:nvPicPr>
          <p:cNvPr id="5" name="Image 4"/>
          <p:cNvPicPr>
            <a:picLocks noChangeAspect="1"/>
          </p:cNvPicPr>
          <p:nvPr/>
        </p:nvPicPr>
        <p:blipFill>
          <a:blip r:embed="rId2"/>
          <a:stretch>
            <a:fillRect/>
          </a:stretch>
        </p:blipFill>
        <p:spPr>
          <a:xfrm>
            <a:off x="10074442" y="1116820"/>
            <a:ext cx="962650" cy="10344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solidFill>
                  <a:schemeClr val="tx1"/>
                </a:solidFill>
              </a:rPr>
              <a:t>MÉMORISER</a:t>
            </a:r>
          </a:p>
        </p:txBody>
      </p:sp>
      <p:pic>
        <p:nvPicPr>
          <p:cNvPr id="5" name="Espace réservé du contenu 4" descr="memorisation.jpg"/>
          <p:cNvPicPr>
            <a:picLocks noGrp="1" noChangeAspect="1"/>
          </p:cNvPicPr>
          <p:nvPr>
            <p:ph idx="1"/>
          </p:nvPr>
        </p:nvPicPr>
        <p:blipFill>
          <a:blip r:embed="rId3"/>
          <a:stretch>
            <a:fillRect/>
          </a:stretch>
        </p:blipFill>
        <p:spPr>
          <a:xfrm>
            <a:off x="4214812" y="2096294"/>
            <a:ext cx="3762375" cy="381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257133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7166" y="982132"/>
            <a:ext cx="9601196" cy="1303867"/>
          </a:xfrm>
        </p:spPr>
        <p:txBody>
          <a:bodyPr/>
          <a:lstStyle/>
          <a:p>
            <a:r>
              <a:rPr lang="fr-FR" dirty="0" smtClean="0"/>
              <a:t>La mémoire dans le domaine 2 du socle</a:t>
            </a:r>
            <a:endParaRPr lang="fr-FR" dirty="0"/>
          </a:p>
        </p:txBody>
      </p:sp>
      <p:sp>
        <p:nvSpPr>
          <p:cNvPr id="3" name="Espace réservé du contenu 2"/>
          <p:cNvSpPr>
            <a:spLocks noGrp="1"/>
          </p:cNvSpPr>
          <p:nvPr>
            <p:ph idx="1"/>
          </p:nvPr>
        </p:nvSpPr>
        <p:spPr/>
        <p:txBody>
          <a:bodyPr>
            <a:normAutofit fontScale="92500" lnSpcReduction="10000"/>
          </a:bodyPr>
          <a:lstStyle/>
          <a:p>
            <a:pPr marL="0" indent="0" fontAlgn="base">
              <a:buNone/>
            </a:pPr>
            <a:endParaRPr lang="fr-FR" dirty="0" smtClean="0"/>
          </a:p>
          <a:p>
            <a:pPr fontAlgn="base"/>
            <a:r>
              <a:rPr lang="fr-FR" dirty="0" smtClean="0"/>
              <a:t>« l’élève se projette dans le temps, anticipe, planifie ses tâches. Il gère les étapes d'une production, écrite ou non, </a:t>
            </a:r>
            <a:r>
              <a:rPr lang="fr-FR" b="1" dirty="0" smtClean="0"/>
              <a:t>mémorise ce qui doit l'être</a:t>
            </a:r>
            <a:r>
              <a:rPr lang="fr-FR" dirty="0" smtClean="0"/>
              <a:t>. </a:t>
            </a:r>
          </a:p>
          <a:p>
            <a:pPr fontAlgn="base"/>
            <a:r>
              <a:rPr lang="fr-FR" dirty="0" smtClean="0"/>
              <a:t>Il comprend le sens des consignes ; il sait qu'un même mot peut avoir des sens différents selon les disciplines. </a:t>
            </a:r>
          </a:p>
          <a:p>
            <a:pPr fontAlgn="base"/>
            <a:r>
              <a:rPr lang="fr-FR" dirty="0" smtClean="0"/>
              <a:t>Pour acquérir des connaissances et des compétences, il met en œuvre les capacités essentielles que sont l'attention,</a:t>
            </a:r>
            <a:r>
              <a:rPr lang="fr-FR" b="1" dirty="0" smtClean="0"/>
              <a:t> la mémorisation,</a:t>
            </a:r>
            <a:r>
              <a:rPr lang="fr-FR" dirty="0" smtClean="0"/>
              <a:t> la mobilisation de ressources, la concentration, l'aptitude à l'échange et au questionnement, le respect des consignes, la gestion de l'effort. » </a:t>
            </a:r>
          </a:p>
          <a:p>
            <a:endParaRPr lang="fr-FR" dirty="0"/>
          </a:p>
        </p:txBody>
      </p:sp>
      <p:pic>
        <p:nvPicPr>
          <p:cNvPr id="4" name="Espace réservé du contenu 4" descr="memorisation.jpg"/>
          <p:cNvPicPr>
            <a:picLocks noChangeAspect="1"/>
          </p:cNvPicPr>
          <p:nvPr/>
        </p:nvPicPr>
        <p:blipFill>
          <a:blip r:embed="rId2"/>
          <a:stretch>
            <a:fillRect/>
          </a:stretch>
        </p:blipFill>
        <p:spPr>
          <a:xfrm>
            <a:off x="10169927" y="1256505"/>
            <a:ext cx="1016625" cy="10294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Constat chez les élèves</a:t>
            </a:r>
            <a:endParaRPr lang="fr-FR" dirty="0"/>
          </a:p>
        </p:txBody>
      </p:sp>
      <p:sp>
        <p:nvSpPr>
          <p:cNvPr id="3" name="Espace réservé du contenu 2"/>
          <p:cNvSpPr>
            <a:spLocks noGrp="1"/>
          </p:cNvSpPr>
          <p:nvPr>
            <p:ph idx="1"/>
          </p:nvPr>
        </p:nvSpPr>
        <p:spPr/>
        <p:txBody>
          <a:bodyPr>
            <a:normAutofit fontScale="92500"/>
          </a:bodyPr>
          <a:lstStyle/>
          <a:p>
            <a:pPr fontAlgn="base">
              <a:buNone/>
            </a:pPr>
            <a:endParaRPr lang="fr-FR" dirty="0" smtClean="0"/>
          </a:p>
          <a:p>
            <a:pPr fontAlgn="base"/>
            <a:r>
              <a:rPr lang="fr-FR" dirty="0" smtClean="0"/>
              <a:t> Ceux pour qui la mémorisation pose problème au-delà de 2 consignes consécutives </a:t>
            </a:r>
          </a:p>
          <a:p>
            <a:pPr fontAlgn="base"/>
            <a:r>
              <a:rPr lang="fr-FR" dirty="0" smtClean="0"/>
              <a:t> Ceux qui ont appris la veille mais ne savent plus rien le lendemain  </a:t>
            </a:r>
          </a:p>
          <a:p>
            <a:pPr fontAlgn="base"/>
            <a:r>
              <a:rPr lang="fr-FR" dirty="0" smtClean="0"/>
              <a:t>Ceux qui apprennent leur leçon mais une heure après ne peuvent la restituer, alors que pourtant, si on leur redonne le début tout réapparait (ex : poésie)  </a:t>
            </a:r>
          </a:p>
          <a:p>
            <a:pPr fontAlgn="base"/>
            <a:r>
              <a:rPr lang="fr-FR" dirty="0" smtClean="0"/>
              <a:t>Ceux qui ne savent pas ce que mémoriser (ou apprendre) veut dire « pourtant j’ai lu ma leçon plusieurs fois hier... ». </a:t>
            </a:r>
          </a:p>
          <a:p>
            <a:endParaRPr lang="fr-FR" dirty="0"/>
          </a:p>
        </p:txBody>
      </p:sp>
      <p:pic>
        <p:nvPicPr>
          <p:cNvPr id="4" name="Espace réservé du contenu 4" descr="memorisation.jpg"/>
          <p:cNvPicPr>
            <a:picLocks noChangeAspect="1"/>
          </p:cNvPicPr>
          <p:nvPr/>
        </p:nvPicPr>
        <p:blipFill>
          <a:blip r:embed="rId2"/>
          <a:stretch>
            <a:fillRect/>
          </a:stretch>
        </p:blipFill>
        <p:spPr>
          <a:xfrm>
            <a:off x="10169927" y="1256505"/>
            <a:ext cx="1016625" cy="10294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Constat chez les adultes</a:t>
            </a:r>
            <a:endParaRPr lang="fr-FR" dirty="0"/>
          </a:p>
        </p:txBody>
      </p:sp>
      <p:sp>
        <p:nvSpPr>
          <p:cNvPr id="3" name="Espace réservé du contenu 2"/>
          <p:cNvSpPr>
            <a:spLocks noGrp="1"/>
          </p:cNvSpPr>
          <p:nvPr>
            <p:ph idx="1"/>
          </p:nvPr>
        </p:nvSpPr>
        <p:spPr/>
        <p:txBody>
          <a:bodyPr/>
          <a:lstStyle/>
          <a:p>
            <a:pPr fontAlgn="base"/>
            <a:r>
              <a:rPr lang="fr-FR" dirty="0" smtClean="0"/>
              <a:t>Les élèves ne sont pas attentifs et ne peuvent donc pas mémoriser. </a:t>
            </a:r>
          </a:p>
          <a:p>
            <a:pPr fontAlgn="base"/>
            <a:r>
              <a:rPr lang="fr-FR" dirty="0" smtClean="0"/>
              <a:t>Certains élèves écoutent mais ne parviennent pas à mémoriser. </a:t>
            </a:r>
          </a:p>
          <a:p>
            <a:pPr fontAlgn="base"/>
            <a:r>
              <a:rPr lang="fr-FR" dirty="0" smtClean="0"/>
              <a:t>On ne connaît pas d’autres méthodes que sa propre méthode de mémorisation </a:t>
            </a:r>
          </a:p>
          <a:p>
            <a:pPr fontAlgn="base"/>
            <a:r>
              <a:rPr lang="fr-FR" dirty="0" smtClean="0"/>
              <a:t>On ne peut proposer aux élèves que quelques méthodes empiriques : relire la leçon chez soi à haute voix, écrire plusieurs fois les mots difficiles, réciter la leçon à quelqu’un, à la maison. </a:t>
            </a:r>
          </a:p>
          <a:p>
            <a:endParaRPr lang="fr-FR" dirty="0"/>
          </a:p>
        </p:txBody>
      </p:sp>
      <p:pic>
        <p:nvPicPr>
          <p:cNvPr id="4" name="Espace réservé du contenu 4" descr="memorisation.jpg"/>
          <p:cNvPicPr>
            <a:picLocks noChangeAspect="1"/>
          </p:cNvPicPr>
          <p:nvPr/>
        </p:nvPicPr>
        <p:blipFill>
          <a:blip r:embed="rId2"/>
          <a:stretch>
            <a:fillRect/>
          </a:stretch>
        </p:blipFill>
        <p:spPr>
          <a:xfrm>
            <a:off x="9649974" y="1256505"/>
            <a:ext cx="1016625" cy="10294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ganiqu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rganique">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Riblet">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7145" cap="flat" cmpd="sng" algn="ctr">
          <a:solidFill>
            <a:schemeClr val="phClr"/>
          </a:solidFill>
          <a:prstDash val="solid"/>
        </a:ln>
        <a:ln w="58420" cap="flat" cmpd="thickThin" algn="ctr">
          <a:solidFill>
            <a:schemeClr val="phClr">
              <a:shade val="95000"/>
              <a:alpha val="50000"/>
              <a:satMod val="150000"/>
            </a:schemeClr>
          </a:solidFill>
          <a:prstDash val="solid"/>
        </a:ln>
      </a:lnStyleLst>
      <a:effectStyleLst>
        <a:effectStyle>
          <a:effectLst/>
        </a:effectStyle>
        <a:effectStyle>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a:effectStyle>
        <a:effectStyle>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7697</TotalTime>
  <Words>12203</Words>
  <Application>Microsoft Office PowerPoint</Application>
  <PresentationFormat>Grand écran</PresentationFormat>
  <Paragraphs>1653</Paragraphs>
  <Slides>136</Slides>
  <Notes>102</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136</vt:i4>
      </vt:variant>
    </vt:vector>
  </HeadingPairs>
  <TitlesOfParts>
    <vt:vector size="148" baseType="lpstr">
      <vt:lpstr>Microsoft YaHei</vt:lpstr>
      <vt:lpstr>SimSun</vt:lpstr>
      <vt:lpstr>Arial</vt:lpstr>
      <vt:lpstr>Calibri</vt:lpstr>
      <vt:lpstr>Calibri Light</vt:lpstr>
      <vt:lpstr>Comic Sans MS</vt:lpstr>
      <vt:lpstr>Garamond</vt:lpstr>
      <vt:lpstr>Lucida Sans Unicode</vt:lpstr>
      <vt:lpstr>Optima</vt:lpstr>
      <vt:lpstr>Times New Roman</vt:lpstr>
      <vt:lpstr>Wingdings</vt:lpstr>
      <vt:lpstr>Organique</vt:lpstr>
      <vt:lpstr>Formation disciplinaire des CPE, 3ème journée</vt:lpstr>
      <vt:lpstr>Déroulé de la 3ème journée de formation</vt:lpstr>
      <vt:lpstr>Le CPE et l’évaluation des élèves</vt:lpstr>
      <vt:lpstr>   l’évaluation: une légitimité dans l’espace vie scolaire  </vt:lpstr>
      <vt:lpstr>Légitimité inscrite dans les textes</vt:lpstr>
      <vt:lpstr>Dans un cadre institutionnel: le socle</vt:lpstr>
      <vt:lpstr>Le socle commun: une légitimité pédagogique du CPE</vt:lpstr>
      <vt:lpstr>Evaluer, qu’est ce que c’est?</vt:lpstr>
      <vt:lpstr>Que peut-on évaluer?</vt:lpstr>
      <vt:lpstr>Une Définition </vt:lpstr>
      <vt:lpstr>La fonction pédagogique de l’évaluation</vt:lpstr>
      <vt:lpstr>Les principes de l’évaluation</vt:lpstr>
      <vt:lpstr>Le CPE et l’évaluation diagnostique</vt:lpstr>
      <vt:lpstr>L’évaluation diagnostique</vt:lpstr>
      <vt:lpstr>Evaluation formative</vt:lpstr>
      <vt:lpstr>Le CPE et l’évaluation formative</vt:lpstr>
      <vt:lpstr>Evaluation sommative et certificative </vt:lpstr>
      <vt:lpstr>Le CPE et l’évaluation certificative</vt:lpstr>
      <vt:lpstr>Rappel autour de la notion de compétence</vt:lpstr>
      <vt:lpstr>De la connaissance à la compétence</vt:lpstr>
      <vt:lpstr>Le CPE et l’approche par compétences</vt:lpstr>
      <vt:lpstr>L’évaluation par compétences:  Les critères d’évaluation</vt:lpstr>
      <vt:lpstr>L’évaluation par compétences:  les indicateurs de réussite</vt:lpstr>
      <vt:lpstr>Présentation PowerPoint</vt:lpstr>
      <vt:lpstr>Un exemple d’évaluation et d’autoévaluation: « Passe muraille et ouvre moi ta porte »</vt:lpstr>
      <vt:lpstr>Atelier 1 : dégager les critères d’évaluation et les indicateurs de réussite pour évaluer la compétence « s’exprimer à l’oral »</vt:lpstr>
      <vt:lpstr>Présentation PowerPoint</vt:lpstr>
      <vt:lpstr>Présentation PowerPoint</vt:lpstr>
      <vt:lpstr>Présentation PowerPoint</vt:lpstr>
      <vt:lpstr>Autres exemples:</vt:lpstr>
      <vt:lpstr>Situations d’apprentissage : comment?</vt:lpstr>
      <vt:lpstr>Situations d’apprentissage: comment?</vt:lpstr>
      <vt:lpstr>Etre ambitieux dans ses pratiques mais…</vt:lpstr>
      <vt:lpstr>Atelier 2 Facultatif selon le temps fiche </vt:lpstr>
      <vt:lpstr>L’impact de la réforme sur le pilotage de la vie scolaire</vt:lpstr>
      <vt:lpstr>La réforme du collège oblige les élèves à travailler autrement </vt:lpstr>
      <vt:lpstr>Le temps de présence des élèves doit être repensé</vt:lpstr>
      <vt:lpstr>De la nécessité de repenser les emplois du temps des élèves</vt:lpstr>
      <vt:lpstr>De la nécessité de faire un diagnostic pour repenser l’accueil des élèves</vt:lpstr>
      <vt:lpstr>Les espaces de la vie scolaire…</vt:lpstr>
      <vt:lpstr>Atelier: Le temps hors classe</vt:lpstr>
      <vt:lpstr>Des espaces vie scolaire diversifiés</vt:lpstr>
      <vt:lpstr>Nécessité d’une réflexion commune CPE/documentaliste</vt:lpstr>
      <vt:lpstr> Un rapprochement pour des objectifs ciblés…</vt:lpstr>
      <vt:lpstr>Nécessité de  mutualiser des ressources, des espaces et des personnes</vt:lpstr>
      <vt:lpstr>Rôle des AED à repenser</vt:lpstr>
      <vt:lpstr>Nécessité de repenser le recrutement et l’accueil</vt:lpstr>
      <vt:lpstr>Le pilotage</vt:lpstr>
      <vt:lpstr>Responsabilisation/ délégation</vt:lpstr>
      <vt:lpstr>Les leviers</vt:lpstr>
      <vt:lpstr>Quelques outils au regard des neurosciences pour aider les élèves à apprendre</vt:lpstr>
      <vt:lpstr>Présentation PowerPoint</vt:lpstr>
      <vt:lpstr>L’apport des neurosciences pour accompagner les élèves dans l’organisation de leur travail personnel</vt:lpstr>
      <vt:lpstr>La planète « cerveau » et ses 4 continents</vt:lpstr>
      <vt:lpstr>Présentation PowerPoint</vt:lpstr>
      <vt:lpstr>Mieux connaitre son cerveau pour mieux comprendre ses émotions</vt:lpstr>
      <vt:lpstr>Présentation PowerPoint</vt:lpstr>
      <vt:lpstr>Cerveau du bas et cerveau du haut: Entre la salle de bain et la bibliothèque: une amygdale en forme d’ escalier</vt:lpstr>
      <vt:lpstr>Pour mieux gérer son stress lors des évaluations</vt:lpstr>
      <vt:lpstr>Présentation PowerPoint</vt:lpstr>
      <vt:lpstr>Présentation PowerPoint</vt:lpstr>
      <vt:lpstr>Présentation PowerPoint</vt:lpstr>
      <vt:lpstr>Une forêt en janvier peuplée de 100 milliards d’habitants</vt:lpstr>
      <vt:lpstr>les neurones</vt:lpstr>
      <vt:lpstr>Qui transmettent des messages au cerveau pour nous faire agir,, penser, sentir, reconnaitre…</vt:lpstr>
      <vt:lpstr>Tels des signaux d’indiens</vt:lpstr>
      <vt:lpstr>Un travail d’équipe</vt:lpstr>
      <vt:lpstr>Des neurones qui habitent le même quartier selon leur spécificité</vt:lpstr>
      <vt:lpstr>Exemple: reconnaitre une couleur ou une faute « d’ortographe »</vt:lpstr>
      <vt:lpstr>Exemple: bouger des parties du corps</vt:lpstr>
      <vt:lpstr>D’autres neurones se souviennent de ce que l’on aime faire ou ne pas faire</vt:lpstr>
      <vt:lpstr>Mais peuvent faire des abus de pouvoir</vt:lpstr>
      <vt:lpstr>Ils sont à l’origine de nos bonnes habitudes: fuir un danger, regarder avant de traverser…</vt:lpstr>
      <vt:lpstr>Faire du vélo</vt:lpstr>
      <vt:lpstr>Apprendre…</vt:lpstr>
      <vt:lpstr>Plasticité cérébrale</vt:lpstr>
      <vt:lpstr>Permet de dire adieu au fatalisme, déterminisme</vt:lpstr>
      <vt:lpstr>Apprendre permet aux neurones de tracer des sentiers accessibles dans la forêt: la trace mnésique</vt:lpstr>
      <vt:lpstr>Entrainer l’attention, un préalable aux apprentissages</vt:lpstr>
      <vt:lpstr>Intitulé dans le domaine 2 du socle</vt:lpstr>
      <vt:lpstr>Présentation PowerPoint</vt:lpstr>
      <vt:lpstr>Entraîner l'attention : le test the monkey</vt:lpstr>
      <vt:lpstr>Entraîner l'attention : le test de Stroop,  tâche 1</vt:lpstr>
      <vt:lpstr>Entraîner l'attention : test de Stroop tâche 2</vt:lpstr>
      <vt:lpstr>Entraîner l'attention : test de Stroop Tâche 3</vt:lpstr>
      <vt:lpstr>Ca veut dire quoi « être attentif? »</vt:lpstr>
      <vt:lpstr> C’est arriver à maintenir sa concentration sur une cible </vt:lpstr>
      <vt:lpstr>C’est rester stable sur une poutre</vt:lpstr>
      <vt:lpstr>L’équilibre attentionnel</vt:lpstr>
      <vt:lpstr>Le PIM Perception, intention, manière d’agir</vt:lpstr>
      <vt:lpstr>Présentation PowerPoint</vt:lpstr>
      <vt:lpstr>Pour les élèves, le « minimoi et le maximoi » </vt:lpstr>
      <vt:lpstr>Présentation PowerPoint</vt:lpstr>
      <vt:lpstr>Technique des 30 secondes</vt:lpstr>
      <vt:lpstr>Indicateurs d’évaluation sur le socle</vt:lpstr>
      <vt:lpstr>MÉMORISER</vt:lpstr>
      <vt:lpstr>La mémoire dans le domaine 2 du socle</vt:lpstr>
      <vt:lpstr>Constat chez les élèves</vt:lpstr>
      <vt:lpstr>Constat chez les adultes</vt:lpstr>
      <vt:lpstr>Présentation PowerPoint</vt:lpstr>
      <vt:lpstr>Première leçon: le cerveau passe son temps à effacer des données</vt:lpstr>
      <vt:lpstr>Deuxième leçon: la mémoire de travail a un tout petit disque dur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Pour apprendre une leçon</vt:lpstr>
      <vt:lpstr>Pour apprendre une leçon: travailler sur les indices récupérateurs</vt:lpstr>
      <vt:lpstr>Travailler par indice récupérateur:  les sketchs notes</vt:lpstr>
      <vt:lpstr>Présentation PowerPoint</vt:lpstr>
      <vt:lpstr>Présentation PowerPoint</vt:lpstr>
      <vt:lpstr>Présentation PowerPoint</vt:lpstr>
      <vt:lpstr>Présentation PowerPoint</vt:lpstr>
      <vt:lpstr>Présentation PowerPoint</vt:lpstr>
      <vt:lpstr>Stratégie d’Homer Simpson</vt:lpstr>
      <vt:lpstr>Stratégie d’Homer Simpson</vt:lpstr>
      <vt:lpstr>Stratégie d’Homer Simpson</vt:lpstr>
      <vt:lpstr>Stratégie d’Homer Simpson</vt:lpstr>
      <vt:lpstr>Stratégie d’Indiana Jones</vt:lpstr>
      <vt:lpstr>Stratégie d’Indiana Jones</vt:lpstr>
      <vt:lpstr>Stratégie d’Indiana Jones</vt:lpstr>
      <vt:lpstr>Stratégie d’Indiana Jones</vt:lpstr>
      <vt:lpstr>Indicateurs d’évaluation pour le socle</vt:lpstr>
      <vt:lpstr>Les intelligences multiples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Stéphanie Duclos</dc:creator>
  <cp:lastModifiedBy>Rectorat</cp:lastModifiedBy>
  <cp:revision>391</cp:revision>
  <dcterms:created xsi:type="dcterms:W3CDTF">2016-12-21T16:51:13Z</dcterms:created>
  <dcterms:modified xsi:type="dcterms:W3CDTF">2017-06-12T09:28:50Z</dcterms:modified>
</cp:coreProperties>
</file>