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7"/>
  </p:notesMasterIdLst>
  <p:handoutMasterIdLst>
    <p:handoutMasterId r:id="rId8"/>
  </p:handoutMasterIdLst>
  <p:sldIdLst>
    <p:sldId id="347" r:id="rId2"/>
    <p:sldId id="340" r:id="rId3"/>
    <p:sldId id="297" r:id="rId4"/>
    <p:sldId id="396" r:id="rId5"/>
    <p:sldId id="397" r:id="rId6"/>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3224" userDrawn="1">
          <p15:clr>
            <a:srgbClr val="A4A3A4"/>
          </p15:clr>
        </p15:guide>
        <p15:guide id="2" pos="22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ierry CHELOT" initials="TC" lastIdx="4" clrIdx="0">
    <p:extLst>
      <p:ext uri="{19B8F6BF-5375-455C-9EA6-DF929625EA0E}">
        <p15:presenceInfo xmlns:p15="http://schemas.microsoft.com/office/powerpoint/2012/main" xmlns="" userId="S-1-5-21-2940177962-2135973231-4256927511-14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77415" autoAdjust="0"/>
  </p:normalViewPr>
  <p:slideViewPr>
    <p:cSldViewPr snapToGrid="0">
      <p:cViewPr varScale="1">
        <p:scale>
          <a:sx n="43" d="100"/>
          <a:sy n="43" d="100"/>
        </p:scale>
        <p:origin x="-852" y="-96"/>
      </p:cViewPr>
      <p:guideLst>
        <p:guide orient="horz" pos="2160"/>
        <p:guide pos="3840"/>
      </p:guideLst>
    </p:cSldViewPr>
  </p:slideViewPr>
  <p:outlineViewPr>
    <p:cViewPr>
      <p:scale>
        <a:sx n="33" d="100"/>
        <a:sy n="33" d="100"/>
      </p:scale>
      <p:origin x="0" y="-14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8" d="100"/>
          <a:sy n="58" d="100"/>
        </p:scale>
        <p:origin x="2698" y="77"/>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Feuille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fr-FR"/>
  <c:chart>
    <c:title>
      <c:layout>
        <c:manualLayout>
          <c:xMode val="edge"/>
          <c:yMode val="edge"/>
          <c:x val="0.10324788258592418"/>
          <c:y val="1.3983661842437073E-2"/>
        </c:manualLayout>
      </c:layout>
      <c:spPr>
        <a:noFill/>
        <a:ln>
          <a:noFill/>
        </a:ln>
        <a:effectLst/>
      </c:spPr>
      <c:txPr>
        <a:bodyPr rot="0" spcFirstLastPara="1" vertOverflow="ellipsis" vert="horz" wrap="square" anchor="ctr" anchorCtr="1"/>
        <a:lstStyle/>
        <a:p>
          <a:pPr>
            <a:defRPr sz="1862" b="0" i="0" u="none" strike="noStrike" kern="1200" cap="none" spc="20" baseline="0">
              <a:solidFill>
                <a:schemeClr val="tx1">
                  <a:lumMod val="50000"/>
                  <a:lumOff val="50000"/>
                </a:schemeClr>
              </a:solidFill>
              <a:latin typeface="+mn-lt"/>
              <a:ea typeface="+mn-ea"/>
              <a:cs typeface="+mn-cs"/>
            </a:defRPr>
          </a:pPr>
          <a:endParaRPr lang="fr-FR"/>
        </a:p>
      </c:txPr>
    </c:title>
    <c:plotArea>
      <c:layout>
        <c:manualLayout>
          <c:layoutTarget val="inner"/>
          <c:xMode val="edge"/>
          <c:yMode val="edge"/>
          <c:x val="9.9944812453592782E-2"/>
          <c:y val="0.11905628604215313"/>
          <c:w val="0.89278307071109908"/>
          <c:h val="0.80293421965071099"/>
        </c:manualLayout>
      </c:layout>
      <c:barChart>
        <c:barDir val="col"/>
        <c:grouping val="clustered"/>
        <c:ser>
          <c:idx val="0"/>
          <c:order val="0"/>
          <c:tx>
            <c:strRef>
              <c:f>Feuil1!$B$1</c:f>
              <c:strCache>
                <c:ptCount val="1"/>
                <c:pt idx="0">
                  <c:v>Nombre de jeunes potentiellement décrocheurs</c:v>
                </c:pt>
              </c:strCache>
            </c:strRef>
          </c:tx>
          <c:spPr>
            <a:solidFill>
              <a:srgbClr val="7030A0"/>
            </a:solidFill>
            <a:ln w="9525" cap="flat" cmpd="sng" algn="ctr">
              <a:solidFill>
                <a:schemeClr val="accent1">
                  <a:shade val="95000"/>
                </a:schemeClr>
              </a:solidFill>
              <a:round/>
            </a:ln>
            <a:effectLst/>
          </c:spPr>
          <c:dLbls>
            <c:spPr>
              <a:solidFill>
                <a:schemeClr val="accent3">
                  <a:lumMod val="40000"/>
                  <a:lumOff val="60000"/>
                </a:schemeClr>
              </a:solidFill>
              <a:ln>
                <a:solidFill>
                  <a:srgbClr val="FFFF00"/>
                </a:solid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50000"/>
                        <a:lumOff val="50000"/>
                      </a:schemeClr>
                    </a:solidFill>
                    <a:latin typeface="Arial Black" panose="020B0A04020102020204" pitchFamily="34" charset="0"/>
                    <a:ea typeface="+mn-ea"/>
                    <a:cs typeface="+mn-cs"/>
                  </a:defRPr>
                </a:pPr>
                <a:endParaRPr lang="fr-FR"/>
              </a:p>
            </c:txPr>
            <c:dLblPos val="inEnd"/>
            <c:showVal val="1"/>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Feuil1!$A$2:$A$10</c:f>
              <c:strCache>
                <c:ptCount val="7"/>
                <c:pt idx="0">
                  <c:v>oct - 2011</c:v>
                </c:pt>
                <c:pt idx="1">
                  <c:v>oct - 2012</c:v>
                </c:pt>
                <c:pt idx="2">
                  <c:v>oct - 2013</c:v>
                </c:pt>
                <c:pt idx="3">
                  <c:v>oct - 2014</c:v>
                </c:pt>
                <c:pt idx="4">
                  <c:v>oct - 2015</c:v>
                </c:pt>
                <c:pt idx="5">
                  <c:v>oct - 2016</c:v>
                </c:pt>
                <c:pt idx="6">
                  <c:v>oct-17</c:v>
                </c:pt>
              </c:strCache>
            </c:strRef>
          </c:cat>
          <c:val>
            <c:numRef>
              <c:f>Feuil1!$B$2:$B$9</c:f>
              <c:numCache>
                <c:formatCode>#,##0</c:formatCode>
                <c:ptCount val="8"/>
                <c:pt idx="0">
                  <c:v>8615</c:v>
                </c:pt>
                <c:pt idx="1">
                  <c:v>6459</c:v>
                </c:pt>
                <c:pt idx="2">
                  <c:v>5250</c:v>
                </c:pt>
                <c:pt idx="3">
                  <c:v>5188</c:v>
                </c:pt>
                <c:pt idx="4">
                  <c:v>5031</c:v>
                </c:pt>
                <c:pt idx="5">
                  <c:v>4914</c:v>
                </c:pt>
                <c:pt idx="6">
                  <c:v>4540</c:v>
                </c:pt>
              </c:numCache>
            </c:numRef>
          </c:val>
        </c:ser>
        <c:dLbls>
          <c:showVal val="1"/>
        </c:dLbls>
        <c:gapWidth val="47"/>
        <c:overlap val="37"/>
        <c:axId val="63165568"/>
        <c:axId val="63167104"/>
      </c:barChart>
      <c:catAx>
        <c:axId val="63165568"/>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63167104"/>
        <c:crossesAt val="0"/>
        <c:auto val="1"/>
        <c:lblAlgn val="ctr"/>
        <c:lblOffset val="100"/>
        <c:tickLblSkip val="1"/>
        <c:tickMarkSkip val="1"/>
      </c:catAx>
      <c:valAx>
        <c:axId val="63167104"/>
        <c:scaling>
          <c:orientation val="minMax"/>
        </c:scaling>
        <c:axPos val="l"/>
        <c:majorGridlines>
          <c:spPr>
            <a:ln w="9525" cap="flat" cmpd="sng" algn="ctr">
              <a:solidFill>
                <a:schemeClr val="tx1">
                  <a:lumMod val="15000"/>
                  <a:lumOff val="85000"/>
                </a:schemeClr>
              </a:solidFill>
              <a:round/>
            </a:ln>
            <a:effectLst/>
          </c:spPr>
        </c:majorGridlines>
        <c:numFmt formatCode="#,##0"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fr-FR"/>
          </a:p>
        </c:txPr>
        <c:crossAx val="63165568"/>
        <c:crosses val="autoZero"/>
        <c:crossBetween val="between"/>
      </c:valAx>
      <c:spPr>
        <a:noFill/>
        <a:ln>
          <a:noFill/>
        </a:ln>
        <a:effectLst/>
      </c:spPr>
    </c:plotArea>
    <c:plotVisOnly val="1"/>
    <c:dispBlanksAs val="gap"/>
  </c:chart>
  <c:spPr>
    <a:noFill/>
    <a:ln>
      <a:noFill/>
    </a:ln>
    <a:effectLst/>
  </c:spPr>
  <c:txPr>
    <a:bodyPr/>
    <a:lstStyle/>
    <a:p>
      <a:pPr>
        <a:defRPr/>
      </a:pPr>
      <a:endParaRPr lang="fr-FR"/>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3076363" cy="511731"/>
          </a:xfrm>
          <a:prstGeom prst="rect">
            <a:avLst/>
          </a:prstGeom>
        </p:spPr>
        <p:txBody>
          <a:bodyPr vert="horz" lIns="94752" tIns="47376" rIns="94752" bIns="47376" rtlCol="0"/>
          <a:lstStyle>
            <a:lvl1pPr algn="l">
              <a:defRPr sz="1200"/>
            </a:lvl1pPr>
          </a:lstStyle>
          <a:p>
            <a:endParaRPr lang="fr-FR"/>
          </a:p>
        </p:txBody>
      </p:sp>
      <p:sp>
        <p:nvSpPr>
          <p:cNvPr id="3" name="Espace réservé de la date 2"/>
          <p:cNvSpPr>
            <a:spLocks noGrp="1"/>
          </p:cNvSpPr>
          <p:nvPr>
            <p:ph type="dt" sz="quarter" idx="1"/>
          </p:nvPr>
        </p:nvSpPr>
        <p:spPr>
          <a:xfrm>
            <a:off x="4021298" y="1"/>
            <a:ext cx="3076363" cy="511731"/>
          </a:xfrm>
          <a:prstGeom prst="rect">
            <a:avLst/>
          </a:prstGeom>
        </p:spPr>
        <p:txBody>
          <a:bodyPr vert="horz" lIns="94752" tIns="47376" rIns="94752" bIns="47376" rtlCol="0"/>
          <a:lstStyle>
            <a:lvl1pPr algn="r">
              <a:defRPr sz="1200"/>
            </a:lvl1pPr>
          </a:lstStyle>
          <a:p>
            <a:fld id="{9260264B-7AB9-4A38-B215-7C542951DC9F}" type="datetimeFigureOut">
              <a:rPr lang="fr-FR" smtClean="0"/>
              <a:pPr/>
              <a:t>03/04/2018</a:t>
            </a:fld>
            <a:endParaRPr lang="fr-FR"/>
          </a:p>
        </p:txBody>
      </p:sp>
      <p:sp>
        <p:nvSpPr>
          <p:cNvPr id="4" name="Espace réservé du pied de page 3"/>
          <p:cNvSpPr>
            <a:spLocks noGrp="1"/>
          </p:cNvSpPr>
          <p:nvPr>
            <p:ph type="ftr" sz="quarter" idx="2"/>
          </p:nvPr>
        </p:nvSpPr>
        <p:spPr>
          <a:xfrm>
            <a:off x="2" y="9721109"/>
            <a:ext cx="3076363" cy="511731"/>
          </a:xfrm>
          <a:prstGeom prst="rect">
            <a:avLst/>
          </a:prstGeom>
        </p:spPr>
        <p:txBody>
          <a:bodyPr vert="horz" lIns="94752" tIns="47376" rIns="94752" bIns="47376"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298" y="9721109"/>
            <a:ext cx="3076363" cy="511731"/>
          </a:xfrm>
          <a:prstGeom prst="rect">
            <a:avLst/>
          </a:prstGeom>
        </p:spPr>
        <p:txBody>
          <a:bodyPr vert="horz" lIns="94752" tIns="47376" rIns="94752" bIns="47376" rtlCol="0" anchor="b"/>
          <a:lstStyle>
            <a:lvl1pPr algn="r">
              <a:defRPr sz="1200"/>
            </a:lvl1pPr>
          </a:lstStyle>
          <a:p>
            <a:fld id="{59013E9D-E474-4CCE-BF88-5438B64D1560}" type="slidenum">
              <a:rPr lang="fr-FR" smtClean="0"/>
              <a:pPr/>
              <a:t>‹N°›</a:t>
            </a:fld>
            <a:endParaRPr lang="fr-FR"/>
          </a:p>
        </p:txBody>
      </p:sp>
    </p:spTree>
    <p:extLst>
      <p:ext uri="{BB962C8B-B14F-4D97-AF65-F5344CB8AC3E}">
        <p14:creationId xmlns:p14="http://schemas.microsoft.com/office/powerpoint/2010/main" xmlns="" val="1177049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Espace réservé de l'image des diapositives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4752" tIns="47376" rIns="94752" bIns="47376" rtlCol="0" anchor="ctr"/>
          <a:lstStyle/>
          <a:p>
            <a:endParaRPr lang="fr-FR"/>
          </a:p>
        </p:txBody>
      </p:sp>
      <p:sp>
        <p:nvSpPr>
          <p:cNvPr id="5" name="Espace réservé des commentaires 4"/>
          <p:cNvSpPr>
            <a:spLocks noGrp="1"/>
          </p:cNvSpPr>
          <p:nvPr>
            <p:ph type="body" sz="quarter" idx="3"/>
          </p:nvPr>
        </p:nvSpPr>
        <p:spPr>
          <a:xfrm>
            <a:off x="709931" y="4925407"/>
            <a:ext cx="5679440" cy="4029879"/>
          </a:xfrm>
          <a:prstGeom prst="rect">
            <a:avLst/>
          </a:prstGeom>
        </p:spPr>
        <p:txBody>
          <a:bodyPr vert="horz" lIns="94752" tIns="47376" rIns="94752" bIns="47376" rtlCol="0"/>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Tree>
    <p:extLst>
      <p:ext uri="{BB962C8B-B14F-4D97-AF65-F5344CB8AC3E}">
        <p14:creationId xmlns:p14="http://schemas.microsoft.com/office/powerpoint/2010/main" xmlns="" val="296141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1" dirty="0"/>
              <a:t>Le taux de décrocheurs via le SIEI :</a:t>
            </a:r>
            <a:r>
              <a:rPr lang="fr-FR" dirty="0"/>
              <a:t> </a:t>
            </a:r>
            <a:r>
              <a:rPr lang="fr-FR" b="1" dirty="0"/>
              <a:t>part des jeunes de plus de 16 </a:t>
            </a:r>
            <a:r>
              <a:rPr lang="fr-FR" b="1" dirty="0" smtClean="0"/>
              <a:t>ans (CNIL oblige) </a:t>
            </a:r>
            <a:r>
              <a:rPr lang="fr-FR" dirty="0"/>
              <a:t>ayant interrompu une formation secondaire  (ÉN et Agri public et privé) </a:t>
            </a:r>
            <a:r>
              <a:rPr lang="fr-FR" dirty="0" smtClean="0"/>
              <a:t> l'année </a:t>
            </a:r>
            <a:r>
              <a:rPr lang="fr-FR" dirty="0"/>
              <a:t>précédente </a:t>
            </a:r>
            <a:r>
              <a:rPr lang="fr-FR" dirty="0" smtClean="0"/>
              <a:t>sans </a:t>
            </a:r>
            <a:r>
              <a:rPr lang="fr-FR" dirty="0"/>
              <a:t>avoir obtenu le diplôme préparé et qu’on ne retrouve pas en formation l’année suivante. Cet indicateur permet une déclinaison académique, départementale, locale… Ce sont ces jeunes ainsi identifiés qui sont suivis par les PSAD.</a:t>
            </a:r>
          </a:p>
          <a:p>
            <a:endParaRPr lang="fr-FR" dirty="0" smtClean="0"/>
          </a:p>
        </p:txBody>
      </p:sp>
    </p:spTree>
    <p:extLst>
      <p:ext uri="{BB962C8B-B14F-4D97-AF65-F5344CB8AC3E}">
        <p14:creationId xmlns:p14="http://schemas.microsoft.com/office/powerpoint/2010/main" xmlns="" val="1962574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fr-FR" altLang="fr-FR" b="1" dirty="0" smtClean="0"/>
          </a:p>
        </p:txBody>
      </p:sp>
    </p:spTree>
    <p:extLst>
      <p:ext uri="{BB962C8B-B14F-4D97-AF65-F5344CB8AC3E}">
        <p14:creationId xmlns:p14="http://schemas.microsoft.com/office/powerpoint/2010/main" xmlns="" val="3745048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fr-FR" altLang="fr-FR" dirty="0" smtClean="0"/>
              <a:t>La moitié des décrocheurs ont 16 ou 17 ans: donc très jeunes,</a:t>
            </a:r>
          </a:p>
        </p:txBody>
      </p:sp>
    </p:spTree>
    <p:extLst>
      <p:ext uri="{BB962C8B-B14F-4D97-AF65-F5344CB8AC3E}">
        <p14:creationId xmlns:p14="http://schemas.microsoft.com/office/powerpoint/2010/main" xmlns="" val="11894275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xmlns="" val="316053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Tree>
    <p:extLst>
      <p:ext uri="{BB962C8B-B14F-4D97-AF65-F5344CB8AC3E}">
        <p14:creationId xmlns:p14="http://schemas.microsoft.com/office/powerpoint/2010/main" xmlns="" val="1982611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6B9A7D3-38AA-4C24-9FEA-D98F00E930FF}" type="datetime1">
              <a:rPr lang="fr-FR" smtClean="0"/>
              <a:pPr/>
              <a:t>03/04/2018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358627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E30EBBC-A6FA-4B88-B4FD-82E5C146BFDC}" type="datetime1">
              <a:rPr lang="fr-FR" smtClean="0"/>
              <a:pPr/>
              <a:t>03/04/2018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162245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4982B42-2D46-41FC-B953-51903018408B}" type="datetime1">
              <a:rPr lang="fr-FR" smtClean="0"/>
              <a:pPr/>
              <a:t>03/04/2018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9A1DA36-C468-45DB-9B88-8F5029C702F3}" type="slidenum">
              <a:rPr lang="fr-FR" smtClean="0"/>
              <a:pPr/>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155346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812D759-A44E-4820-B44B-BE4A66DA37F7}" type="datetime1">
              <a:rPr lang="fr-FR" smtClean="0"/>
              <a:pPr/>
              <a:t>03/04/2018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1060092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C6BD613-762D-4CCC-8772-BDA657F30387}" type="datetime1">
              <a:rPr lang="fr-FR" smtClean="0"/>
              <a:pPr/>
              <a:t>03/04/2018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9A1DA36-C468-45DB-9B88-8F5029C702F3}" type="slidenum">
              <a:rPr lang="fr-FR" smtClean="0"/>
              <a:pPr/>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141686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0519B58-1BA3-43FF-8133-2DC59DCB8B6F}" type="datetime1">
              <a:rPr lang="fr-FR" smtClean="0"/>
              <a:pPr/>
              <a:t>03/04/2018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2313834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B69F6AE-E386-49E9-B04E-26C802CFEE70}" type="datetime1">
              <a:rPr lang="fr-FR" smtClean="0"/>
              <a:pPr/>
              <a:t>03/04/2018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3849852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F609F11-C330-4B79-BE85-49AFECDDBEBC}" type="datetime1">
              <a:rPr lang="fr-FR" smtClean="0"/>
              <a:pPr/>
              <a:t>03/04/2018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3706982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03DB606-AD58-4F21-8728-4AE5BB17FDBD}" type="datetime1">
              <a:rPr lang="fr-FR" smtClean="0"/>
              <a:pPr/>
              <a:t>03/04/2018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142559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660C3506-C682-458F-86B2-CA6791BFFD81}" type="datetime1">
              <a:rPr lang="fr-FR" smtClean="0"/>
              <a:pPr/>
              <a:t>03/04/2018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795573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4387105-8A49-4272-8981-55B5F947D6E4}" type="datetime1">
              <a:rPr lang="fr-FR" smtClean="0"/>
              <a:pPr/>
              <a:t>03/04/2018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2537779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F59066-2C1F-4936-ABE7-51869572FF2B}" type="datetime1">
              <a:rPr lang="fr-FR" smtClean="0"/>
              <a:pPr/>
              <a:t>03/04/2018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2709183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B3A236E-887F-41C1-8634-B1835C3FF648}" type="datetime1">
              <a:rPr lang="fr-FR" smtClean="0"/>
              <a:pPr/>
              <a:t>03/04/2018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318982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A8825-65E7-4E61-AFC1-599E80EDF345}" type="datetime1">
              <a:rPr lang="fr-FR" smtClean="0"/>
              <a:pPr/>
              <a:t>03/04/2018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847652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BF1304B7-AB09-4398-B6B0-5D6A725AD23D}" type="datetime1">
              <a:rPr lang="fr-FR" smtClean="0"/>
              <a:pPr/>
              <a:t>03/04/2018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1162568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9A1DA36-C468-45DB-9B88-8F5029C702F3}" type="slidenum">
              <a:rPr lang="fr-FR" smtClean="0"/>
              <a:pPr/>
              <a:t>‹N°›</a:t>
            </a:fld>
            <a:endParaRPr lang="fr-FR"/>
          </a:p>
        </p:txBody>
      </p:sp>
      <p:sp>
        <p:nvSpPr>
          <p:cNvPr id="5" name="Date Placeholder 4"/>
          <p:cNvSpPr>
            <a:spLocks noGrp="1"/>
          </p:cNvSpPr>
          <p:nvPr>
            <p:ph type="dt" sz="half" idx="10"/>
          </p:nvPr>
        </p:nvSpPr>
        <p:spPr/>
        <p:txBody>
          <a:bodyPr/>
          <a:lstStyle/>
          <a:p>
            <a:fld id="{645620F4-FF84-4268-B203-20ECE05F6359}" type="datetime1">
              <a:rPr lang="fr-FR" smtClean="0"/>
              <a:pPr/>
              <a:t>03/04/2018</a:t>
            </a:fld>
            <a:endParaRPr lang="fr-FR"/>
          </a:p>
        </p:txBody>
      </p:sp>
    </p:spTree>
    <p:extLst>
      <p:ext uri="{BB962C8B-B14F-4D97-AF65-F5344CB8AC3E}">
        <p14:creationId xmlns:p14="http://schemas.microsoft.com/office/powerpoint/2010/main" xmlns="" val="238728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D5E254-EFF4-4403-8320-B5117F2483BE}" type="datetime1">
              <a:rPr lang="fr-FR" smtClean="0"/>
              <a:pPr/>
              <a:t>03/04/2018</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9A1DA36-C468-45DB-9B88-8F5029C702F3}" type="slidenum">
              <a:rPr lang="fr-FR" smtClean="0"/>
              <a:pPr/>
              <a:t>‹N°›</a:t>
            </a:fld>
            <a:endParaRPr lang="fr-FR"/>
          </a:p>
        </p:txBody>
      </p:sp>
    </p:spTree>
    <p:extLst>
      <p:ext uri="{BB962C8B-B14F-4D97-AF65-F5344CB8AC3E}">
        <p14:creationId xmlns:p14="http://schemas.microsoft.com/office/powerpoint/2010/main" xmlns="" val="405435973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5.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6.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7.jpeg"/><Relationship Id="rId7"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hyperlink" Target="http://www.ac-orleans-tours.fr/orientation/decrochage_scolaire/" TargetMode="External"/><Relationship Id="rId9"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notesSlide" Target="../notesSlides/notesSlide5.xml"/><Relationship Id="rId7"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oleObject" Target="../embeddings/Feuille_Microsoft_Office_Excel_97-20031.xls"/><Relationship Id="rId4" Type="http://schemas.openxmlformats.org/officeDocument/2006/relationships/hyperlink" Target="http://www.ac-orleans-tours.fr/orientation/decrochage_scolaire/"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2508" y="1254954"/>
            <a:ext cx="8596668" cy="719580"/>
          </a:xfrm>
        </p:spPr>
        <p:txBody>
          <a:bodyPr>
            <a:noAutofit/>
          </a:bodyPr>
          <a:lstStyle/>
          <a:p>
            <a:r>
              <a:rPr lang="fr-FR" sz="2400" dirty="0" smtClean="0"/>
              <a:t>Une baisse du décrochage scolaire dans l’académie d’Orléans-Tours</a:t>
            </a:r>
            <a:endParaRPr lang="fr-FR" sz="2400" dirty="0"/>
          </a:p>
        </p:txBody>
      </p:sp>
      <p:sp>
        <p:nvSpPr>
          <p:cNvPr id="9" name="Titre 1"/>
          <p:cNvSpPr txBox="1">
            <a:spLocks/>
          </p:cNvSpPr>
          <p:nvPr/>
        </p:nvSpPr>
        <p:spPr>
          <a:xfrm>
            <a:off x="1377338" y="270868"/>
            <a:ext cx="8912174" cy="710075"/>
          </a:xfrm>
          <a:prstGeom prst="rect">
            <a:avLst/>
          </a:prstGeom>
        </p:spPr>
        <p:txBody>
          <a:bodyPr vert="horz" lIns="91440" tIns="45720" rIns="91440" bIns="45720" rtlCol="0" anchor="t">
            <a:normAutofit fontScale="85000" lnSpcReduction="200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fr-FR" sz="2800" dirty="0" smtClean="0">
                <a:latin typeface="+mj-lt"/>
                <a:ea typeface="+mj-ea"/>
                <a:cs typeface="+mj-cs"/>
              </a:rPr>
              <a:t>Un indicateur national et académique: </a:t>
            </a:r>
            <a:r>
              <a:rPr lang="fr-FR" sz="2800" b="1" dirty="0" smtClean="0">
                <a:latin typeface="+mj-lt"/>
                <a:ea typeface="+mj-ea"/>
                <a:cs typeface="+mj-cs"/>
              </a:rPr>
              <a:t>le </a:t>
            </a:r>
            <a:r>
              <a:rPr kumimoji="0" lang="fr-FR" sz="2800" b="1" i="0" u="none" strike="noStrike" kern="1200" cap="none" spc="0" normalizeH="0" baseline="0" noProof="0" dirty="0" smtClean="0">
                <a:ln>
                  <a:noFill/>
                </a:ln>
                <a:effectLst/>
                <a:uLnTx/>
                <a:uFillTx/>
                <a:latin typeface="+mj-lt"/>
                <a:ea typeface="+mj-ea"/>
                <a:cs typeface="+mj-cs"/>
              </a:rPr>
              <a:t>décrochage scolaire </a:t>
            </a:r>
            <a:r>
              <a:rPr kumimoji="0" lang="fr-FR" sz="2800" b="0" i="0" u="none" strike="noStrike" kern="1200" cap="none" spc="0" normalizeH="0" baseline="0" noProof="0" dirty="0" smtClean="0">
                <a:ln>
                  <a:noFill/>
                </a:ln>
                <a:effectLst/>
                <a:uLnTx/>
                <a:uFillTx/>
                <a:latin typeface="+mj-lt"/>
                <a:ea typeface="+mj-ea"/>
                <a:cs typeface="+mj-cs"/>
              </a:rPr>
              <a:t>(Source SIEI)</a:t>
            </a:r>
            <a:endParaRPr kumimoji="0" lang="fr-FR" sz="4000" b="0" i="0" u="none" strike="noStrike" kern="1200" cap="none" spc="0" normalizeH="0" baseline="0" noProof="0" dirty="0">
              <a:ln>
                <a:noFill/>
              </a:ln>
              <a:effectLst/>
              <a:uLnTx/>
              <a:uFillTx/>
              <a:latin typeface="+mj-lt"/>
              <a:ea typeface="+mj-ea"/>
              <a:cs typeface="+mj-cs"/>
            </a:endParaRPr>
          </a:p>
        </p:txBody>
      </p:sp>
      <p:cxnSp>
        <p:nvCxnSpPr>
          <p:cNvPr id="11" name="Connecteur droit 10"/>
          <p:cNvCxnSpPr/>
          <p:nvPr/>
        </p:nvCxnSpPr>
        <p:spPr>
          <a:xfrm>
            <a:off x="1223479" y="0"/>
            <a:ext cx="58058"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cteur droit 11"/>
          <p:cNvCxnSpPr/>
          <p:nvPr/>
        </p:nvCxnSpPr>
        <p:spPr>
          <a:xfrm flipV="1">
            <a:off x="0" y="1175658"/>
            <a:ext cx="10769600" cy="29028"/>
          </a:xfrm>
          <a:prstGeom prst="line">
            <a:avLst/>
          </a:prstGeom>
        </p:spPr>
        <p:style>
          <a:lnRef idx="1">
            <a:schemeClr val="accent1"/>
          </a:lnRef>
          <a:fillRef idx="0">
            <a:schemeClr val="accent1"/>
          </a:fillRef>
          <a:effectRef idx="0">
            <a:schemeClr val="accent1"/>
          </a:effectRef>
          <a:fontRef idx="minor">
            <a:schemeClr val="tx1"/>
          </a:fontRef>
        </p:style>
      </p:cxnSp>
      <p:sp>
        <p:nvSpPr>
          <p:cNvPr id="6" name="Espace réservé du numéro de diapositive 5"/>
          <p:cNvSpPr>
            <a:spLocks noGrp="1"/>
          </p:cNvSpPr>
          <p:nvPr>
            <p:ph type="sldNum" sz="quarter" idx="12"/>
          </p:nvPr>
        </p:nvSpPr>
        <p:spPr/>
        <p:txBody>
          <a:bodyPr/>
          <a:lstStyle/>
          <a:p>
            <a:fld id="{79A1DA36-C468-45DB-9B88-8F5029C702F3}" type="slidenum">
              <a:rPr lang="fr-FR" smtClean="0"/>
              <a:pPr/>
              <a:t>1</a:t>
            </a:fld>
            <a:endParaRPr lang="fr-FR"/>
          </a:p>
        </p:txBody>
      </p:sp>
      <p:grpSp>
        <p:nvGrpSpPr>
          <p:cNvPr id="17" name="Groupe 12"/>
          <p:cNvGrpSpPr/>
          <p:nvPr/>
        </p:nvGrpSpPr>
        <p:grpSpPr>
          <a:xfrm>
            <a:off x="271250" y="214876"/>
            <a:ext cx="743634" cy="698399"/>
            <a:chOff x="0" y="5744737"/>
            <a:chExt cx="1268051" cy="999850"/>
          </a:xfrm>
        </p:grpSpPr>
        <p:pic>
          <p:nvPicPr>
            <p:cNvPr id="18" name="Image 17" descr="logo academie orleans-tours quadri marianne - rvb"/>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30046" t="74863" r="34791"/>
            <a:stretch/>
          </p:blipFill>
          <p:spPr bwMode="auto">
            <a:xfrm>
              <a:off x="0" y="5744737"/>
              <a:ext cx="1268050" cy="45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Image 18" descr="logo academie orleans-tours quadri marianne - rvb"/>
            <p:cNvPicPr>
              <a:picLocks noChangeAspect="1" noChangeArrowheads="1"/>
            </p:cNvPicPr>
            <p:nvPr/>
          </p:nvPicPr>
          <p:blipFill>
            <a:blip r:embed="rId5" cstate="print">
              <a:extLst>
                <a:ext uri="{28A0092B-C50C-407E-A947-70E740481C1C}">
                  <a14:useLocalDpi xmlns:a14="http://schemas.microsoft.com/office/drawing/2010/main" xmlns="" val="0"/>
                </a:ext>
              </a:extLst>
            </a:blip>
            <a:srcRect l="-1558" b="26292"/>
            <a:stretch>
              <a:fillRect/>
            </a:stretch>
          </p:blipFill>
          <p:spPr bwMode="auto">
            <a:xfrm>
              <a:off x="0" y="6199325"/>
              <a:ext cx="1268051" cy="54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4" name="ZoneTexte 13"/>
          <p:cNvSpPr txBox="1"/>
          <p:nvPr/>
        </p:nvSpPr>
        <p:spPr>
          <a:xfrm>
            <a:off x="1955499" y="6098710"/>
            <a:ext cx="6153521" cy="307777"/>
          </a:xfrm>
          <a:prstGeom prst="rect">
            <a:avLst/>
          </a:prstGeom>
          <a:noFill/>
        </p:spPr>
        <p:txBody>
          <a:bodyPr wrap="square" rtlCol="0">
            <a:spAutoFit/>
          </a:bodyPr>
          <a:lstStyle/>
          <a:p>
            <a:r>
              <a:rPr lang="fr-FR" sz="1400" i="1" dirty="0" smtClean="0"/>
              <a:t>Source : Système Interministériel d’Echange d’Informations (SIEI) - MEN</a:t>
            </a:r>
            <a:endParaRPr lang="fr-FR" sz="1400" i="1" dirty="0"/>
          </a:p>
        </p:txBody>
      </p:sp>
      <p:pic>
        <p:nvPicPr>
          <p:cNvPr id="15" name="Image 14"/>
          <p:cNvPicPr>
            <a:picLocks noChangeAspect="1"/>
          </p:cNvPicPr>
          <p:nvPr/>
        </p:nvPicPr>
        <p:blipFill rotWithShape="1">
          <a:blip r:embed="rId6" cstate="print"/>
          <a:srcRect l="10753" r="10780"/>
          <a:stretch/>
        </p:blipFill>
        <p:spPr>
          <a:xfrm>
            <a:off x="10532980" y="5596931"/>
            <a:ext cx="1528389" cy="1095109"/>
          </a:xfrm>
          <a:prstGeom prst="rect">
            <a:avLst/>
          </a:prstGeom>
        </p:spPr>
      </p:pic>
      <p:graphicFrame>
        <p:nvGraphicFramePr>
          <p:cNvPr id="13" name="Objet 12"/>
          <p:cNvGraphicFramePr>
            <a:graphicFrameLocks noChangeAspect="1"/>
          </p:cNvGraphicFramePr>
          <p:nvPr>
            <p:extLst>
              <p:ext uri="{D42A27DB-BD31-4B8C-83A1-F6EECF244321}">
                <p14:modId xmlns:p14="http://schemas.microsoft.com/office/powerpoint/2010/main" xmlns="" val="1500312090"/>
              </p:ext>
            </p:extLst>
          </p:nvPr>
        </p:nvGraphicFramePr>
        <p:xfrm>
          <a:off x="51834" y="6092489"/>
          <a:ext cx="1371600" cy="609600"/>
        </p:xfrm>
        <a:graphic>
          <a:graphicData uri="http://schemas.openxmlformats.org/presentationml/2006/ole">
            <p:oleObj spid="_x0000_s15438" name="Image bitmap" r:id="rId7" imgW="5695238" imgH="2542857" progId="PBrush">
              <p:embed/>
            </p:oleObj>
          </a:graphicData>
        </a:graphic>
      </p:graphicFrame>
      <p:graphicFrame>
        <p:nvGraphicFramePr>
          <p:cNvPr id="16" name="Graphique 15"/>
          <p:cNvGraphicFramePr/>
          <p:nvPr>
            <p:extLst>
              <p:ext uri="{D42A27DB-BD31-4B8C-83A1-F6EECF244321}">
                <p14:modId xmlns:p14="http://schemas.microsoft.com/office/powerpoint/2010/main" xmlns="" val="3403928644"/>
              </p:ext>
            </p:extLst>
          </p:nvPr>
        </p:nvGraphicFramePr>
        <p:xfrm>
          <a:off x="1720186" y="2022385"/>
          <a:ext cx="6995468" cy="3740079"/>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xmlns="" val="1055753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p:cNvSpPr>
          <p:nvPr>
            <p:ph type="title" idx="4294967295"/>
          </p:nvPr>
        </p:nvSpPr>
        <p:spPr>
          <a:xfrm>
            <a:off x="1378857" y="1276669"/>
            <a:ext cx="8787740" cy="561545"/>
          </a:xfrm>
        </p:spPr>
        <p:txBody>
          <a:bodyPr>
            <a:normAutofit fontScale="90000"/>
          </a:bodyPr>
          <a:lstStyle/>
          <a:p>
            <a:pPr>
              <a:spcBef>
                <a:spcPct val="50000"/>
              </a:spcBef>
              <a:defRPr/>
            </a:pPr>
            <a:r>
              <a:rPr lang="fr-FR" sz="2400" b="1" dirty="0">
                <a:solidFill>
                  <a:schemeClr val="tx1"/>
                </a:solidFill>
                <a:effectLst>
                  <a:outerShdw blurRad="38100" dist="38100" dir="2700000" algn="tl">
                    <a:srgbClr val="000000">
                      <a:alpha val="43137"/>
                    </a:srgbClr>
                  </a:outerShdw>
                </a:effectLst>
                <a:latin typeface="Calibri" pitchFamily="34" charset="0"/>
              </a:rPr>
              <a:t>CYCLES D’ORIGINE DES NON RETROUVÉS </a:t>
            </a:r>
            <a:r>
              <a:rPr lang="fr-FR" sz="2400" b="1" dirty="0" smtClean="0">
                <a:solidFill>
                  <a:schemeClr val="tx1"/>
                </a:solidFill>
                <a:effectLst>
                  <a:outerShdw blurRad="38100" dist="38100" dir="2700000" algn="tl">
                    <a:srgbClr val="000000">
                      <a:alpha val="43137"/>
                    </a:srgbClr>
                  </a:outerShdw>
                </a:effectLst>
                <a:latin typeface="Calibri" pitchFamily="34" charset="0"/>
              </a:rPr>
              <a:t>D’OCTOBRE 2017 (Orléans-Tours)</a:t>
            </a:r>
            <a:endParaRPr lang="fr-FR" sz="2400" b="1" dirty="0">
              <a:solidFill>
                <a:schemeClr val="tx1"/>
              </a:solidFill>
              <a:effectLst>
                <a:outerShdw blurRad="38100" dist="38100" dir="2700000" algn="tl">
                  <a:srgbClr val="000000">
                    <a:alpha val="43137"/>
                  </a:srgbClr>
                </a:outerShdw>
              </a:effectLst>
              <a:latin typeface="Calibri" pitchFamily="34" charset="0"/>
            </a:endParaRPr>
          </a:p>
        </p:txBody>
      </p:sp>
      <p:grpSp>
        <p:nvGrpSpPr>
          <p:cNvPr id="12" name="Groupe 11"/>
          <p:cNvGrpSpPr/>
          <p:nvPr/>
        </p:nvGrpSpPr>
        <p:grpSpPr>
          <a:xfrm>
            <a:off x="140677" y="140676"/>
            <a:ext cx="1127374" cy="859173"/>
            <a:chOff x="0" y="5744737"/>
            <a:chExt cx="1268051" cy="999850"/>
          </a:xfrm>
        </p:grpSpPr>
        <p:pic>
          <p:nvPicPr>
            <p:cNvPr id="13" name="Image 13" descr="logo academie orleans-tours quadri marianne - rvb"/>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30046" t="74863" r="34791"/>
            <a:stretch/>
          </p:blipFill>
          <p:spPr bwMode="auto">
            <a:xfrm>
              <a:off x="0" y="5744737"/>
              <a:ext cx="1268050" cy="45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Image 14" descr="logo academie orleans-tours quadri marianne - rvb"/>
            <p:cNvPicPr>
              <a:picLocks noChangeAspect="1" noChangeArrowheads="1"/>
            </p:cNvPicPr>
            <p:nvPr/>
          </p:nvPicPr>
          <p:blipFill>
            <a:blip r:embed="rId5" cstate="print">
              <a:extLst>
                <a:ext uri="{28A0092B-C50C-407E-A947-70E740481C1C}">
                  <a14:useLocalDpi xmlns:a14="http://schemas.microsoft.com/office/drawing/2010/main" xmlns="" val="0"/>
                </a:ext>
              </a:extLst>
            </a:blip>
            <a:srcRect l="-1558" b="26292"/>
            <a:stretch>
              <a:fillRect/>
            </a:stretch>
          </p:blipFill>
          <p:spPr bwMode="auto">
            <a:xfrm>
              <a:off x="0" y="6199325"/>
              <a:ext cx="1268051" cy="54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cxnSp>
        <p:nvCxnSpPr>
          <p:cNvPr id="16" name="Connecteur droit 15"/>
          <p:cNvCxnSpPr/>
          <p:nvPr/>
        </p:nvCxnSpPr>
        <p:spPr>
          <a:xfrm>
            <a:off x="1378857" y="0"/>
            <a:ext cx="58058"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flipV="1">
            <a:off x="0" y="1170245"/>
            <a:ext cx="10769600" cy="29028"/>
          </a:xfrm>
          <a:prstGeom prst="line">
            <a:avLst/>
          </a:prstGeom>
        </p:spPr>
        <p:style>
          <a:lnRef idx="1">
            <a:schemeClr val="accent1"/>
          </a:lnRef>
          <a:fillRef idx="0">
            <a:schemeClr val="accent1"/>
          </a:fillRef>
          <a:effectRef idx="0">
            <a:schemeClr val="accent1"/>
          </a:effectRef>
          <a:fontRef idx="minor">
            <a:schemeClr val="tx1"/>
          </a:fontRef>
        </p:style>
      </p:cxnSp>
      <p:sp>
        <p:nvSpPr>
          <p:cNvPr id="2" name="Espace réservé du numéro de diapositive 1"/>
          <p:cNvSpPr>
            <a:spLocks noGrp="1"/>
          </p:cNvSpPr>
          <p:nvPr>
            <p:ph type="sldNum" sz="quarter" idx="12"/>
          </p:nvPr>
        </p:nvSpPr>
        <p:spPr/>
        <p:txBody>
          <a:bodyPr/>
          <a:lstStyle/>
          <a:p>
            <a:fld id="{79A1DA36-C468-45DB-9B88-8F5029C702F3}" type="slidenum">
              <a:rPr lang="fr-FR" smtClean="0"/>
              <a:pPr/>
              <a:t>2</a:t>
            </a:fld>
            <a:endParaRPr lang="fr-FR"/>
          </a:p>
        </p:txBody>
      </p:sp>
      <p:sp>
        <p:nvSpPr>
          <p:cNvPr id="15" name="Titre 1"/>
          <p:cNvSpPr txBox="1">
            <a:spLocks/>
          </p:cNvSpPr>
          <p:nvPr/>
        </p:nvSpPr>
        <p:spPr>
          <a:xfrm>
            <a:off x="1436915" y="227294"/>
            <a:ext cx="6591004" cy="710075"/>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fr-FR" sz="2800" dirty="0">
                <a:solidFill>
                  <a:schemeClr val="accent1"/>
                </a:solidFill>
                <a:latin typeface="+mj-lt"/>
                <a:ea typeface="+mj-ea"/>
                <a:cs typeface="+mj-cs"/>
              </a:rPr>
              <a:t>L</a:t>
            </a:r>
            <a:r>
              <a:rPr kumimoji="0" lang="fr-FR" sz="2800" b="0" i="0" u="none" strike="noStrike" kern="1200" cap="none" spc="0" normalizeH="0" baseline="0" noProof="0" dirty="0" smtClean="0">
                <a:ln>
                  <a:noFill/>
                </a:ln>
                <a:solidFill>
                  <a:schemeClr val="accent1"/>
                </a:solidFill>
                <a:effectLst/>
                <a:uLnTx/>
                <a:uFillTx/>
                <a:latin typeface="+mj-lt"/>
                <a:ea typeface="+mj-ea"/>
                <a:cs typeface="+mj-cs"/>
              </a:rPr>
              <a:t>es chiffres du décrochage </a:t>
            </a:r>
            <a:r>
              <a:rPr kumimoji="0" lang="fr-FR" sz="2800" b="0" i="1" u="none" strike="noStrike" kern="1200" cap="none" spc="0" normalizeH="0" baseline="0" noProof="0" dirty="0" smtClean="0">
                <a:ln>
                  <a:noFill/>
                </a:ln>
                <a:solidFill>
                  <a:schemeClr val="accent1"/>
                </a:solidFill>
                <a:effectLst/>
                <a:uLnTx/>
                <a:uFillTx/>
                <a:latin typeface="+mj-lt"/>
                <a:ea typeface="+mj-ea"/>
                <a:cs typeface="+mj-cs"/>
              </a:rPr>
              <a:t>(Source</a:t>
            </a:r>
            <a:r>
              <a:rPr kumimoji="0" lang="fr-FR" sz="2800" b="0" i="1" u="none" strike="noStrike" kern="1200" cap="none" spc="0" normalizeH="0" noProof="0" dirty="0" smtClean="0">
                <a:ln>
                  <a:noFill/>
                </a:ln>
                <a:solidFill>
                  <a:schemeClr val="accent1"/>
                </a:solidFill>
                <a:effectLst/>
                <a:uLnTx/>
                <a:uFillTx/>
                <a:latin typeface="+mj-lt"/>
                <a:ea typeface="+mj-ea"/>
                <a:cs typeface="+mj-cs"/>
              </a:rPr>
              <a:t> SIEI)</a:t>
            </a:r>
            <a:endParaRPr kumimoji="0" lang="fr-FR" sz="4000" b="0" i="1" u="none" strike="noStrike" kern="1200" cap="none" spc="0" normalizeH="0" baseline="0" noProof="0" dirty="0">
              <a:ln>
                <a:noFill/>
              </a:ln>
              <a:solidFill>
                <a:schemeClr val="accent1"/>
              </a:solidFill>
              <a:effectLst/>
              <a:uLnTx/>
              <a:uFillTx/>
              <a:latin typeface="+mj-lt"/>
              <a:ea typeface="+mj-ea"/>
              <a:cs typeface="+mj-cs"/>
            </a:endParaRPr>
          </a:p>
        </p:txBody>
      </p:sp>
      <p:pic>
        <p:nvPicPr>
          <p:cNvPr id="19" name="Image 18"/>
          <p:cNvPicPr>
            <a:picLocks noChangeAspect="1"/>
          </p:cNvPicPr>
          <p:nvPr/>
        </p:nvPicPr>
        <p:blipFill rotWithShape="1">
          <a:blip r:embed="rId6" cstate="print"/>
          <a:srcRect l="10753" r="10780"/>
          <a:stretch/>
        </p:blipFill>
        <p:spPr>
          <a:xfrm>
            <a:off x="10550982" y="5617029"/>
            <a:ext cx="1500340" cy="1075012"/>
          </a:xfrm>
          <a:prstGeom prst="rect">
            <a:avLst/>
          </a:prstGeom>
        </p:spPr>
      </p:pic>
      <p:graphicFrame>
        <p:nvGraphicFramePr>
          <p:cNvPr id="18" name="Objet 17"/>
          <p:cNvGraphicFramePr>
            <a:graphicFrameLocks noChangeAspect="1"/>
          </p:cNvGraphicFramePr>
          <p:nvPr>
            <p:extLst>
              <p:ext uri="{D42A27DB-BD31-4B8C-83A1-F6EECF244321}">
                <p14:modId xmlns:p14="http://schemas.microsoft.com/office/powerpoint/2010/main" xmlns="" val="1500312090"/>
              </p:ext>
            </p:extLst>
          </p:nvPr>
        </p:nvGraphicFramePr>
        <p:xfrm>
          <a:off x="51834" y="6092489"/>
          <a:ext cx="1371600" cy="609600"/>
        </p:xfrm>
        <a:graphic>
          <a:graphicData uri="http://schemas.openxmlformats.org/presentationml/2006/ole">
            <p:oleObj spid="_x0000_s16461" name="Image bitmap" r:id="rId7" imgW="5695238" imgH="2542857" progId="PBrush">
              <p:embed/>
            </p:oleObj>
          </a:graphicData>
        </a:graphic>
      </p:graphicFrame>
      <p:graphicFrame>
        <p:nvGraphicFramePr>
          <p:cNvPr id="20" name="Tableau 19"/>
          <p:cNvGraphicFramePr>
            <a:graphicFrameLocks noGrp="1"/>
          </p:cNvGraphicFramePr>
          <p:nvPr>
            <p:extLst>
              <p:ext uri="{D42A27DB-BD31-4B8C-83A1-F6EECF244321}">
                <p14:modId xmlns:p14="http://schemas.microsoft.com/office/powerpoint/2010/main" xmlns="" val="404767988"/>
              </p:ext>
            </p:extLst>
          </p:nvPr>
        </p:nvGraphicFramePr>
        <p:xfrm>
          <a:off x="1876164" y="1938273"/>
          <a:ext cx="7548563" cy="4052888"/>
        </p:xfrm>
        <a:graphic>
          <a:graphicData uri="http://schemas.openxmlformats.org/drawingml/2006/table">
            <a:tbl>
              <a:tblPr firstRow="1" bandRow="1">
                <a:tableStyleId>{5C22544A-7EE6-4342-B048-85BDC9FD1C3A}</a:tableStyleId>
              </a:tblPr>
              <a:tblGrid>
                <a:gridCol w="1545025"/>
                <a:gridCol w="1535126"/>
                <a:gridCol w="1338639"/>
                <a:gridCol w="1498897"/>
                <a:gridCol w="1630876"/>
              </a:tblGrid>
              <a:tr h="701862">
                <a:tc>
                  <a:txBody>
                    <a:bodyPr/>
                    <a:lstStyle/>
                    <a:p>
                      <a:endParaRPr lang="fr-FR" sz="1800" dirty="0"/>
                    </a:p>
                  </a:txBody>
                  <a:tcPr marL="91433" marR="91433" marT="45727" marB="45727">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rgbClr val="000000"/>
                          </a:solidFill>
                          <a:effectLst/>
                          <a:latin typeface="Arial" charset="0"/>
                        </a:rPr>
                        <a:t>Effectifs initiaux des plus de 16 ans</a:t>
                      </a:r>
                    </a:p>
                  </a:txBody>
                  <a:tcPr marL="7620" marR="7620" marT="7621" marB="0" anchor="ctr" horzOverflow="overflow">
                    <a:solidFill>
                      <a:schemeClr val="accent1">
                        <a:lumMod val="7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rgbClr val="000000"/>
                          </a:solidFill>
                          <a:effectLst/>
                          <a:latin typeface="Arial" charset="0"/>
                        </a:rPr>
                        <a:t>Non retrouvés de plus de 16 ans</a:t>
                      </a:r>
                    </a:p>
                  </a:txBody>
                  <a:tcPr marL="7620" marR="7620" marT="7621" marB="0" anchor="ctr" horzOverflow="overflow">
                    <a:solidFill>
                      <a:schemeClr val="accent1">
                        <a:lumMod val="7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rgbClr val="000000"/>
                          </a:solidFill>
                          <a:effectLst/>
                          <a:latin typeface="Arial" charset="0"/>
                        </a:rPr>
                        <a:t>Répartition par cycle scolaire d’origine</a:t>
                      </a:r>
                    </a:p>
                  </a:txBody>
                  <a:tcPr marL="7620" marR="7620" marT="7621" marB="0" anchor="ctr" horzOverflow="overflow">
                    <a:solidFill>
                      <a:schemeClr val="accent1">
                        <a:lumMod val="7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rgbClr val="000000"/>
                          </a:solidFill>
                          <a:effectLst/>
                          <a:latin typeface="Arial" charset="0"/>
                        </a:rPr>
                        <a:t>Taux de sortie/ effectifs initiaux des plus de 16 ans</a:t>
                      </a:r>
                    </a:p>
                  </a:txBody>
                  <a:tcPr marL="7620" marR="7620" marT="7621" marB="0" anchor="ctr" horzOverflow="overflow">
                    <a:solidFill>
                      <a:schemeClr val="accent1">
                        <a:lumMod val="75000"/>
                      </a:schemeClr>
                    </a:solidFill>
                  </a:tcPr>
                </a:tc>
              </a:tr>
              <a:tr h="739256">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rgbClr val="000000"/>
                          </a:solidFill>
                          <a:effectLst/>
                          <a:latin typeface="Arial" charset="0"/>
                        </a:rPr>
                        <a:t>Collèges</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4 569</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793</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17,5 %</a:t>
                      </a:r>
                      <a:endParaRPr kumimoji="0" lang="fr-FR" sz="1600" b="0" i="0" u="none" strike="noStrike" cap="none" normalizeH="0" baseline="0" dirty="0" smtClean="0">
                        <a:ln>
                          <a:noFill/>
                        </a:ln>
                        <a:solidFill>
                          <a:schemeClr val="tx1"/>
                        </a:solidFill>
                        <a:effectLst/>
                        <a:latin typeface="Arial" charset="0"/>
                      </a:endParaRP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endParaRPr kumimoji="0" lang="fr-FR" sz="1600" b="1" i="0" u="none" strike="noStrike" cap="none" normalizeH="0" baseline="0" dirty="0" smtClean="0">
                        <a:ln>
                          <a:noFill/>
                        </a:ln>
                        <a:solidFill>
                          <a:srgbClr val="C00000"/>
                        </a:solidFill>
                        <a:effectLst/>
                        <a:latin typeface="Arial" charset="0"/>
                      </a:endParaRPr>
                    </a:p>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17,3 %</a:t>
                      </a:r>
                      <a:r>
                        <a:rPr kumimoji="0" lang="fr-FR" sz="1600" b="1" i="0" u="none" strike="noStrike" cap="none" normalizeH="0" baseline="0" dirty="0" smtClean="0">
                          <a:ln>
                            <a:noFill/>
                          </a:ln>
                          <a:solidFill>
                            <a:srgbClr val="C00000"/>
                          </a:solidFill>
                          <a:effectLst/>
                          <a:latin typeface="Arial" charset="0"/>
                        </a:rPr>
                        <a:t>             </a:t>
                      </a:r>
                      <a:br>
                        <a:rPr kumimoji="0" lang="fr-FR" sz="1600" b="1" i="0" u="none" strike="noStrike" cap="none" normalizeH="0" baseline="0" dirty="0" smtClean="0">
                          <a:ln>
                            <a:noFill/>
                          </a:ln>
                          <a:solidFill>
                            <a:srgbClr val="C00000"/>
                          </a:solidFill>
                          <a:effectLst/>
                          <a:latin typeface="Arial" charset="0"/>
                        </a:rPr>
                      </a:br>
                      <a:endParaRPr kumimoji="0" lang="fr-FR" sz="1600" b="0" i="0" u="none" strike="noStrike" cap="none" normalizeH="0" baseline="0" dirty="0" smtClean="0">
                        <a:ln>
                          <a:noFill/>
                        </a:ln>
                        <a:solidFill>
                          <a:srgbClr val="C00000"/>
                        </a:solidFill>
                        <a:effectLst/>
                        <a:latin typeface="Arial" charset="0"/>
                      </a:endParaRPr>
                    </a:p>
                  </a:txBody>
                  <a:tcPr marL="7620" marR="7620" marT="7621" marB="0" anchor="ctr" horzOverflow="overflow">
                    <a:solidFill>
                      <a:schemeClr val="accent1"/>
                    </a:solidFill>
                  </a:tcPr>
                </a:tc>
              </a:tr>
              <a:tr h="52235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rgbClr val="000000"/>
                          </a:solidFill>
                          <a:effectLst/>
                          <a:latin typeface="Arial" charset="0"/>
                        </a:rPr>
                        <a:t>2d cycle Général</a:t>
                      </a: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 42 545</a:t>
                      </a: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772</a:t>
                      </a: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17%</a:t>
                      </a:r>
                      <a:endParaRPr kumimoji="0" lang="fr-FR" sz="1600" b="0" i="0" u="none" strike="noStrike" cap="none" normalizeH="0" baseline="0" dirty="0" smtClean="0">
                        <a:ln>
                          <a:noFill/>
                        </a:ln>
                        <a:solidFill>
                          <a:schemeClr val="tx1"/>
                        </a:solidFill>
                        <a:effectLst/>
                        <a:latin typeface="Arial" charset="0"/>
                      </a:endParaRP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1,8 %</a:t>
                      </a:r>
                      <a:endParaRPr kumimoji="0" lang="fr-FR" sz="1600" b="0" i="0" u="none" strike="noStrike" cap="none" normalizeH="0" baseline="0" dirty="0" smtClean="0">
                        <a:ln>
                          <a:noFill/>
                        </a:ln>
                        <a:solidFill>
                          <a:schemeClr val="tx1"/>
                        </a:solidFill>
                        <a:effectLst/>
                        <a:latin typeface="Arial" charset="0"/>
                      </a:endParaRPr>
                    </a:p>
                  </a:txBody>
                  <a:tcPr marL="7620" marR="7620" marT="7621" marB="0" anchor="ctr" horzOverflow="overflow"/>
                </a:tc>
              </a:tr>
              <a:tr h="52235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rgbClr val="000000"/>
                          </a:solidFill>
                          <a:effectLst/>
                          <a:latin typeface="Arial" charset="0"/>
                        </a:rPr>
                        <a:t>2d cycle Technologique</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10 666</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433</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9,5 %</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4 %</a:t>
                      </a:r>
                    </a:p>
                  </a:txBody>
                  <a:tcPr marL="7620" marR="7620" marT="7621" marB="0" anchor="ctr" horzOverflow="overflow">
                    <a:solidFill>
                      <a:schemeClr val="accent1"/>
                    </a:solidFill>
                  </a:tcPr>
                </a:tc>
              </a:tr>
              <a:tr h="52235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rgbClr val="000000"/>
                          </a:solidFill>
                          <a:effectLst/>
                          <a:latin typeface="Arial" charset="0"/>
                        </a:rPr>
                        <a:t>Voie professionnelle</a:t>
                      </a: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22 105</a:t>
                      </a: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2 291</a:t>
                      </a: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50,5%</a:t>
                      </a:r>
                      <a:endParaRPr kumimoji="0" lang="fr-FR" sz="1600" b="0" i="0" u="none" strike="noStrike" cap="none" normalizeH="0" baseline="0" dirty="0" smtClean="0">
                        <a:ln>
                          <a:noFill/>
                        </a:ln>
                        <a:solidFill>
                          <a:schemeClr val="tx1"/>
                        </a:solidFill>
                        <a:effectLst/>
                        <a:latin typeface="Arial" charset="0"/>
                      </a:endParaRP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10,4 %</a:t>
                      </a:r>
                      <a:endParaRPr kumimoji="0" lang="fr-FR" sz="1600" b="0" i="0" u="none" strike="noStrike" cap="none" normalizeH="0" baseline="0" dirty="0" smtClean="0">
                        <a:ln>
                          <a:noFill/>
                        </a:ln>
                        <a:solidFill>
                          <a:schemeClr val="tx1"/>
                        </a:solidFill>
                        <a:effectLst/>
                        <a:latin typeface="Arial" charset="0"/>
                      </a:endParaRPr>
                    </a:p>
                  </a:txBody>
                  <a:tcPr marL="7620" marR="7620" marT="7621" marB="0" anchor="ctr" horzOverflow="overflow"/>
                </a:tc>
              </a:tr>
              <a:tr h="52235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rgbClr val="000000"/>
                          </a:solidFill>
                          <a:effectLst/>
                          <a:latin typeface="Arial" charset="0"/>
                        </a:rPr>
                        <a:t>Autres</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715</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251</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5,5%          </a:t>
                      </a:r>
                    </a:p>
                  </a:txBody>
                  <a:tcPr marL="7620" marR="7620" marT="7621" marB="0" anchor="ctr" horzOverflow="overflow">
                    <a:solidFill>
                      <a:schemeClr val="accent1"/>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35,1 %</a:t>
                      </a:r>
                    </a:p>
                  </a:txBody>
                  <a:tcPr marL="7620" marR="7620" marT="7621" marB="0" anchor="ctr" horzOverflow="overflow">
                    <a:solidFill>
                      <a:schemeClr val="accent1"/>
                    </a:solidFill>
                  </a:tcPr>
                </a:tc>
              </a:tr>
              <a:tr h="522354">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rgbClr val="000000"/>
                          </a:solidFill>
                          <a:effectLst/>
                          <a:latin typeface="Arial" charset="0"/>
                        </a:rPr>
                        <a:t>Total</a:t>
                      </a: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80 600</a:t>
                      </a: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4 540</a:t>
                      </a: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100 %</a:t>
                      </a:r>
                    </a:p>
                  </a:txBody>
                  <a:tcPr marL="7620" marR="7620" marT="7621" marB="0" anchor="ctr" horzOverflow="overflow"/>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charset="0"/>
                        </a:rPr>
                        <a:t>5,6 %</a:t>
                      </a:r>
                      <a:endParaRPr kumimoji="0" lang="fr-FR" sz="1600" b="0" i="0" u="none" strike="noStrike" cap="none" normalizeH="0" baseline="0" dirty="0" smtClean="0">
                        <a:ln>
                          <a:noFill/>
                        </a:ln>
                        <a:solidFill>
                          <a:schemeClr val="tx1"/>
                        </a:solidFill>
                        <a:effectLst/>
                        <a:latin typeface="Arial" charset="0"/>
                      </a:endParaRPr>
                    </a:p>
                  </a:txBody>
                  <a:tcPr marL="7620" marR="7620" marT="7621" marB="0" anchor="ctr" horzOverflow="overflow"/>
                </a:tc>
              </a:tr>
            </a:tbl>
          </a:graphicData>
        </a:graphic>
      </p:graphicFrame>
    </p:spTree>
    <p:extLst>
      <p:ext uri="{BB962C8B-B14F-4D97-AF65-F5344CB8AC3E}">
        <p14:creationId xmlns:p14="http://schemas.microsoft.com/office/powerpoint/2010/main" xmlns="" val="3638919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4"/>
          <p:cNvSpPr>
            <a:spLocks noGrp="1"/>
          </p:cNvSpPr>
          <p:nvPr>
            <p:ph type="title" idx="4294967295"/>
          </p:nvPr>
        </p:nvSpPr>
        <p:spPr>
          <a:xfrm>
            <a:off x="1225397" y="1185617"/>
            <a:ext cx="9003691" cy="742950"/>
          </a:xfrm>
        </p:spPr>
        <p:txBody>
          <a:bodyPr>
            <a:normAutofit fontScale="90000"/>
          </a:bodyPr>
          <a:lstStyle/>
          <a:p>
            <a:pPr>
              <a:defRPr/>
            </a:pPr>
            <a:r>
              <a:rPr lang="fr-FR" sz="2400" b="1" cap="small" dirty="0">
                <a:solidFill>
                  <a:schemeClr val="tx1"/>
                </a:solidFill>
                <a:effectLst>
                  <a:outerShdw blurRad="38100" dist="38100" dir="2700000" algn="tl">
                    <a:srgbClr val="000000">
                      <a:alpha val="43137"/>
                    </a:srgbClr>
                  </a:outerShdw>
                </a:effectLst>
                <a:latin typeface="Calibri" pitchFamily="34" charset="0"/>
              </a:rPr>
              <a:t>CARACTERISTIQUES DES NON RETROUVÉS </a:t>
            </a:r>
            <a:r>
              <a:rPr lang="fr-FR" sz="2400" b="1" cap="small" dirty="0" smtClean="0">
                <a:solidFill>
                  <a:schemeClr val="tx1"/>
                </a:solidFill>
                <a:effectLst>
                  <a:outerShdw blurRad="38100" dist="38100" dir="2700000" algn="tl">
                    <a:srgbClr val="000000">
                      <a:alpha val="43137"/>
                    </a:srgbClr>
                  </a:outerShdw>
                </a:effectLst>
                <a:latin typeface="Calibri" pitchFamily="34" charset="0"/>
              </a:rPr>
              <a:t>D’OCTOBRE 2017 (Orléans-Tours)</a:t>
            </a:r>
            <a:r>
              <a:rPr lang="fr-FR" sz="2400" b="1" cap="small" dirty="0">
                <a:solidFill>
                  <a:schemeClr val="tx1"/>
                </a:solidFill>
                <a:effectLst>
                  <a:outerShdw blurRad="38100" dist="38100" dir="2700000" algn="tl">
                    <a:srgbClr val="000000">
                      <a:alpha val="43137"/>
                    </a:srgbClr>
                  </a:outerShdw>
                </a:effectLst>
                <a:latin typeface="Calibri" pitchFamily="34" charset="0"/>
              </a:rPr>
              <a:t/>
            </a:r>
            <a:br>
              <a:rPr lang="fr-FR" sz="2400" b="1" cap="small" dirty="0">
                <a:solidFill>
                  <a:schemeClr val="tx1"/>
                </a:solidFill>
                <a:effectLst>
                  <a:outerShdw blurRad="38100" dist="38100" dir="2700000" algn="tl">
                    <a:srgbClr val="000000">
                      <a:alpha val="43137"/>
                    </a:srgbClr>
                  </a:outerShdw>
                </a:effectLst>
                <a:latin typeface="Calibri" pitchFamily="34" charset="0"/>
              </a:rPr>
            </a:br>
            <a:endParaRPr lang="fr-FR" sz="2400" b="1" dirty="0">
              <a:solidFill>
                <a:schemeClr val="tx1"/>
              </a:solidFill>
              <a:latin typeface="Calibri" pitchFamily="34" charset="0"/>
            </a:endParaRPr>
          </a:p>
        </p:txBody>
      </p:sp>
      <p:sp>
        <p:nvSpPr>
          <p:cNvPr id="28675" name="Rectangle 3"/>
          <p:cNvSpPr>
            <a:spLocks noGrp="1"/>
          </p:cNvSpPr>
          <p:nvPr>
            <p:ph type="body" sz="half" idx="4294967295"/>
          </p:nvPr>
        </p:nvSpPr>
        <p:spPr>
          <a:xfrm>
            <a:off x="1315966" y="1783225"/>
            <a:ext cx="8448675" cy="4102100"/>
          </a:xfrm>
        </p:spPr>
        <p:txBody>
          <a:bodyPr/>
          <a:lstStyle/>
          <a:p>
            <a:pPr algn="just" eaLnBrk="1" hangingPunct="1">
              <a:buFont typeface="Wingdings" panose="05000000000000000000" pitchFamily="2" charset="2"/>
              <a:buNone/>
            </a:pPr>
            <a:r>
              <a:rPr lang="fr-FR" altLang="fr-FR" sz="2000" dirty="0">
                <a:latin typeface="Calibri" panose="020F0502020204030204" pitchFamily="34" charset="0"/>
                <a:sym typeface="Wingdings" panose="05000000000000000000" pitchFamily="2" charset="2"/>
              </a:rPr>
              <a:t></a:t>
            </a:r>
            <a:r>
              <a:rPr lang="fr-FR" altLang="fr-FR" sz="2800" dirty="0">
                <a:solidFill>
                  <a:srgbClr val="800000"/>
                </a:solidFill>
                <a:latin typeface="Calibri" panose="020F0502020204030204" pitchFamily="34" charset="0"/>
                <a:sym typeface="Wingdings" panose="05000000000000000000" pitchFamily="2" charset="2"/>
              </a:rPr>
              <a:t> </a:t>
            </a:r>
            <a:r>
              <a:rPr lang="fr-FR" altLang="fr-FR" sz="2000" dirty="0">
                <a:latin typeface="Calibri" panose="020F0502020204030204" pitchFamily="34" charset="0"/>
                <a:sym typeface="Wingdings" panose="05000000000000000000" pitchFamily="2" charset="2"/>
              </a:rPr>
              <a:t>Répartition Filles/Garçons:</a:t>
            </a:r>
          </a:p>
          <a:p>
            <a:pPr algn="just" eaLnBrk="1" hangingPunct="1">
              <a:buFont typeface="Wingdings" panose="05000000000000000000" pitchFamily="2" charset="2"/>
              <a:buNone/>
            </a:pPr>
            <a:r>
              <a:rPr lang="fr-FR" altLang="fr-FR" sz="2000" dirty="0">
                <a:latin typeface="Calibri" panose="020F0502020204030204" pitchFamily="34" charset="0"/>
              </a:rPr>
              <a:t>	</a:t>
            </a:r>
          </a:p>
          <a:p>
            <a:pPr algn="just" eaLnBrk="1" hangingPunct="1">
              <a:buFont typeface="Wingdings" panose="05000000000000000000" pitchFamily="2" charset="2"/>
              <a:buNone/>
            </a:pPr>
            <a:endParaRPr lang="fr-FR" altLang="fr-FR" sz="2000" dirty="0">
              <a:solidFill>
                <a:srgbClr val="800000"/>
              </a:solidFill>
              <a:latin typeface="Calibri" panose="020F0502020204030204" pitchFamily="34" charset="0"/>
              <a:sym typeface="Wingdings" panose="05000000000000000000" pitchFamily="2" charset="2"/>
            </a:endParaRPr>
          </a:p>
          <a:p>
            <a:pPr algn="just" eaLnBrk="1" hangingPunct="1">
              <a:buFont typeface="Wingdings" panose="05000000000000000000" pitchFamily="2" charset="2"/>
              <a:buNone/>
            </a:pPr>
            <a:endParaRPr lang="fr-FR" altLang="fr-FR" sz="2000" dirty="0">
              <a:solidFill>
                <a:srgbClr val="800000"/>
              </a:solidFill>
              <a:latin typeface="Calibri" panose="020F0502020204030204" pitchFamily="34" charset="0"/>
              <a:sym typeface="Wingdings" panose="05000000000000000000" pitchFamily="2" charset="2"/>
            </a:endParaRPr>
          </a:p>
          <a:p>
            <a:pPr algn="just" eaLnBrk="1" hangingPunct="1">
              <a:buFont typeface="Wingdings" panose="05000000000000000000" pitchFamily="2" charset="2"/>
              <a:buChar char="è"/>
            </a:pPr>
            <a:endParaRPr lang="fr-FR" altLang="fr-FR" sz="2000" dirty="0">
              <a:latin typeface="Calibri" panose="020F0502020204030204" pitchFamily="34" charset="0"/>
            </a:endParaRPr>
          </a:p>
          <a:p>
            <a:pPr algn="just" eaLnBrk="1" hangingPunct="1">
              <a:buFont typeface="Wingdings" panose="05000000000000000000" pitchFamily="2" charset="2"/>
              <a:buChar char="è"/>
            </a:pPr>
            <a:endParaRPr lang="fr-FR" altLang="fr-FR" sz="2000" dirty="0">
              <a:latin typeface="Calibri" panose="020F0502020204030204" pitchFamily="34" charset="0"/>
            </a:endParaRPr>
          </a:p>
          <a:p>
            <a:pPr algn="just" eaLnBrk="1" hangingPunct="1">
              <a:buFont typeface="Wingdings" panose="05000000000000000000" pitchFamily="2" charset="2"/>
              <a:buChar char="è"/>
            </a:pPr>
            <a:r>
              <a:rPr lang="fr-FR" altLang="fr-FR" sz="2000" dirty="0" smtClean="0">
                <a:latin typeface="Calibri" panose="020F0502020204030204" pitchFamily="34" charset="0"/>
              </a:rPr>
              <a:t>Répartition </a:t>
            </a:r>
            <a:r>
              <a:rPr lang="fr-FR" altLang="fr-FR" sz="2000" dirty="0">
                <a:latin typeface="Calibri" panose="020F0502020204030204" pitchFamily="34" charset="0"/>
              </a:rPr>
              <a:t>par tranche d’âge:</a:t>
            </a:r>
          </a:p>
        </p:txBody>
      </p:sp>
      <p:cxnSp>
        <p:nvCxnSpPr>
          <p:cNvPr id="12" name="Connecteur droit 11"/>
          <p:cNvCxnSpPr/>
          <p:nvPr/>
        </p:nvCxnSpPr>
        <p:spPr>
          <a:xfrm>
            <a:off x="1286937" y="0"/>
            <a:ext cx="58058"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flipV="1">
            <a:off x="0" y="1113136"/>
            <a:ext cx="10769600" cy="29028"/>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e 13"/>
          <p:cNvGrpSpPr/>
          <p:nvPr/>
        </p:nvGrpSpPr>
        <p:grpSpPr>
          <a:xfrm>
            <a:off x="0" y="0"/>
            <a:ext cx="1115367" cy="937369"/>
            <a:chOff x="0" y="5744737"/>
            <a:chExt cx="1268051" cy="999850"/>
          </a:xfrm>
        </p:grpSpPr>
        <p:pic>
          <p:nvPicPr>
            <p:cNvPr id="15" name="Image 13" descr="logo academie orleans-tours quadri marianne - rvb"/>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30046" t="74863" r="34791"/>
            <a:stretch/>
          </p:blipFill>
          <p:spPr bwMode="auto">
            <a:xfrm>
              <a:off x="0" y="5744737"/>
              <a:ext cx="1268050" cy="45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Image 14" descr="logo academie orleans-tours quadri marianne - rvb"/>
            <p:cNvPicPr>
              <a:picLocks noChangeAspect="1" noChangeArrowheads="1"/>
            </p:cNvPicPr>
            <p:nvPr/>
          </p:nvPicPr>
          <p:blipFill>
            <a:blip r:embed="rId5" cstate="print">
              <a:extLst>
                <a:ext uri="{28A0092B-C50C-407E-A947-70E740481C1C}">
                  <a14:useLocalDpi xmlns:a14="http://schemas.microsoft.com/office/drawing/2010/main" xmlns="" val="0"/>
                </a:ext>
              </a:extLst>
            </a:blip>
            <a:srcRect l="-1558" b="26292"/>
            <a:stretch>
              <a:fillRect/>
            </a:stretch>
          </p:blipFill>
          <p:spPr bwMode="auto">
            <a:xfrm>
              <a:off x="0" y="6199325"/>
              <a:ext cx="1268051" cy="54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 name="Espace réservé du numéro de diapositive 1"/>
          <p:cNvSpPr>
            <a:spLocks noGrp="1"/>
          </p:cNvSpPr>
          <p:nvPr>
            <p:ph type="sldNum" sz="quarter" idx="12"/>
          </p:nvPr>
        </p:nvSpPr>
        <p:spPr/>
        <p:txBody>
          <a:bodyPr/>
          <a:lstStyle/>
          <a:p>
            <a:fld id="{79A1DA36-C468-45DB-9B88-8F5029C702F3}" type="slidenum">
              <a:rPr lang="fr-FR" smtClean="0"/>
              <a:pPr/>
              <a:t>3</a:t>
            </a:fld>
            <a:endParaRPr lang="fr-FR"/>
          </a:p>
        </p:txBody>
      </p:sp>
      <p:sp>
        <p:nvSpPr>
          <p:cNvPr id="18" name="Titre 1"/>
          <p:cNvSpPr txBox="1">
            <a:spLocks/>
          </p:cNvSpPr>
          <p:nvPr/>
        </p:nvSpPr>
        <p:spPr>
          <a:xfrm>
            <a:off x="1436915" y="227294"/>
            <a:ext cx="6591004" cy="710075"/>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fr-FR" sz="2800" dirty="0">
                <a:solidFill>
                  <a:schemeClr val="accent1"/>
                </a:solidFill>
                <a:latin typeface="+mj-lt"/>
                <a:ea typeface="+mj-ea"/>
                <a:cs typeface="+mj-cs"/>
              </a:rPr>
              <a:t>L</a:t>
            </a:r>
            <a:r>
              <a:rPr kumimoji="0" lang="fr-FR" sz="2800" b="0" i="0" u="none" strike="noStrike" kern="1200" cap="none" spc="0" normalizeH="0" baseline="0" noProof="0" dirty="0" smtClean="0">
                <a:ln>
                  <a:noFill/>
                </a:ln>
                <a:solidFill>
                  <a:schemeClr val="accent1"/>
                </a:solidFill>
                <a:effectLst/>
                <a:uLnTx/>
                <a:uFillTx/>
                <a:latin typeface="+mj-lt"/>
                <a:ea typeface="+mj-ea"/>
                <a:cs typeface="+mj-cs"/>
              </a:rPr>
              <a:t>es chiffres du décrochage </a:t>
            </a:r>
            <a:r>
              <a:rPr kumimoji="0" lang="fr-FR" sz="2800" b="0" i="1" u="none" strike="noStrike" kern="1200" cap="none" spc="0" normalizeH="0" baseline="0" noProof="0" dirty="0" smtClean="0">
                <a:ln>
                  <a:noFill/>
                </a:ln>
                <a:solidFill>
                  <a:schemeClr val="accent1"/>
                </a:solidFill>
                <a:effectLst/>
                <a:uLnTx/>
                <a:uFillTx/>
                <a:latin typeface="+mj-lt"/>
                <a:ea typeface="+mj-ea"/>
                <a:cs typeface="+mj-cs"/>
              </a:rPr>
              <a:t>(Source</a:t>
            </a:r>
            <a:r>
              <a:rPr kumimoji="0" lang="fr-FR" sz="2800" b="0" i="1" u="none" strike="noStrike" kern="1200" cap="none" spc="0" normalizeH="0" noProof="0" dirty="0" smtClean="0">
                <a:ln>
                  <a:noFill/>
                </a:ln>
                <a:solidFill>
                  <a:schemeClr val="accent1"/>
                </a:solidFill>
                <a:effectLst/>
                <a:uLnTx/>
                <a:uFillTx/>
                <a:latin typeface="+mj-lt"/>
                <a:ea typeface="+mj-ea"/>
                <a:cs typeface="+mj-cs"/>
              </a:rPr>
              <a:t> SIEI)</a:t>
            </a:r>
            <a:endParaRPr kumimoji="0" lang="fr-FR" sz="4000" b="0" i="1" u="none" strike="noStrike" kern="1200" cap="none" spc="0" normalizeH="0" baseline="0" noProof="0" dirty="0">
              <a:ln>
                <a:noFill/>
              </a:ln>
              <a:solidFill>
                <a:schemeClr val="accent1"/>
              </a:solidFill>
              <a:effectLst/>
              <a:uLnTx/>
              <a:uFillTx/>
              <a:latin typeface="+mj-lt"/>
              <a:ea typeface="+mj-ea"/>
              <a:cs typeface="+mj-cs"/>
            </a:endParaRPr>
          </a:p>
        </p:txBody>
      </p:sp>
      <p:pic>
        <p:nvPicPr>
          <p:cNvPr id="19" name="Image 18"/>
          <p:cNvPicPr>
            <a:picLocks noChangeAspect="1"/>
          </p:cNvPicPr>
          <p:nvPr/>
        </p:nvPicPr>
        <p:blipFill rotWithShape="1">
          <a:blip r:embed="rId6" cstate="print"/>
          <a:srcRect l="10753" r="10780"/>
          <a:stretch/>
        </p:blipFill>
        <p:spPr>
          <a:xfrm>
            <a:off x="10396718" y="5506497"/>
            <a:ext cx="1654604" cy="1185544"/>
          </a:xfrm>
          <a:prstGeom prst="rect">
            <a:avLst/>
          </a:prstGeom>
        </p:spPr>
      </p:pic>
      <p:graphicFrame>
        <p:nvGraphicFramePr>
          <p:cNvPr id="17" name="Objet 16"/>
          <p:cNvGraphicFramePr>
            <a:graphicFrameLocks noChangeAspect="1"/>
          </p:cNvGraphicFramePr>
          <p:nvPr>
            <p:extLst>
              <p:ext uri="{D42A27DB-BD31-4B8C-83A1-F6EECF244321}">
                <p14:modId xmlns:p14="http://schemas.microsoft.com/office/powerpoint/2010/main" xmlns="" val="2793476406"/>
              </p:ext>
            </p:extLst>
          </p:nvPr>
        </p:nvGraphicFramePr>
        <p:xfrm>
          <a:off x="-75182" y="6129495"/>
          <a:ext cx="1265729" cy="562546"/>
        </p:xfrm>
        <a:graphic>
          <a:graphicData uri="http://schemas.openxmlformats.org/presentationml/2006/ole">
            <p:oleObj spid="_x0000_s34880" name="Image bitmap" r:id="rId7" imgW="5695238" imgH="2542857" progId="PBrush">
              <p:embed/>
            </p:oleObj>
          </a:graphicData>
        </a:graphic>
      </p:graphicFrame>
      <p:graphicFrame>
        <p:nvGraphicFramePr>
          <p:cNvPr id="20" name="Tableau 19"/>
          <p:cNvGraphicFramePr>
            <a:graphicFrameLocks noGrp="1"/>
          </p:cNvGraphicFramePr>
          <p:nvPr>
            <p:extLst>
              <p:ext uri="{D42A27DB-BD31-4B8C-83A1-F6EECF244321}">
                <p14:modId xmlns:p14="http://schemas.microsoft.com/office/powerpoint/2010/main" xmlns="" val="3347655672"/>
              </p:ext>
            </p:extLst>
          </p:nvPr>
        </p:nvGraphicFramePr>
        <p:xfrm>
          <a:off x="4999020" y="2031473"/>
          <a:ext cx="3473450" cy="2146299"/>
        </p:xfrm>
        <a:graphic>
          <a:graphicData uri="http://schemas.openxmlformats.org/drawingml/2006/table">
            <a:tbl>
              <a:tblPr firstRow="1" bandRow="1">
                <a:tableStyleId>{5C22544A-7EE6-4342-B048-85BDC9FD1C3A}</a:tableStyleId>
              </a:tblPr>
              <a:tblGrid>
                <a:gridCol w="1166199"/>
                <a:gridCol w="1126874"/>
                <a:gridCol w="1180377"/>
              </a:tblGrid>
              <a:tr h="335272">
                <a:tc>
                  <a:txBody>
                    <a:bodyPr/>
                    <a:lstStyle/>
                    <a:p>
                      <a:r>
                        <a:rPr lang="fr-FR" sz="1600" dirty="0" smtClean="0">
                          <a:solidFill>
                            <a:schemeClr val="tx1"/>
                          </a:solidFill>
                        </a:rPr>
                        <a:t>Cycle</a:t>
                      </a:r>
                      <a:endParaRPr lang="fr-FR" sz="1600" dirty="0">
                        <a:solidFill>
                          <a:schemeClr val="tx1"/>
                        </a:solidFill>
                      </a:endParaRPr>
                    </a:p>
                  </a:txBody>
                  <a:tcPr marL="91453" marR="91453" marT="45716" marB="45716">
                    <a:solidFill>
                      <a:schemeClr val="accent1">
                        <a:lumMod val="75000"/>
                      </a:schemeClr>
                    </a:solidFill>
                  </a:tcPr>
                </a:tc>
                <a:tc>
                  <a:txBody>
                    <a:bodyPr/>
                    <a:lstStyle/>
                    <a:p>
                      <a:r>
                        <a:rPr lang="fr-FR" sz="1600" dirty="0" smtClean="0">
                          <a:solidFill>
                            <a:schemeClr val="tx1"/>
                          </a:solidFill>
                        </a:rPr>
                        <a:t>Filles</a:t>
                      </a:r>
                      <a:endParaRPr lang="fr-FR" sz="1600" dirty="0">
                        <a:solidFill>
                          <a:schemeClr val="tx1"/>
                        </a:solidFill>
                      </a:endParaRPr>
                    </a:p>
                  </a:txBody>
                  <a:tcPr marL="91453" marR="91453" marT="45716" marB="45716">
                    <a:solidFill>
                      <a:schemeClr val="accent1">
                        <a:lumMod val="75000"/>
                      </a:schemeClr>
                    </a:solidFill>
                  </a:tcPr>
                </a:tc>
                <a:tc>
                  <a:txBody>
                    <a:bodyPr/>
                    <a:lstStyle/>
                    <a:p>
                      <a:r>
                        <a:rPr lang="fr-FR" sz="1600" dirty="0" smtClean="0">
                          <a:solidFill>
                            <a:schemeClr val="tx1"/>
                          </a:solidFill>
                        </a:rPr>
                        <a:t>Garçons</a:t>
                      </a:r>
                      <a:endParaRPr lang="fr-FR" sz="1600" dirty="0">
                        <a:solidFill>
                          <a:schemeClr val="tx1"/>
                        </a:solidFill>
                      </a:endParaRPr>
                    </a:p>
                  </a:txBody>
                  <a:tcPr marL="91453" marR="91453" marT="45716" marB="45716">
                    <a:solidFill>
                      <a:schemeClr val="accent1">
                        <a:lumMod val="75000"/>
                      </a:schemeClr>
                    </a:solidFill>
                  </a:tcPr>
                </a:tc>
              </a:tr>
              <a:tr h="356276">
                <a:tc>
                  <a:txBody>
                    <a:bodyPr/>
                    <a:lstStyle/>
                    <a:p>
                      <a:r>
                        <a:rPr lang="fr-FR" sz="1600" dirty="0" smtClean="0">
                          <a:solidFill>
                            <a:schemeClr val="tx1"/>
                          </a:solidFill>
                        </a:rPr>
                        <a:t>Collège</a:t>
                      </a:r>
                      <a:endParaRPr lang="fr-FR" sz="1600" dirty="0">
                        <a:solidFill>
                          <a:schemeClr val="tx1"/>
                        </a:solidFill>
                      </a:endParaRPr>
                    </a:p>
                  </a:txBody>
                  <a:tcPr marL="91453" marR="91453" marT="45716" marB="45716">
                    <a:solidFill>
                      <a:schemeClr val="accent1">
                        <a:lumMod val="90000"/>
                      </a:schemeClr>
                    </a:solidFill>
                  </a:tcPr>
                </a:tc>
                <a:tc>
                  <a:txBody>
                    <a:bodyPr/>
                    <a:lstStyle/>
                    <a:p>
                      <a:pPr algn="ctr"/>
                      <a:r>
                        <a:rPr lang="fr-FR" sz="1600" dirty="0" smtClean="0">
                          <a:solidFill>
                            <a:schemeClr val="tx1"/>
                          </a:solidFill>
                        </a:rPr>
                        <a:t>43%</a:t>
                      </a:r>
                      <a:endParaRPr lang="fr-FR" sz="1600" dirty="0">
                        <a:solidFill>
                          <a:schemeClr val="tx1"/>
                        </a:solidFill>
                      </a:endParaRPr>
                    </a:p>
                  </a:txBody>
                  <a:tcPr marL="91453" marR="91453" marT="45716" marB="45716">
                    <a:solidFill>
                      <a:schemeClr val="accent1">
                        <a:lumMod val="90000"/>
                      </a:schemeClr>
                    </a:solidFill>
                  </a:tcPr>
                </a:tc>
                <a:tc>
                  <a:txBody>
                    <a:bodyPr/>
                    <a:lstStyle/>
                    <a:p>
                      <a:pPr algn="ctr"/>
                      <a:r>
                        <a:rPr lang="fr-FR" sz="1600" dirty="0" smtClean="0">
                          <a:solidFill>
                            <a:schemeClr val="tx1"/>
                          </a:solidFill>
                        </a:rPr>
                        <a:t>57%</a:t>
                      </a:r>
                      <a:endParaRPr lang="fr-FR" sz="1600" dirty="0">
                        <a:solidFill>
                          <a:schemeClr val="tx1"/>
                        </a:solidFill>
                      </a:endParaRPr>
                    </a:p>
                  </a:txBody>
                  <a:tcPr marL="91453" marR="91453" marT="45716" marB="45716">
                    <a:solidFill>
                      <a:schemeClr val="accent1">
                        <a:lumMod val="90000"/>
                      </a:schemeClr>
                    </a:solidFill>
                  </a:tcPr>
                </a:tc>
              </a:tr>
              <a:tr h="370805">
                <a:tc>
                  <a:txBody>
                    <a:bodyPr/>
                    <a:lstStyle/>
                    <a:p>
                      <a:r>
                        <a:rPr lang="fr-FR" sz="1600" dirty="0" smtClean="0">
                          <a:solidFill>
                            <a:schemeClr val="tx1"/>
                          </a:solidFill>
                        </a:rPr>
                        <a:t>LGT</a:t>
                      </a:r>
                      <a:endParaRPr lang="fr-FR" sz="1600" dirty="0">
                        <a:solidFill>
                          <a:schemeClr val="tx1"/>
                        </a:solidFill>
                      </a:endParaRPr>
                    </a:p>
                  </a:txBody>
                  <a:tcPr marL="91453" marR="91453" marT="45716" marB="45716"/>
                </a:tc>
                <a:tc>
                  <a:txBody>
                    <a:bodyPr/>
                    <a:lstStyle/>
                    <a:p>
                      <a:pPr algn="ctr"/>
                      <a:r>
                        <a:rPr lang="fr-FR" sz="1600" dirty="0" smtClean="0">
                          <a:solidFill>
                            <a:schemeClr val="tx1"/>
                          </a:solidFill>
                        </a:rPr>
                        <a:t>48%</a:t>
                      </a:r>
                      <a:endParaRPr lang="fr-FR" sz="1600" dirty="0">
                        <a:solidFill>
                          <a:schemeClr val="tx1"/>
                        </a:solidFill>
                      </a:endParaRPr>
                    </a:p>
                  </a:txBody>
                  <a:tcPr marL="91453" marR="91453" marT="45716" marB="45716"/>
                </a:tc>
                <a:tc>
                  <a:txBody>
                    <a:bodyPr/>
                    <a:lstStyle/>
                    <a:p>
                      <a:pPr algn="ctr"/>
                      <a:r>
                        <a:rPr lang="fr-FR" sz="1600" dirty="0" smtClean="0">
                          <a:solidFill>
                            <a:schemeClr val="tx1"/>
                          </a:solidFill>
                        </a:rPr>
                        <a:t>52%</a:t>
                      </a:r>
                      <a:endParaRPr lang="fr-FR" sz="1600" dirty="0">
                        <a:solidFill>
                          <a:schemeClr val="tx1"/>
                        </a:solidFill>
                      </a:endParaRPr>
                    </a:p>
                  </a:txBody>
                  <a:tcPr marL="91453" marR="91453" marT="45716" marB="45716"/>
                </a:tc>
              </a:tr>
              <a:tr h="370805">
                <a:tc>
                  <a:txBody>
                    <a:bodyPr/>
                    <a:lstStyle/>
                    <a:p>
                      <a:r>
                        <a:rPr lang="fr-FR" sz="1600" dirty="0" smtClean="0">
                          <a:solidFill>
                            <a:schemeClr val="tx1"/>
                          </a:solidFill>
                        </a:rPr>
                        <a:t>LP</a:t>
                      </a:r>
                      <a:endParaRPr lang="fr-FR" sz="1600" dirty="0">
                        <a:solidFill>
                          <a:schemeClr val="tx1"/>
                        </a:solidFill>
                      </a:endParaRPr>
                    </a:p>
                  </a:txBody>
                  <a:tcPr marL="91453" marR="91453" marT="45716" marB="45716">
                    <a:solidFill>
                      <a:schemeClr val="accent1">
                        <a:lumMod val="90000"/>
                      </a:schemeClr>
                    </a:solidFill>
                  </a:tcPr>
                </a:tc>
                <a:tc>
                  <a:txBody>
                    <a:bodyPr/>
                    <a:lstStyle/>
                    <a:p>
                      <a:pPr algn="ctr"/>
                      <a:r>
                        <a:rPr lang="fr-FR" sz="1600" dirty="0" smtClean="0">
                          <a:solidFill>
                            <a:schemeClr val="tx1"/>
                          </a:solidFill>
                        </a:rPr>
                        <a:t>36%</a:t>
                      </a:r>
                      <a:endParaRPr lang="fr-FR" sz="1600" dirty="0">
                        <a:solidFill>
                          <a:schemeClr val="tx1"/>
                        </a:solidFill>
                      </a:endParaRPr>
                    </a:p>
                  </a:txBody>
                  <a:tcPr marL="91453" marR="91453" marT="45716" marB="45716">
                    <a:solidFill>
                      <a:schemeClr val="accent1">
                        <a:lumMod val="90000"/>
                      </a:schemeClr>
                    </a:solidFill>
                  </a:tcPr>
                </a:tc>
                <a:tc>
                  <a:txBody>
                    <a:bodyPr/>
                    <a:lstStyle/>
                    <a:p>
                      <a:pPr algn="ctr"/>
                      <a:r>
                        <a:rPr lang="fr-FR" sz="1600" dirty="0" smtClean="0">
                          <a:solidFill>
                            <a:schemeClr val="tx1"/>
                          </a:solidFill>
                        </a:rPr>
                        <a:t>64%</a:t>
                      </a:r>
                      <a:endParaRPr lang="fr-FR" sz="1600" dirty="0">
                        <a:solidFill>
                          <a:schemeClr val="tx1"/>
                        </a:solidFill>
                      </a:endParaRPr>
                    </a:p>
                  </a:txBody>
                  <a:tcPr marL="91453" marR="91453" marT="45716" marB="45716">
                    <a:solidFill>
                      <a:schemeClr val="accent1">
                        <a:lumMod val="90000"/>
                      </a:schemeClr>
                    </a:solidFill>
                  </a:tcPr>
                </a:tc>
              </a:tr>
              <a:tr h="342336">
                <a:tc>
                  <a:txBody>
                    <a:bodyPr/>
                    <a:lstStyle/>
                    <a:p>
                      <a:r>
                        <a:rPr lang="fr-FR" sz="1600" dirty="0" smtClean="0">
                          <a:solidFill>
                            <a:schemeClr val="tx1"/>
                          </a:solidFill>
                        </a:rPr>
                        <a:t>Autres</a:t>
                      </a:r>
                      <a:endParaRPr lang="fr-FR" sz="1600" dirty="0">
                        <a:solidFill>
                          <a:schemeClr val="tx1"/>
                        </a:solidFill>
                      </a:endParaRPr>
                    </a:p>
                  </a:txBody>
                  <a:tcPr marL="91453" marR="91453" marT="45716" marB="45716"/>
                </a:tc>
                <a:tc>
                  <a:txBody>
                    <a:bodyPr/>
                    <a:lstStyle/>
                    <a:p>
                      <a:pPr algn="ctr"/>
                      <a:r>
                        <a:rPr lang="fr-FR" sz="1600" dirty="0" smtClean="0">
                          <a:solidFill>
                            <a:schemeClr val="tx1"/>
                          </a:solidFill>
                        </a:rPr>
                        <a:t>33%</a:t>
                      </a:r>
                      <a:endParaRPr lang="fr-FR" sz="1600" dirty="0">
                        <a:solidFill>
                          <a:schemeClr val="tx1"/>
                        </a:solidFill>
                      </a:endParaRPr>
                    </a:p>
                  </a:txBody>
                  <a:tcPr marL="91453" marR="91453" marT="45716" marB="45716"/>
                </a:tc>
                <a:tc>
                  <a:txBody>
                    <a:bodyPr/>
                    <a:lstStyle/>
                    <a:p>
                      <a:pPr algn="ctr"/>
                      <a:r>
                        <a:rPr lang="fr-FR" sz="1600" dirty="0" smtClean="0">
                          <a:solidFill>
                            <a:schemeClr val="tx1"/>
                          </a:solidFill>
                        </a:rPr>
                        <a:t>67%</a:t>
                      </a:r>
                      <a:endParaRPr lang="fr-FR" sz="1600" dirty="0">
                        <a:solidFill>
                          <a:schemeClr val="tx1"/>
                        </a:solidFill>
                      </a:endParaRPr>
                    </a:p>
                  </a:txBody>
                  <a:tcPr marL="91453" marR="91453" marT="45716" marB="45716"/>
                </a:tc>
              </a:tr>
              <a:tr h="370805">
                <a:tc>
                  <a:txBody>
                    <a:bodyPr/>
                    <a:lstStyle/>
                    <a:p>
                      <a:r>
                        <a:rPr lang="fr-FR" sz="1600" dirty="0" smtClean="0">
                          <a:solidFill>
                            <a:schemeClr val="tx1"/>
                          </a:solidFill>
                        </a:rPr>
                        <a:t>Total</a:t>
                      </a:r>
                      <a:endParaRPr lang="fr-FR" sz="1600" dirty="0">
                        <a:solidFill>
                          <a:schemeClr val="tx1"/>
                        </a:solidFill>
                      </a:endParaRPr>
                    </a:p>
                  </a:txBody>
                  <a:tcPr marL="91453" marR="91453" marT="45716" marB="45716">
                    <a:solidFill>
                      <a:schemeClr val="accent1">
                        <a:lumMod val="90000"/>
                      </a:schemeClr>
                    </a:solidFill>
                  </a:tcPr>
                </a:tc>
                <a:tc>
                  <a:txBody>
                    <a:bodyPr/>
                    <a:lstStyle/>
                    <a:p>
                      <a:pPr algn="ctr"/>
                      <a:r>
                        <a:rPr lang="fr-FR" sz="1600" b="1" dirty="0" smtClean="0">
                          <a:solidFill>
                            <a:schemeClr val="tx1"/>
                          </a:solidFill>
                        </a:rPr>
                        <a:t>40%</a:t>
                      </a:r>
                      <a:endParaRPr lang="fr-FR" sz="1600" b="1" dirty="0">
                        <a:solidFill>
                          <a:schemeClr val="tx1"/>
                        </a:solidFill>
                      </a:endParaRPr>
                    </a:p>
                  </a:txBody>
                  <a:tcPr marL="91453" marR="91453" marT="45716" marB="45716">
                    <a:solidFill>
                      <a:schemeClr val="accent1">
                        <a:lumMod val="90000"/>
                      </a:schemeClr>
                    </a:solidFill>
                  </a:tcPr>
                </a:tc>
                <a:tc>
                  <a:txBody>
                    <a:bodyPr/>
                    <a:lstStyle/>
                    <a:p>
                      <a:pPr algn="ctr"/>
                      <a:r>
                        <a:rPr lang="fr-FR" sz="1600" b="1" dirty="0" smtClean="0">
                          <a:solidFill>
                            <a:schemeClr val="tx1"/>
                          </a:solidFill>
                        </a:rPr>
                        <a:t>60%</a:t>
                      </a:r>
                      <a:endParaRPr lang="fr-FR" sz="1600" b="1" dirty="0">
                        <a:solidFill>
                          <a:schemeClr val="tx1"/>
                        </a:solidFill>
                      </a:endParaRPr>
                    </a:p>
                  </a:txBody>
                  <a:tcPr marL="91453" marR="91453" marT="45716" marB="45716">
                    <a:solidFill>
                      <a:schemeClr val="accent1">
                        <a:lumMod val="90000"/>
                      </a:schemeClr>
                    </a:solidFill>
                  </a:tcPr>
                </a:tc>
              </a:tr>
            </a:tbl>
          </a:graphicData>
        </a:graphic>
      </p:graphicFrame>
      <p:graphicFrame>
        <p:nvGraphicFramePr>
          <p:cNvPr id="21" name="Tableau 20"/>
          <p:cNvGraphicFramePr>
            <a:graphicFrameLocks noGrp="1"/>
          </p:cNvGraphicFramePr>
          <p:nvPr>
            <p:extLst>
              <p:ext uri="{D42A27DB-BD31-4B8C-83A1-F6EECF244321}">
                <p14:modId xmlns:p14="http://schemas.microsoft.com/office/powerpoint/2010/main" xmlns="" val="3862857203"/>
              </p:ext>
            </p:extLst>
          </p:nvPr>
        </p:nvGraphicFramePr>
        <p:xfrm>
          <a:off x="1650929" y="4947673"/>
          <a:ext cx="7778748" cy="949326"/>
        </p:xfrm>
        <a:graphic>
          <a:graphicData uri="http://schemas.openxmlformats.org/drawingml/2006/table">
            <a:tbl>
              <a:tblPr firstRow="1" bandRow="1">
                <a:tableStyleId>{5C22544A-7EE6-4342-B048-85BDC9FD1C3A}</a:tableStyleId>
              </a:tblPr>
              <a:tblGrid>
                <a:gridCol w="1205706"/>
                <a:gridCol w="935266"/>
                <a:gridCol w="912730"/>
                <a:gridCol w="912730"/>
                <a:gridCol w="886375"/>
                <a:gridCol w="995427"/>
                <a:gridCol w="888533"/>
                <a:gridCol w="1041981"/>
              </a:tblGrid>
              <a:tr h="578993">
                <a:tc>
                  <a:txBody>
                    <a:bodyPr/>
                    <a:lstStyle/>
                    <a:p>
                      <a:r>
                        <a:rPr lang="fr-FR" sz="1600" dirty="0" smtClean="0">
                          <a:solidFill>
                            <a:schemeClr val="tx1"/>
                          </a:solidFill>
                        </a:rPr>
                        <a:t>Tranches</a:t>
                      </a:r>
                      <a:r>
                        <a:rPr lang="fr-FR" sz="1600" baseline="0" dirty="0" smtClean="0">
                          <a:solidFill>
                            <a:schemeClr val="tx1"/>
                          </a:solidFill>
                        </a:rPr>
                        <a:t> d’âge</a:t>
                      </a:r>
                      <a:endParaRPr lang="fr-FR" sz="1600" dirty="0">
                        <a:solidFill>
                          <a:schemeClr val="tx1"/>
                        </a:solidFill>
                      </a:endParaRPr>
                    </a:p>
                  </a:txBody>
                  <a:tcPr marL="91439" marR="91439" marT="45657" marB="45657">
                    <a:solidFill>
                      <a:schemeClr val="accent1">
                        <a:lumMod val="90000"/>
                      </a:schemeClr>
                    </a:solidFill>
                  </a:tcPr>
                </a:tc>
                <a:tc>
                  <a:txBody>
                    <a:bodyPr/>
                    <a:lstStyle/>
                    <a:p>
                      <a:r>
                        <a:rPr lang="fr-FR" sz="1600" dirty="0" smtClean="0">
                          <a:solidFill>
                            <a:schemeClr val="tx1"/>
                          </a:solidFill>
                        </a:rPr>
                        <a:t>16 ans</a:t>
                      </a:r>
                      <a:endParaRPr lang="fr-FR" sz="1600" dirty="0">
                        <a:solidFill>
                          <a:schemeClr val="tx1"/>
                        </a:solidFill>
                      </a:endParaRPr>
                    </a:p>
                  </a:txBody>
                  <a:tcPr marL="91439" marR="91439" marT="45657" marB="45657">
                    <a:solidFill>
                      <a:schemeClr val="accent1">
                        <a:lumMod val="90000"/>
                      </a:schemeClr>
                    </a:solidFill>
                  </a:tcPr>
                </a:tc>
                <a:tc>
                  <a:txBody>
                    <a:bodyPr/>
                    <a:lstStyle/>
                    <a:p>
                      <a:r>
                        <a:rPr lang="fr-FR" sz="1600" dirty="0" smtClean="0">
                          <a:solidFill>
                            <a:schemeClr val="tx1"/>
                          </a:solidFill>
                        </a:rPr>
                        <a:t>17 ans</a:t>
                      </a:r>
                      <a:endParaRPr lang="fr-FR" sz="1600" dirty="0">
                        <a:solidFill>
                          <a:schemeClr val="tx1"/>
                        </a:solidFill>
                      </a:endParaRPr>
                    </a:p>
                  </a:txBody>
                  <a:tcPr marL="91439" marR="91439" marT="45657" marB="45657">
                    <a:solidFill>
                      <a:schemeClr val="accent1">
                        <a:lumMod val="90000"/>
                      </a:schemeClr>
                    </a:solidFill>
                  </a:tcPr>
                </a:tc>
                <a:tc>
                  <a:txBody>
                    <a:bodyPr/>
                    <a:lstStyle/>
                    <a:p>
                      <a:r>
                        <a:rPr lang="fr-FR" sz="1600" dirty="0" smtClean="0">
                          <a:solidFill>
                            <a:schemeClr val="tx1"/>
                          </a:solidFill>
                        </a:rPr>
                        <a:t>18 ans</a:t>
                      </a:r>
                      <a:endParaRPr lang="fr-FR" sz="1600" dirty="0">
                        <a:solidFill>
                          <a:schemeClr val="tx1"/>
                        </a:solidFill>
                      </a:endParaRPr>
                    </a:p>
                  </a:txBody>
                  <a:tcPr marL="91439" marR="91439" marT="45657" marB="45657">
                    <a:solidFill>
                      <a:schemeClr val="accent1">
                        <a:lumMod val="90000"/>
                      </a:schemeClr>
                    </a:solidFill>
                  </a:tcPr>
                </a:tc>
                <a:tc>
                  <a:txBody>
                    <a:bodyPr/>
                    <a:lstStyle/>
                    <a:p>
                      <a:r>
                        <a:rPr lang="fr-FR" sz="1600" dirty="0" smtClean="0">
                          <a:solidFill>
                            <a:schemeClr val="tx1"/>
                          </a:solidFill>
                        </a:rPr>
                        <a:t>19 ans</a:t>
                      </a:r>
                      <a:endParaRPr lang="fr-FR" sz="1600" dirty="0">
                        <a:solidFill>
                          <a:schemeClr val="tx1"/>
                        </a:solidFill>
                      </a:endParaRPr>
                    </a:p>
                  </a:txBody>
                  <a:tcPr marL="91439" marR="91439" marT="45657" marB="45657">
                    <a:solidFill>
                      <a:schemeClr val="accent1">
                        <a:lumMod val="90000"/>
                      </a:schemeClr>
                    </a:solidFill>
                  </a:tcPr>
                </a:tc>
                <a:tc>
                  <a:txBody>
                    <a:bodyPr/>
                    <a:lstStyle/>
                    <a:p>
                      <a:r>
                        <a:rPr lang="fr-FR" sz="1600" dirty="0" smtClean="0">
                          <a:solidFill>
                            <a:schemeClr val="tx1"/>
                          </a:solidFill>
                        </a:rPr>
                        <a:t>20 ans</a:t>
                      </a:r>
                      <a:endParaRPr lang="fr-FR" sz="1600" dirty="0">
                        <a:solidFill>
                          <a:schemeClr val="tx1"/>
                        </a:solidFill>
                      </a:endParaRPr>
                    </a:p>
                  </a:txBody>
                  <a:tcPr marL="91439" marR="91439" marT="45657" marB="45657">
                    <a:solidFill>
                      <a:schemeClr val="accent1">
                        <a:lumMod val="90000"/>
                      </a:schemeClr>
                    </a:solidFill>
                  </a:tcPr>
                </a:tc>
                <a:tc>
                  <a:txBody>
                    <a:bodyPr/>
                    <a:lstStyle/>
                    <a:p>
                      <a:r>
                        <a:rPr lang="fr-FR" sz="1600" dirty="0" smtClean="0">
                          <a:solidFill>
                            <a:schemeClr val="tx1"/>
                          </a:solidFill>
                        </a:rPr>
                        <a:t>21 ans et  +</a:t>
                      </a:r>
                      <a:endParaRPr lang="fr-FR" sz="1600" dirty="0">
                        <a:solidFill>
                          <a:schemeClr val="tx1"/>
                        </a:solidFill>
                      </a:endParaRPr>
                    </a:p>
                  </a:txBody>
                  <a:tcPr marL="91439" marR="91439" marT="45657" marB="45657">
                    <a:solidFill>
                      <a:schemeClr val="accent1">
                        <a:lumMod val="90000"/>
                      </a:schemeClr>
                    </a:solidFill>
                  </a:tcPr>
                </a:tc>
                <a:tc>
                  <a:txBody>
                    <a:bodyPr/>
                    <a:lstStyle/>
                    <a:p>
                      <a:r>
                        <a:rPr lang="fr-FR" sz="1600" dirty="0" smtClean="0">
                          <a:solidFill>
                            <a:schemeClr val="tx1"/>
                          </a:solidFill>
                        </a:rPr>
                        <a:t>Total</a:t>
                      </a:r>
                      <a:endParaRPr lang="fr-FR" sz="1600" dirty="0">
                        <a:solidFill>
                          <a:schemeClr val="tx1"/>
                        </a:solidFill>
                      </a:endParaRPr>
                    </a:p>
                  </a:txBody>
                  <a:tcPr marL="91439" marR="91439" marT="45657" marB="45657">
                    <a:solidFill>
                      <a:schemeClr val="accent1">
                        <a:lumMod val="90000"/>
                      </a:schemeClr>
                    </a:solidFill>
                  </a:tcPr>
                </a:tc>
              </a:tr>
              <a:tr h="370332">
                <a:tc>
                  <a:txBody>
                    <a:bodyPr/>
                    <a:lstStyle/>
                    <a:p>
                      <a:r>
                        <a:rPr lang="fr-FR" sz="1600" dirty="0" smtClean="0"/>
                        <a:t>En %</a:t>
                      </a:r>
                      <a:endParaRPr lang="fr-FR" sz="1600" dirty="0"/>
                    </a:p>
                  </a:txBody>
                  <a:tcPr marL="91439" marR="91439" marT="45657" marB="45657"/>
                </a:tc>
                <a:tc>
                  <a:txBody>
                    <a:bodyPr/>
                    <a:lstStyle/>
                    <a:p>
                      <a:r>
                        <a:rPr lang="fr-FR" sz="1600" b="1" dirty="0" smtClean="0">
                          <a:solidFill>
                            <a:schemeClr val="tx1"/>
                          </a:solidFill>
                        </a:rPr>
                        <a:t>28%</a:t>
                      </a:r>
                      <a:endParaRPr lang="fr-FR" sz="1600" b="1" dirty="0">
                        <a:solidFill>
                          <a:schemeClr val="tx1"/>
                        </a:solidFill>
                      </a:endParaRPr>
                    </a:p>
                  </a:txBody>
                  <a:tcPr marL="91439" marR="91439" marT="45657" marB="45657"/>
                </a:tc>
                <a:tc>
                  <a:txBody>
                    <a:bodyPr/>
                    <a:lstStyle/>
                    <a:p>
                      <a:r>
                        <a:rPr lang="fr-FR" sz="1600" b="1" dirty="0" smtClean="0">
                          <a:solidFill>
                            <a:schemeClr val="tx1"/>
                          </a:solidFill>
                        </a:rPr>
                        <a:t>22%</a:t>
                      </a:r>
                      <a:endParaRPr lang="fr-FR" sz="1600" b="1" dirty="0">
                        <a:solidFill>
                          <a:schemeClr val="tx1"/>
                        </a:solidFill>
                      </a:endParaRPr>
                    </a:p>
                  </a:txBody>
                  <a:tcPr marL="91439" marR="91439" marT="45657" marB="45657"/>
                </a:tc>
                <a:tc>
                  <a:txBody>
                    <a:bodyPr/>
                    <a:lstStyle/>
                    <a:p>
                      <a:r>
                        <a:rPr lang="fr-FR" sz="1600" b="1" dirty="0" smtClean="0">
                          <a:solidFill>
                            <a:schemeClr val="tx1"/>
                          </a:solidFill>
                        </a:rPr>
                        <a:t>24%</a:t>
                      </a:r>
                      <a:endParaRPr lang="fr-FR" sz="1600" b="1" dirty="0">
                        <a:solidFill>
                          <a:schemeClr val="tx1"/>
                        </a:solidFill>
                      </a:endParaRPr>
                    </a:p>
                  </a:txBody>
                  <a:tcPr marL="91439" marR="91439" marT="45657" marB="45657"/>
                </a:tc>
                <a:tc>
                  <a:txBody>
                    <a:bodyPr/>
                    <a:lstStyle/>
                    <a:p>
                      <a:r>
                        <a:rPr lang="fr-FR" sz="1600" b="1" dirty="0" smtClean="0">
                          <a:solidFill>
                            <a:schemeClr val="tx1"/>
                          </a:solidFill>
                        </a:rPr>
                        <a:t>17%</a:t>
                      </a:r>
                      <a:endParaRPr lang="fr-FR" sz="1600" b="1" dirty="0">
                        <a:solidFill>
                          <a:schemeClr val="tx1"/>
                        </a:solidFill>
                      </a:endParaRPr>
                    </a:p>
                  </a:txBody>
                  <a:tcPr marL="91439" marR="91439" marT="45657" marB="45657"/>
                </a:tc>
                <a:tc>
                  <a:txBody>
                    <a:bodyPr/>
                    <a:lstStyle/>
                    <a:p>
                      <a:r>
                        <a:rPr lang="fr-FR" sz="1600" b="1" dirty="0" smtClean="0">
                          <a:solidFill>
                            <a:schemeClr val="tx1"/>
                          </a:solidFill>
                        </a:rPr>
                        <a:t>6%</a:t>
                      </a:r>
                      <a:endParaRPr lang="fr-FR" sz="1600" b="1" dirty="0">
                        <a:solidFill>
                          <a:schemeClr val="tx1"/>
                        </a:solidFill>
                      </a:endParaRPr>
                    </a:p>
                  </a:txBody>
                  <a:tcPr marL="91439" marR="91439" marT="45657" marB="45657"/>
                </a:tc>
                <a:tc>
                  <a:txBody>
                    <a:bodyPr/>
                    <a:lstStyle/>
                    <a:p>
                      <a:r>
                        <a:rPr lang="fr-FR" sz="1600" b="1" dirty="0" smtClean="0">
                          <a:solidFill>
                            <a:schemeClr val="tx1"/>
                          </a:solidFill>
                        </a:rPr>
                        <a:t>3%</a:t>
                      </a:r>
                      <a:endParaRPr lang="fr-FR" sz="1600" b="1" dirty="0">
                        <a:solidFill>
                          <a:schemeClr val="tx1"/>
                        </a:solidFill>
                      </a:endParaRPr>
                    </a:p>
                  </a:txBody>
                  <a:tcPr marL="91439" marR="91439" marT="45657" marB="45657"/>
                </a:tc>
                <a:tc>
                  <a:txBody>
                    <a:bodyPr/>
                    <a:lstStyle/>
                    <a:p>
                      <a:r>
                        <a:rPr lang="fr-FR" sz="1600" b="1" dirty="0" smtClean="0">
                          <a:solidFill>
                            <a:schemeClr val="tx1"/>
                          </a:solidFill>
                        </a:rPr>
                        <a:t>100%</a:t>
                      </a:r>
                      <a:endParaRPr lang="fr-FR" sz="1600" b="1" dirty="0">
                        <a:solidFill>
                          <a:schemeClr val="tx1"/>
                        </a:solidFill>
                      </a:endParaRPr>
                    </a:p>
                  </a:txBody>
                  <a:tcPr marL="91439" marR="91439" marT="45657" marB="45657"/>
                </a:tc>
              </a:tr>
            </a:tbl>
          </a:graphicData>
        </a:graphic>
      </p:graphicFrame>
    </p:spTree>
    <p:extLst>
      <p:ext uri="{BB962C8B-B14F-4D97-AF65-F5344CB8AC3E}">
        <p14:creationId xmlns:p14="http://schemas.microsoft.com/office/powerpoint/2010/main" xmlns="" val="1527302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ZoneTexte 1"/>
          <p:cNvSpPr txBox="1">
            <a:spLocks noChangeArrowheads="1"/>
          </p:cNvSpPr>
          <p:nvPr/>
        </p:nvSpPr>
        <p:spPr bwMode="auto">
          <a:xfrm>
            <a:off x="2121431" y="165013"/>
            <a:ext cx="7369175" cy="923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fr-FR" altLang="fr-FR" sz="1800" b="1" dirty="0"/>
              <a:t>La prise en charge des jeunes sans solution dans les actions spécifiques de la Mission de Lutte contre le Décrochage Scolaire. Bilan </a:t>
            </a:r>
            <a:r>
              <a:rPr lang="fr-FR" altLang="fr-FR" sz="1800" b="1" dirty="0" smtClean="0"/>
              <a:t>2016 - 2017</a:t>
            </a:r>
            <a:endParaRPr lang="fr-FR" altLang="fr-FR" sz="1800" b="1" dirty="0"/>
          </a:p>
        </p:txBody>
      </p:sp>
      <p:pic>
        <p:nvPicPr>
          <p:cNvPr id="61444" name="Image 4" descr="http://www.languedoc-roussillon.direccte.gouv.fr/local/cache-vignettes/L221xH225/arton14281-3aaa3.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490606" y="6214786"/>
            <a:ext cx="654625" cy="481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46" name="Image 6" descr="https://pia.ac-orleans-tours.fr/typo3temp/pics/a205e9a078.jpg">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0920570" y="114127"/>
            <a:ext cx="876300"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447" name="Image 7" descr="https://pia.ac-orleans-tours.fr/typo3temp/pics/ae22108e9c.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50950" y="6111264"/>
            <a:ext cx="928278" cy="3699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0" name="Groupe 9"/>
          <p:cNvGrpSpPr/>
          <p:nvPr/>
        </p:nvGrpSpPr>
        <p:grpSpPr>
          <a:xfrm>
            <a:off x="180870" y="148245"/>
            <a:ext cx="735488" cy="658206"/>
            <a:chOff x="0" y="5744737"/>
            <a:chExt cx="1268051" cy="999850"/>
          </a:xfrm>
        </p:grpSpPr>
        <p:pic>
          <p:nvPicPr>
            <p:cNvPr id="11" name="Image 13" descr="logo academie orleans-tours quadri marianne - rvb"/>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l="30046" t="74863" r="34791"/>
            <a:stretch/>
          </p:blipFill>
          <p:spPr bwMode="auto">
            <a:xfrm>
              <a:off x="0" y="5744737"/>
              <a:ext cx="1268050" cy="45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Image 14" descr="logo academie orleans-tours quadri marianne - rvb"/>
            <p:cNvPicPr>
              <a:picLocks noChangeAspect="1" noChangeArrowheads="1"/>
            </p:cNvPicPr>
            <p:nvPr/>
          </p:nvPicPr>
          <p:blipFill>
            <a:blip r:embed="rId8" cstate="print">
              <a:extLst>
                <a:ext uri="{28A0092B-C50C-407E-A947-70E740481C1C}">
                  <a14:useLocalDpi xmlns:a14="http://schemas.microsoft.com/office/drawing/2010/main" xmlns="" val="0"/>
                </a:ext>
              </a:extLst>
            </a:blip>
            <a:srcRect l="-1558" b="26292"/>
            <a:stretch>
              <a:fillRect/>
            </a:stretch>
          </p:blipFill>
          <p:spPr bwMode="auto">
            <a:xfrm>
              <a:off x="0" y="6199325"/>
              <a:ext cx="1268051" cy="54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3" name="Image 12"/>
          <p:cNvPicPr>
            <a:picLocks noChangeAspect="1"/>
          </p:cNvPicPr>
          <p:nvPr/>
        </p:nvPicPr>
        <p:blipFill rotWithShape="1">
          <a:blip r:embed="rId9" cstate="print"/>
          <a:srcRect l="10753" r="10780"/>
          <a:stretch/>
        </p:blipFill>
        <p:spPr>
          <a:xfrm>
            <a:off x="10374839" y="5517936"/>
            <a:ext cx="1656157" cy="1186657"/>
          </a:xfrm>
          <a:prstGeom prst="rect">
            <a:avLst/>
          </a:prstGeom>
        </p:spPr>
      </p:pic>
      <p:sp>
        <p:nvSpPr>
          <p:cNvPr id="14" name="ZoneTexte 2"/>
          <p:cNvSpPr txBox="1">
            <a:spLocks noChangeArrowheads="1"/>
          </p:cNvSpPr>
          <p:nvPr/>
        </p:nvSpPr>
        <p:spPr bwMode="auto">
          <a:xfrm>
            <a:off x="1416740" y="1461594"/>
            <a:ext cx="8387661" cy="4524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Font typeface="Arial" panose="020B0604020202020204" pitchFamily="34" charset="0"/>
              <a:buNone/>
              <a:defRPr/>
            </a:pPr>
            <a:r>
              <a:rPr lang="fr-FR" altLang="fr-FR" sz="1800" b="1" dirty="0" smtClean="0">
                <a:latin typeface="+mj-lt"/>
              </a:rPr>
              <a:t>Des actions de remobilisation à temps plein ou mixtes : 520 jeunes</a:t>
            </a:r>
          </a:p>
          <a:p>
            <a:pPr eaLnBrk="1" hangingPunct="1">
              <a:spcBef>
                <a:spcPct val="0"/>
              </a:spcBef>
              <a:buFontTx/>
              <a:buNone/>
              <a:defRPr/>
            </a:pPr>
            <a:r>
              <a:rPr lang="fr-FR" altLang="fr-FR" sz="1800" b="1" dirty="0" smtClean="0">
                <a:latin typeface="+mj-lt"/>
              </a:rPr>
              <a:t>- 23</a:t>
            </a:r>
            <a:r>
              <a:rPr lang="fr-FR" altLang="fr-FR" sz="1800" dirty="0" smtClean="0">
                <a:latin typeface="+mj-lt"/>
              </a:rPr>
              <a:t> actions de remobilisation à temps plein (ARTP) :</a:t>
            </a:r>
            <a:r>
              <a:rPr lang="fr-FR" altLang="fr-FR" sz="1800" b="1" dirty="0" smtClean="0">
                <a:latin typeface="+mj-lt"/>
              </a:rPr>
              <a:t> 385 </a:t>
            </a:r>
            <a:r>
              <a:rPr lang="fr-FR" altLang="fr-FR" sz="1800" dirty="0" smtClean="0">
                <a:latin typeface="+mj-lt"/>
              </a:rPr>
              <a:t>jeunes,</a:t>
            </a:r>
          </a:p>
          <a:p>
            <a:pPr eaLnBrk="1" hangingPunct="1">
              <a:spcBef>
                <a:spcPct val="0"/>
              </a:spcBef>
              <a:buFontTx/>
              <a:buNone/>
              <a:defRPr/>
            </a:pPr>
            <a:r>
              <a:rPr lang="fr-FR" altLang="fr-FR" sz="1800" dirty="0" smtClean="0">
                <a:latin typeface="+mj-lt"/>
              </a:rPr>
              <a:t>-   </a:t>
            </a:r>
            <a:r>
              <a:rPr lang="fr-FR" altLang="fr-FR" sz="1800" b="1" dirty="0">
                <a:latin typeface="+mj-lt"/>
              </a:rPr>
              <a:t>7</a:t>
            </a:r>
            <a:r>
              <a:rPr lang="fr-FR" altLang="fr-FR" sz="1800" b="1" dirty="0" smtClean="0">
                <a:latin typeface="+mj-lt"/>
              </a:rPr>
              <a:t> </a:t>
            </a:r>
            <a:r>
              <a:rPr lang="fr-FR" altLang="fr-FR" sz="1800" dirty="0" smtClean="0">
                <a:latin typeface="+mj-lt"/>
              </a:rPr>
              <a:t>actions de remobilisation FLE : </a:t>
            </a:r>
            <a:r>
              <a:rPr lang="fr-FR" altLang="fr-FR" sz="1800" b="1" dirty="0" smtClean="0">
                <a:latin typeface="+mj-lt"/>
              </a:rPr>
              <a:t>135</a:t>
            </a:r>
            <a:r>
              <a:rPr lang="fr-FR" altLang="fr-FR" sz="1800" dirty="0" smtClean="0">
                <a:latin typeface="+mj-lt"/>
              </a:rPr>
              <a:t> jeunes,</a:t>
            </a:r>
          </a:p>
          <a:p>
            <a:pPr eaLnBrk="1" hangingPunct="1">
              <a:spcBef>
                <a:spcPct val="0"/>
              </a:spcBef>
              <a:buFontTx/>
              <a:buChar char="-"/>
              <a:defRPr/>
            </a:pPr>
            <a:endParaRPr lang="fr-FR" altLang="fr-FR" sz="1800" dirty="0" smtClean="0">
              <a:latin typeface="+mj-lt"/>
            </a:endParaRPr>
          </a:p>
          <a:p>
            <a:pPr eaLnBrk="1" hangingPunct="1">
              <a:spcBef>
                <a:spcPct val="0"/>
              </a:spcBef>
              <a:buFont typeface="Arial" panose="020B0604020202020204" pitchFamily="34" charset="0"/>
              <a:buNone/>
              <a:defRPr/>
            </a:pPr>
            <a:r>
              <a:rPr lang="fr-FR" altLang="fr-FR" sz="1800" b="1" dirty="0" smtClean="0">
                <a:latin typeface="+mj-lt"/>
              </a:rPr>
              <a:t>Des actions de préparation au diplôme et à la qualification : 72 jeunes</a:t>
            </a:r>
          </a:p>
          <a:p>
            <a:pPr eaLnBrk="1" hangingPunct="1">
              <a:spcBef>
                <a:spcPct val="0"/>
              </a:spcBef>
              <a:buFont typeface="Arial" panose="020B0604020202020204" pitchFamily="34" charset="0"/>
              <a:buNone/>
              <a:defRPr/>
            </a:pPr>
            <a:r>
              <a:rPr lang="fr-FR" altLang="fr-FR" sz="1800" dirty="0" smtClean="0">
                <a:latin typeface="+mj-lt"/>
              </a:rPr>
              <a:t>- </a:t>
            </a:r>
            <a:r>
              <a:rPr lang="fr-FR" altLang="fr-FR" sz="1800" b="1" dirty="0">
                <a:latin typeface="+mj-lt"/>
              </a:rPr>
              <a:t>4</a:t>
            </a:r>
            <a:r>
              <a:rPr lang="fr-FR" altLang="fr-FR" sz="1800" dirty="0" smtClean="0">
                <a:latin typeface="+mj-lt"/>
              </a:rPr>
              <a:t> </a:t>
            </a:r>
            <a:r>
              <a:rPr lang="fr-FR" altLang="fr-FR" sz="1800" b="1" dirty="0" smtClean="0">
                <a:latin typeface="+mj-lt"/>
              </a:rPr>
              <a:t>MOREA</a:t>
            </a:r>
            <a:r>
              <a:rPr lang="fr-FR" altLang="fr-FR" sz="1800" dirty="0" smtClean="0">
                <a:latin typeface="+mj-lt"/>
              </a:rPr>
              <a:t> (Modules de repréparation à l’examen par alternance) : 4</a:t>
            </a:r>
            <a:r>
              <a:rPr lang="fr-FR" altLang="fr-FR" sz="1800" b="1" dirty="0" smtClean="0">
                <a:latin typeface="+mj-lt"/>
              </a:rPr>
              <a:t>5 </a:t>
            </a:r>
            <a:r>
              <a:rPr lang="fr-FR" altLang="fr-FR" sz="1800" dirty="0" smtClean="0">
                <a:latin typeface="+mj-lt"/>
              </a:rPr>
              <a:t>jeunes,</a:t>
            </a:r>
          </a:p>
          <a:p>
            <a:pPr eaLnBrk="1" hangingPunct="1">
              <a:spcBef>
                <a:spcPct val="0"/>
              </a:spcBef>
              <a:buFontTx/>
              <a:buNone/>
              <a:defRPr/>
            </a:pPr>
            <a:r>
              <a:rPr lang="fr-FR" altLang="fr-FR" sz="1800" b="1" dirty="0" smtClean="0">
                <a:latin typeface="+mj-lt"/>
              </a:rPr>
              <a:t>- 1 « Micro Lycée » : 27</a:t>
            </a:r>
            <a:r>
              <a:rPr lang="fr-FR" altLang="fr-FR" sz="1800" dirty="0" smtClean="0">
                <a:latin typeface="+mj-lt"/>
              </a:rPr>
              <a:t> jeunes. </a:t>
            </a:r>
          </a:p>
          <a:p>
            <a:pPr eaLnBrk="1" hangingPunct="1">
              <a:spcBef>
                <a:spcPct val="0"/>
              </a:spcBef>
              <a:buFontTx/>
              <a:buNone/>
              <a:defRPr/>
            </a:pPr>
            <a:endParaRPr lang="fr-FR" altLang="fr-FR" sz="1800" dirty="0" smtClean="0">
              <a:solidFill>
                <a:schemeClr val="tx2">
                  <a:lumMod val="60000"/>
                  <a:lumOff val="40000"/>
                </a:schemeClr>
              </a:solidFill>
              <a:latin typeface="+mj-lt"/>
            </a:endParaRPr>
          </a:p>
          <a:p>
            <a:pPr eaLnBrk="1" hangingPunct="1">
              <a:spcBef>
                <a:spcPct val="0"/>
              </a:spcBef>
              <a:buFont typeface="Arial" panose="020B0604020202020204" pitchFamily="34" charset="0"/>
              <a:buNone/>
              <a:defRPr/>
            </a:pPr>
            <a:r>
              <a:rPr lang="fr-FR" altLang="fr-FR" sz="1800" b="1" dirty="0" smtClean="0">
                <a:latin typeface="+mj-lt"/>
              </a:rPr>
              <a:t>Des actions de remobilisation à temps partiel : 285 jeunes</a:t>
            </a:r>
          </a:p>
          <a:p>
            <a:pPr eaLnBrk="1" hangingPunct="1">
              <a:spcBef>
                <a:spcPct val="0"/>
              </a:spcBef>
              <a:buFont typeface="Arial" panose="020B0604020202020204" pitchFamily="34" charset="0"/>
              <a:buNone/>
              <a:defRPr/>
            </a:pPr>
            <a:r>
              <a:rPr lang="fr-FR" altLang="fr-FR" sz="1800" dirty="0" smtClean="0">
                <a:latin typeface="+mj-lt"/>
              </a:rPr>
              <a:t>- </a:t>
            </a:r>
            <a:r>
              <a:rPr lang="fr-FR" altLang="fr-FR" sz="1800" b="1" dirty="0">
                <a:latin typeface="+mj-lt"/>
              </a:rPr>
              <a:t>9</a:t>
            </a:r>
            <a:r>
              <a:rPr lang="fr-FR" altLang="fr-FR" sz="1800" b="1" dirty="0" smtClean="0">
                <a:latin typeface="+mj-lt"/>
              </a:rPr>
              <a:t> </a:t>
            </a:r>
            <a:r>
              <a:rPr lang="fr-FR" altLang="fr-FR" sz="1800" dirty="0" smtClean="0">
                <a:latin typeface="+mj-lt"/>
              </a:rPr>
              <a:t>modules de soutien FLE à des nouveaux arrivants scolarisés en formation initiale : </a:t>
            </a:r>
            <a:r>
              <a:rPr lang="fr-FR" altLang="fr-FR" sz="1800" b="1" dirty="0" smtClean="0">
                <a:latin typeface="+mj-lt"/>
              </a:rPr>
              <a:t>117 </a:t>
            </a:r>
            <a:r>
              <a:rPr lang="fr-FR" altLang="fr-FR" sz="1800" dirty="0" smtClean="0">
                <a:latin typeface="+mj-lt"/>
              </a:rPr>
              <a:t>bénéficiaires,</a:t>
            </a:r>
          </a:p>
          <a:p>
            <a:pPr eaLnBrk="1" hangingPunct="1">
              <a:spcBef>
                <a:spcPct val="0"/>
              </a:spcBef>
              <a:buFontTx/>
              <a:buChar char="-"/>
              <a:defRPr/>
            </a:pPr>
            <a:r>
              <a:rPr lang="fr-FR" altLang="fr-FR" sz="1800" b="1" dirty="0" smtClean="0">
                <a:latin typeface="+mj-lt"/>
              </a:rPr>
              <a:t> 7</a:t>
            </a:r>
            <a:r>
              <a:rPr lang="fr-FR" altLang="fr-FR" sz="1800" dirty="0" smtClean="0">
                <a:latin typeface="+mj-lt"/>
              </a:rPr>
              <a:t> actions de repérage des sorties prématurées et de remobilisation en formation initiale (GPDS, cellules de veille…) : </a:t>
            </a:r>
            <a:r>
              <a:rPr lang="fr-FR" altLang="fr-FR" sz="1800" b="1" dirty="0" smtClean="0">
                <a:latin typeface="+mj-lt"/>
              </a:rPr>
              <a:t>168 </a:t>
            </a:r>
            <a:r>
              <a:rPr lang="fr-FR" altLang="fr-FR" sz="1800" dirty="0" smtClean="0">
                <a:latin typeface="+mj-lt"/>
              </a:rPr>
              <a:t>bénéficiaires. </a:t>
            </a:r>
          </a:p>
          <a:p>
            <a:pPr eaLnBrk="1" hangingPunct="1">
              <a:spcBef>
                <a:spcPct val="0"/>
              </a:spcBef>
              <a:buFontTx/>
              <a:buChar char="-"/>
              <a:defRPr/>
            </a:pPr>
            <a:endParaRPr lang="fr-FR" altLang="fr-FR" sz="1800" dirty="0" smtClean="0">
              <a:solidFill>
                <a:schemeClr val="tx2">
                  <a:lumMod val="60000"/>
                  <a:lumOff val="40000"/>
                </a:schemeClr>
              </a:solidFill>
              <a:latin typeface="+mj-lt"/>
            </a:endParaRPr>
          </a:p>
          <a:p>
            <a:pPr eaLnBrk="1" hangingPunct="1">
              <a:spcBef>
                <a:spcPct val="0"/>
              </a:spcBef>
              <a:buFontTx/>
              <a:buNone/>
              <a:defRPr/>
            </a:pPr>
            <a:r>
              <a:rPr lang="fr-FR" altLang="fr-FR" sz="1800" dirty="0" smtClean="0">
                <a:latin typeface="+mj-lt"/>
              </a:rPr>
              <a:t>Au total </a:t>
            </a:r>
            <a:r>
              <a:rPr lang="fr-FR" altLang="fr-FR" sz="1800" b="1" dirty="0" smtClean="0">
                <a:latin typeface="+mj-lt"/>
              </a:rPr>
              <a:t>877</a:t>
            </a:r>
            <a:r>
              <a:rPr lang="fr-FR" altLang="fr-FR" sz="1800" dirty="0" smtClean="0">
                <a:latin typeface="+mj-lt"/>
              </a:rPr>
              <a:t> jeunes ont bénéficié d’une action spécifique de la MLDS pour l’année scolaire 2016-2017.</a:t>
            </a:r>
          </a:p>
        </p:txBody>
      </p:sp>
      <p:cxnSp>
        <p:nvCxnSpPr>
          <p:cNvPr id="3" name="Connecteur droit 2"/>
          <p:cNvCxnSpPr/>
          <p:nvPr/>
        </p:nvCxnSpPr>
        <p:spPr>
          <a:xfrm flipV="1">
            <a:off x="0" y="1079500"/>
            <a:ext cx="12118312"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1079228" y="0"/>
            <a:ext cx="0" cy="6858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Espace réservé du numéro de diapositive 1"/>
          <p:cNvSpPr>
            <a:spLocks noGrp="1"/>
          </p:cNvSpPr>
          <p:nvPr>
            <p:ph type="sldNum" sz="quarter" idx="12"/>
          </p:nvPr>
        </p:nvSpPr>
        <p:spPr/>
        <p:txBody>
          <a:bodyPr/>
          <a:lstStyle/>
          <a:p>
            <a:fld id="{79A1DA36-C468-45DB-9B88-8F5029C702F3}" type="slidenum">
              <a:rPr lang="fr-FR" smtClean="0"/>
              <a:pPr/>
              <a:t>4</a:t>
            </a:fld>
            <a:endParaRPr lang="fr-FR"/>
          </a:p>
        </p:txBody>
      </p:sp>
    </p:spTree>
    <p:extLst>
      <p:ext uri="{BB962C8B-B14F-4D97-AF65-F5344CB8AC3E}">
        <p14:creationId xmlns:p14="http://schemas.microsoft.com/office/powerpoint/2010/main" xmlns="" val="2616147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8" name="Image 6" descr="https://pia.ac-orleans-tours.fr/typo3temp/pics/a205e9a078.jpg">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1061246" y="227294"/>
            <a:ext cx="876300" cy="666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2469" name="Image 7" descr="https://pia.ac-orleans-tours.fr/typo3temp/pics/ae22108e9c.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94757" y="6162697"/>
            <a:ext cx="1076579" cy="4290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2472" name="ZoneTexte 1"/>
          <p:cNvSpPr txBox="1">
            <a:spLocks noChangeArrowheads="1"/>
          </p:cNvSpPr>
          <p:nvPr/>
        </p:nvSpPr>
        <p:spPr bwMode="auto">
          <a:xfrm>
            <a:off x="1276140" y="399704"/>
            <a:ext cx="9011942"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fr-FR" altLang="fr-FR" sz="1800" b="1" dirty="0">
                <a:solidFill>
                  <a:schemeClr val="accent1">
                    <a:lumMod val="75000"/>
                  </a:schemeClr>
                </a:solidFill>
                <a:latin typeface="+mj-lt"/>
              </a:rPr>
              <a:t>Devenir des jeunes bénéficiaires d’un dispositif de la MLDS en </a:t>
            </a:r>
            <a:r>
              <a:rPr lang="fr-FR" altLang="fr-FR" sz="1800" b="1" dirty="0" smtClean="0">
                <a:solidFill>
                  <a:schemeClr val="accent1">
                    <a:lumMod val="75000"/>
                  </a:schemeClr>
                </a:solidFill>
                <a:latin typeface="+mj-lt"/>
              </a:rPr>
              <a:t>2016-2017 </a:t>
            </a:r>
            <a:endParaRPr lang="fr-FR" altLang="fr-FR" sz="1800" b="1" dirty="0">
              <a:solidFill>
                <a:schemeClr val="accent1">
                  <a:lumMod val="75000"/>
                </a:schemeClr>
              </a:solidFill>
              <a:latin typeface="+mj-lt"/>
            </a:endParaRPr>
          </a:p>
        </p:txBody>
      </p:sp>
      <p:grpSp>
        <p:nvGrpSpPr>
          <p:cNvPr id="10" name="Groupe 9"/>
          <p:cNvGrpSpPr/>
          <p:nvPr/>
        </p:nvGrpSpPr>
        <p:grpSpPr>
          <a:xfrm>
            <a:off x="157060" y="174391"/>
            <a:ext cx="1026891" cy="772556"/>
            <a:chOff x="0" y="5744737"/>
            <a:chExt cx="1268051" cy="999850"/>
          </a:xfrm>
        </p:grpSpPr>
        <p:pic>
          <p:nvPicPr>
            <p:cNvPr id="11" name="Image 13" descr="logo academie orleans-tours quadri marianne - rvb"/>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l="30046" t="74863" r="34791"/>
            <a:stretch/>
          </p:blipFill>
          <p:spPr bwMode="auto">
            <a:xfrm>
              <a:off x="0" y="5744737"/>
              <a:ext cx="1268050" cy="4545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Image 14" descr="logo academie orleans-tours quadri marianne - rvb"/>
            <p:cNvPicPr>
              <a:picLocks noChangeAspect="1" noChangeArrowheads="1"/>
            </p:cNvPicPr>
            <p:nvPr/>
          </p:nvPicPr>
          <p:blipFill>
            <a:blip r:embed="rId8" cstate="print">
              <a:extLst>
                <a:ext uri="{28A0092B-C50C-407E-A947-70E740481C1C}">
                  <a14:useLocalDpi xmlns:a14="http://schemas.microsoft.com/office/drawing/2010/main" xmlns="" val="0"/>
                </a:ext>
              </a:extLst>
            </a:blip>
            <a:srcRect l="-1558" b="26292"/>
            <a:stretch>
              <a:fillRect/>
            </a:stretch>
          </p:blipFill>
          <p:spPr bwMode="auto">
            <a:xfrm>
              <a:off x="0" y="6199325"/>
              <a:ext cx="1268051" cy="545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3" name="Image 12"/>
          <p:cNvPicPr>
            <a:picLocks noChangeAspect="1"/>
          </p:cNvPicPr>
          <p:nvPr/>
        </p:nvPicPr>
        <p:blipFill rotWithShape="1">
          <a:blip r:embed="rId9" cstate="print"/>
          <a:srcRect l="10753" r="10780"/>
          <a:stretch/>
        </p:blipFill>
        <p:spPr>
          <a:xfrm>
            <a:off x="10751736" y="5787987"/>
            <a:ext cx="1279260" cy="916606"/>
          </a:xfrm>
          <a:prstGeom prst="rect">
            <a:avLst/>
          </a:prstGeom>
        </p:spPr>
      </p:pic>
      <p:graphicFrame>
        <p:nvGraphicFramePr>
          <p:cNvPr id="14" name="Graphique 10"/>
          <p:cNvGraphicFramePr>
            <a:graphicFrameLocks/>
          </p:cNvGraphicFramePr>
          <p:nvPr>
            <p:extLst>
              <p:ext uri="{D42A27DB-BD31-4B8C-83A1-F6EECF244321}">
                <p14:modId xmlns:p14="http://schemas.microsoft.com/office/powerpoint/2010/main" xmlns="" val="704685716"/>
              </p:ext>
            </p:extLst>
          </p:nvPr>
        </p:nvGraphicFramePr>
        <p:xfrm>
          <a:off x="1286189" y="1308898"/>
          <a:ext cx="8916988" cy="5018088"/>
        </p:xfrm>
        <a:graphic>
          <a:graphicData uri="http://schemas.openxmlformats.org/presentationml/2006/ole">
            <p:oleObj spid="_x0000_s33868" name="Feuille de calcul" r:id="rId10" imgW="8648744" imgH="4686207" progId="Excel.Sheet.8">
              <p:embed/>
            </p:oleObj>
          </a:graphicData>
        </a:graphic>
      </p:graphicFrame>
      <p:cxnSp>
        <p:nvCxnSpPr>
          <p:cNvPr id="3" name="Connecteur droit 2"/>
          <p:cNvCxnSpPr/>
          <p:nvPr/>
        </p:nvCxnSpPr>
        <p:spPr>
          <a:xfrm>
            <a:off x="1266092" y="0"/>
            <a:ext cx="20097"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Connecteur droit 4"/>
          <p:cNvCxnSpPr/>
          <p:nvPr/>
        </p:nvCxnSpPr>
        <p:spPr>
          <a:xfrm>
            <a:off x="0" y="1065500"/>
            <a:ext cx="12192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Espace réservé du numéro de diapositive 1"/>
          <p:cNvSpPr>
            <a:spLocks noGrp="1"/>
          </p:cNvSpPr>
          <p:nvPr>
            <p:ph type="sldNum" sz="quarter" idx="12"/>
          </p:nvPr>
        </p:nvSpPr>
        <p:spPr/>
        <p:txBody>
          <a:bodyPr/>
          <a:lstStyle/>
          <a:p>
            <a:fld id="{79A1DA36-C468-45DB-9B88-8F5029C702F3}" type="slidenum">
              <a:rPr lang="fr-FR" smtClean="0"/>
              <a:pPr/>
              <a:t>5</a:t>
            </a:fld>
            <a:endParaRPr lang="fr-FR"/>
          </a:p>
        </p:txBody>
      </p:sp>
    </p:spTree>
    <p:extLst>
      <p:ext uri="{BB962C8B-B14F-4D97-AF65-F5344CB8AC3E}">
        <p14:creationId xmlns:p14="http://schemas.microsoft.com/office/powerpoint/2010/main" xmlns="" val="4287667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3179</TotalTime>
  <Words>354</Words>
  <Application>Microsoft Office PowerPoint</Application>
  <PresentationFormat>Personnalisé</PresentationFormat>
  <Paragraphs>106</Paragraphs>
  <Slides>5</Slides>
  <Notes>5</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5</vt:i4>
      </vt:variant>
    </vt:vector>
  </HeadingPairs>
  <TitlesOfParts>
    <vt:vector size="8" baseType="lpstr">
      <vt:lpstr>Facette</vt:lpstr>
      <vt:lpstr>Image bitmap</vt:lpstr>
      <vt:lpstr>Feuille de calcul</vt:lpstr>
      <vt:lpstr>Une baisse du décrochage scolaire dans l’académie d’Orléans-Tours</vt:lpstr>
      <vt:lpstr>CYCLES D’ORIGINE DES NON RETROUVÉS D’OCTOBRE 2017 (Orléans-Tours)</vt:lpstr>
      <vt:lpstr>CARACTERISTIQUES DES NON RETROUVÉS D’OCTOBRE 2017 (Orléans-Tours) </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 Prévention du décrochage dans la classe »</dc:title>
  <dc:creator>Frédéric LIBOUREL</dc:creator>
  <cp:lastModifiedBy>cpe2</cp:lastModifiedBy>
  <cp:revision>345</cp:revision>
  <cp:lastPrinted>2018-01-15T11:01:04Z</cp:lastPrinted>
  <dcterms:created xsi:type="dcterms:W3CDTF">2016-10-31T08:22:47Z</dcterms:created>
  <dcterms:modified xsi:type="dcterms:W3CDTF">2018-04-03T10:14:42Z</dcterms:modified>
</cp:coreProperties>
</file>