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9" r:id="rId3"/>
    <p:sldId id="270" r:id="rId4"/>
    <p:sldId id="271" r:id="rId5"/>
    <p:sldId id="273" r:id="rId6"/>
    <p:sldId id="274" r:id="rId7"/>
    <p:sldId id="276" r:id="rId8"/>
    <p:sldId id="275" r:id="rId9"/>
  </p:sldIdLst>
  <p:sldSz cx="12192000" cy="6858000"/>
  <p:notesSz cx="6858000" cy="9144000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3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-102" y="-20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508000" y="0"/>
            <a:ext cx="8128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 bwMode="auto">
          <a:xfrm>
            <a:off x="368300" y="0"/>
            <a:ext cx="139700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 bwMode="auto">
          <a:xfrm>
            <a:off x="1320800" y="0"/>
            <a:ext cx="242888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1522413" y="0"/>
            <a:ext cx="3063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Connecteur droit 9"/>
          <p:cNvSpPr>
            <a:spLocks noChangeShapeType="1"/>
          </p:cNvSpPr>
          <p:nvPr/>
        </p:nvSpPr>
        <p:spPr bwMode="auto">
          <a:xfrm>
            <a:off x="141288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Connecteur droit 10"/>
          <p:cNvSpPr>
            <a:spLocks noChangeShapeType="1"/>
          </p:cNvSpPr>
          <p:nvPr/>
        </p:nvSpPr>
        <p:spPr bwMode="auto">
          <a:xfrm>
            <a:off x="12192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Connecteur droit 11"/>
          <p:cNvSpPr>
            <a:spLocks noChangeShapeType="1"/>
          </p:cNvSpPr>
          <p:nvPr/>
        </p:nvSpPr>
        <p:spPr bwMode="auto">
          <a:xfrm>
            <a:off x="1138238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3" name="Connecteur droit 12"/>
          <p:cNvSpPr>
            <a:spLocks noChangeShapeType="1"/>
          </p:cNvSpPr>
          <p:nvPr/>
        </p:nvSpPr>
        <p:spPr bwMode="auto">
          <a:xfrm>
            <a:off x="2301875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4" name="Connecteur droit 13"/>
          <p:cNvSpPr>
            <a:spLocks noChangeShapeType="1"/>
          </p:cNvSpPr>
          <p:nvPr/>
        </p:nvSpPr>
        <p:spPr bwMode="auto">
          <a:xfrm>
            <a:off x="1422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5" name="Connecteur droit 14"/>
          <p:cNvSpPr>
            <a:spLocks noChangeShapeType="1"/>
          </p:cNvSpPr>
          <p:nvPr/>
        </p:nvSpPr>
        <p:spPr bwMode="auto">
          <a:xfrm>
            <a:off x="1215231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1625600" y="0"/>
            <a:ext cx="1016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Ellipse 16"/>
          <p:cNvSpPr/>
          <p:nvPr/>
        </p:nvSpPr>
        <p:spPr bwMode="auto">
          <a:xfrm>
            <a:off x="812800" y="3429000"/>
            <a:ext cx="17272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Ellipse 17"/>
          <p:cNvSpPr/>
          <p:nvPr/>
        </p:nvSpPr>
        <p:spPr bwMode="auto">
          <a:xfrm>
            <a:off x="1746250" y="4867275"/>
            <a:ext cx="855663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Ellipse 18"/>
          <p:cNvSpPr/>
          <p:nvPr/>
        </p:nvSpPr>
        <p:spPr bwMode="auto">
          <a:xfrm>
            <a:off x="1454150" y="5500688"/>
            <a:ext cx="184150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0" name="Ellipse 19"/>
          <p:cNvSpPr/>
          <p:nvPr/>
        </p:nvSpPr>
        <p:spPr bwMode="auto">
          <a:xfrm>
            <a:off x="2219325" y="5788025"/>
            <a:ext cx="365125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1" name="Ellipse 20"/>
          <p:cNvSpPr/>
          <p:nvPr/>
        </p:nvSpPr>
        <p:spPr>
          <a:xfrm>
            <a:off x="2540000" y="4495800"/>
            <a:ext cx="487363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3048000" y="3124200"/>
            <a:ext cx="82296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lang="fr-FR"/>
              <a:t>Cliquez pour modifier le style du titre</a:t>
            </a:r>
            <a:endParaRPr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3048000" y="5003322"/>
            <a:ext cx="82296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fr-FR"/>
              <a:t>Cliquez pour modifier le style des sous-titres du masque</a:t>
            </a:r>
            <a:endParaRPr lang="en-US"/>
          </a:p>
        </p:txBody>
      </p:sp>
      <p:sp>
        <p:nvSpPr>
          <p:cNvPr id="22" name="Espace réservé de la date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10733088" y="1111250"/>
            <a:ext cx="2286000" cy="508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A70D9A-7E49-4B84-BE15-D7F29693D4BC}" type="datetimeFigureOut">
              <a:rPr lang="fr-FR"/>
              <a:pPr>
                <a:defRPr/>
              </a:pPr>
              <a:t>06/03/2019</a:t>
            </a:fld>
            <a:endParaRPr lang="fr-FR"/>
          </a:p>
        </p:txBody>
      </p:sp>
      <p:sp>
        <p:nvSpPr>
          <p:cNvPr id="23" name="Espace réservé du pied de page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10045701" y="4117975"/>
            <a:ext cx="3657600" cy="511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24" name="Espace réservé du numéro de diapositive 28"/>
          <p:cNvSpPr>
            <a:spLocks noGrp="1"/>
          </p:cNvSpPr>
          <p:nvPr>
            <p:ph type="sldNum" sz="quarter" idx="12"/>
          </p:nvPr>
        </p:nvSpPr>
        <p:spPr bwMode="auto">
          <a:xfrm>
            <a:off x="1766888" y="4929188"/>
            <a:ext cx="812800" cy="517525"/>
          </a:xfrm>
        </p:spPr>
        <p:txBody>
          <a:bodyPr/>
          <a:lstStyle>
            <a:lvl1pPr>
              <a:defRPr/>
            </a:lvl1pPr>
          </a:lstStyle>
          <a:p>
            <a:fld id="{F8BDC98A-A534-41EE-BAE4-A1C5E9C6B054}" type="slidenum">
              <a:rPr lang="fr-FR" altLang="fr-FR"/>
              <a:pPr/>
              <a:t>‹N°›</a:t>
            </a:fld>
            <a:endParaRPr lang="fr-FR" alt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e la date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4F8EF3-57B0-450C-B415-727047C69D01}" type="datetimeFigureOut">
              <a:rPr lang="fr-FR"/>
              <a:pPr>
                <a:defRPr/>
              </a:pPr>
              <a:t>06/03/2019</a:t>
            </a:fld>
            <a:endParaRPr lang="fr-FR"/>
          </a:p>
        </p:txBody>
      </p:sp>
      <p:sp>
        <p:nvSpPr>
          <p:cNvPr id="5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FA8E15-A3FB-420D-9415-E327BA43CA84}" type="slidenum">
              <a:rPr lang="fr-FR" altLang="fr-FR"/>
              <a:pPr/>
              <a:t>‹N°›</a:t>
            </a:fld>
            <a:endParaRPr lang="fr-FR" alt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839200" y="274640"/>
            <a:ext cx="2235200" cy="5851525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e la date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F93DB6-29EC-4250-9E29-997C2CF2B772}" type="datetimeFigureOut">
              <a:rPr lang="fr-FR"/>
              <a:pPr>
                <a:defRPr/>
              </a:pPr>
              <a:t>06/03/2019</a:t>
            </a:fld>
            <a:endParaRPr lang="fr-FR"/>
          </a:p>
        </p:txBody>
      </p:sp>
      <p:sp>
        <p:nvSpPr>
          <p:cNvPr id="5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272530-1405-4A57-821E-1DBDC3E4F4FF}" type="slidenum">
              <a:rPr lang="fr-FR" altLang="fr-FR"/>
              <a:pPr/>
              <a:t>‹N°›</a:t>
            </a:fld>
            <a:endParaRPr lang="fr-FR" alt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en-US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9956800" cy="4873752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997DFB14-F8B5-4BAF-97A1-29F8E7941570}" type="datetimeFigureOut">
              <a:rPr lang="fr-FR"/>
              <a:pPr>
                <a:defRPr/>
              </a:pPr>
              <a:t>06/03/2019</a:t>
            </a:fld>
            <a:endParaRPr lang="fr-FR"/>
          </a:p>
        </p:txBody>
      </p:sp>
      <p:sp>
        <p:nvSpPr>
          <p:cNvPr id="5" name="Espace réservé du numéro de diapositive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DD32221-AD91-41A8-82F5-88E94FE896F6}" type="slidenum">
              <a:rPr lang="fr-FR" altLang="fr-FR"/>
              <a:pPr/>
              <a:t>‹N°›</a:t>
            </a:fld>
            <a:endParaRPr lang="fr-FR" altLang="fr-FR"/>
          </a:p>
        </p:txBody>
      </p:sp>
      <p:sp>
        <p:nvSpPr>
          <p:cNvPr id="6" name="Espace réservé du pied de page 9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508000" y="0"/>
            <a:ext cx="8128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 bwMode="auto">
          <a:xfrm>
            <a:off x="368300" y="0"/>
            <a:ext cx="139700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 bwMode="auto">
          <a:xfrm>
            <a:off x="1320800" y="0"/>
            <a:ext cx="242888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1522413" y="0"/>
            <a:ext cx="3063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Connecteur droit 7"/>
          <p:cNvSpPr>
            <a:spLocks noChangeShapeType="1"/>
          </p:cNvSpPr>
          <p:nvPr/>
        </p:nvSpPr>
        <p:spPr bwMode="auto">
          <a:xfrm>
            <a:off x="141288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12192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Connecteur droit 9"/>
          <p:cNvSpPr>
            <a:spLocks noChangeShapeType="1"/>
          </p:cNvSpPr>
          <p:nvPr/>
        </p:nvSpPr>
        <p:spPr bwMode="auto">
          <a:xfrm>
            <a:off x="1138238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Connecteur droit 10"/>
          <p:cNvSpPr>
            <a:spLocks noChangeShapeType="1"/>
          </p:cNvSpPr>
          <p:nvPr/>
        </p:nvSpPr>
        <p:spPr bwMode="auto">
          <a:xfrm>
            <a:off x="2301875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Connecteur droit 11"/>
          <p:cNvSpPr>
            <a:spLocks noChangeShapeType="1"/>
          </p:cNvSpPr>
          <p:nvPr/>
        </p:nvSpPr>
        <p:spPr bwMode="auto">
          <a:xfrm>
            <a:off x="1422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1625600" y="0"/>
            <a:ext cx="1016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Ellipse 13"/>
          <p:cNvSpPr/>
          <p:nvPr/>
        </p:nvSpPr>
        <p:spPr bwMode="auto">
          <a:xfrm>
            <a:off x="812800" y="3429000"/>
            <a:ext cx="17272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Ellipse 14"/>
          <p:cNvSpPr/>
          <p:nvPr/>
        </p:nvSpPr>
        <p:spPr bwMode="auto">
          <a:xfrm>
            <a:off x="1766888" y="4867275"/>
            <a:ext cx="854075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Ellipse 15"/>
          <p:cNvSpPr/>
          <p:nvPr/>
        </p:nvSpPr>
        <p:spPr bwMode="auto">
          <a:xfrm>
            <a:off x="1454150" y="5500688"/>
            <a:ext cx="184150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Ellipse 16"/>
          <p:cNvSpPr/>
          <p:nvPr/>
        </p:nvSpPr>
        <p:spPr bwMode="auto">
          <a:xfrm>
            <a:off x="2219325" y="5791200"/>
            <a:ext cx="365125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Ellipse 17"/>
          <p:cNvSpPr/>
          <p:nvPr/>
        </p:nvSpPr>
        <p:spPr bwMode="auto">
          <a:xfrm>
            <a:off x="2505075" y="4479925"/>
            <a:ext cx="487363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Connecteur droit 18"/>
          <p:cNvSpPr>
            <a:spLocks noChangeShapeType="1"/>
          </p:cNvSpPr>
          <p:nvPr/>
        </p:nvSpPr>
        <p:spPr bwMode="auto">
          <a:xfrm>
            <a:off x="1213008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048000" y="2895600"/>
            <a:ext cx="82296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lang="fr-FR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048000" y="5010150"/>
            <a:ext cx="8229600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0" name="Espace réservé de la date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10731500" y="1106488"/>
            <a:ext cx="2286000" cy="508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6096D6-36ED-4E30-B42D-75E6D20C4CDD}" type="datetimeFigureOut">
              <a:rPr lang="fr-FR"/>
              <a:pPr>
                <a:defRPr/>
              </a:pPr>
              <a:t>06/03/2019</a:t>
            </a:fld>
            <a:endParaRPr lang="fr-FR"/>
          </a:p>
        </p:txBody>
      </p:sp>
      <p:sp>
        <p:nvSpPr>
          <p:cNvPr id="21" name="Espace réservé du pied de page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10046494" y="4114007"/>
            <a:ext cx="3657600" cy="51276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22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>
          <a:xfrm>
            <a:off x="1787525" y="4929188"/>
            <a:ext cx="812800" cy="517525"/>
          </a:xfrm>
        </p:spPr>
        <p:txBody>
          <a:bodyPr/>
          <a:lstStyle>
            <a:lvl1pPr>
              <a:defRPr/>
            </a:lvl1pPr>
          </a:lstStyle>
          <a:p>
            <a:fld id="{F1985A7F-A7D0-44CD-A979-C4EDAA221E6D}" type="slidenum">
              <a:rPr lang="fr-FR" altLang="fr-FR"/>
              <a:pPr/>
              <a:t>‹N°›</a:t>
            </a:fld>
            <a:endParaRPr lang="fr-FR" alt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en-US"/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4876800" cy="4572000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5693664" y="1600200"/>
            <a:ext cx="4876800" cy="4572000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5" name="Espace réservé de la date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395DF4-6FD0-4D34-90EB-B98FEE62DB42}" type="datetimeFigureOut">
              <a:rPr lang="fr-FR"/>
              <a:pPr>
                <a:defRPr/>
              </a:pPr>
              <a:t>06/03/2019</a:t>
            </a:fld>
            <a:endParaRPr lang="fr-FR"/>
          </a:p>
        </p:txBody>
      </p:sp>
      <p:sp>
        <p:nvSpPr>
          <p:cNvPr id="6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67E53B-EDFB-4A68-8E01-D875863828E9}" type="slidenum">
              <a:rPr lang="fr-FR" altLang="fr-FR"/>
              <a:pPr/>
              <a:t>‹N°›</a:t>
            </a:fld>
            <a:endParaRPr lang="fr-FR" alt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058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  <a:endParaRPr lang="en-US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609600" y="2362200"/>
            <a:ext cx="4876800" cy="3886200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13" name="Espace réservé du contenu 12"/>
          <p:cNvSpPr>
            <a:spLocks noGrp="1"/>
          </p:cNvSpPr>
          <p:nvPr>
            <p:ph sz="quarter" idx="4"/>
          </p:nvPr>
        </p:nvSpPr>
        <p:spPr>
          <a:xfrm>
            <a:off x="5829300" y="2362200"/>
            <a:ext cx="4876800" cy="3886200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1"/>
          </p:nvPr>
        </p:nvSpPr>
        <p:spPr>
          <a:xfrm>
            <a:off x="609600" y="1569720"/>
            <a:ext cx="48768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4" name="Espace réservé du texte 13"/>
          <p:cNvSpPr>
            <a:spLocks noGrp="1"/>
          </p:cNvSpPr>
          <p:nvPr>
            <p:ph type="body" sz="quarter" idx="3"/>
          </p:nvPr>
        </p:nvSpPr>
        <p:spPr>
          <a:xfrm>
            <a:off x="5791200" y="1569720"/>
            <a:ext cx="48768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7" name="Espace réservé de la date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509A47-1871-4CFF-9F87-A4B548089897}" type="datetimeFigureOut">
              <a:rPr lang="fr-FR"/>
              <a:pPr>
                <a:defRPr/>
              </a:pPr>
              <a:t>06/03/2019</a:t>
            </a:fld>
            <a:endParaRPr lang="fr-FR"/>
          </a:p>
        </p:txBody>
      </p:sp>
      <p:sp>
        <p:nvSpPr>
          <p:cNvPr id="8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570767-C3D3-4557-8B18-B905F499D27D}" type="slidenum">
              <a:rPr lang="fr-FR" altLang="fr-FR"/>
              <a:pPr/>
              <a:t>‹N°›</a:t>
            </a:fld>
            <a:endParaRPr lang="fr-FR" alt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en-US"/>
          </a:p>
        </p:txBody>
      </p:sp>
      <p:sp>
        <p:nvSpPr>
          <p:cNvPr id="3" name="Espace réservé de la date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4F7A912F-AF12-4BFB-916C-47A768EB09A7}" type="datetimeFigureOut">
              <a:rPr lang="fr-FR"/>
              <a:pPr>
                <a:defRPr/>
              </a:pPr>
              <a:t>06/03/2019</a:t>
            </a:fld>
            <a:endParaRPr lang="fr-FR"/>
          </a:p>
        </p:txBody>
      </p:sp>
      <p:sp>
        <p:nvSpPr>
          <p:cNvPr id="4" name="Espace réservé du numéro de diapositive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6E1CD81-72C5-4FF7-9507-8F79976D49B1}" type="slidenum">
              <a:rPr lang="fr-FR" altLang="fr-FR"/>
              <a:pPr/>
              <a:t>‹N°›</a:t>
            </a:fld>
            <a:endParaRPr lang="fr-FR" altLang="fr-FR"/>
          </a:p>
        </p:txBody>
      </p:sp>
      <p:sp>
        <p:nvSpPr>
          <p:cNvPr id="5" name="Espace réservé du pied de page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DA12FE-A1FF-44A5-87A8-E757CB104B74}" type="datetimeFigureOut">
              <a:rPr lang="fr-FR"/>
              <a:pPr>
                <a:defRPr/>
              </a:pPr>
              <a:t>06/03/2019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66E3A8-3344-4DCE-9E29-1E98C9820849}" type="slidenum">
              <a:rPr lang="fr-FR" altLang="fr-FR"/>
              <a:pPr/>
              <a:t>‹N°›</a:t>
            </a:fld>
            <a:endParaRPr lang="fr-FR" alt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necteur droit 4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6" name="Connecteur droit 5"/>
          <p:cNvSpPr>
            <a:spLocks noChangeShapeType="1"/>
          </p:cNvSpPr>
          <p:nvPr/>
        </p:nvSpPr>
        <p:spPr bwMode="auto">
          <a:xfrm>
            <a:off x="83312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7" name="Connecteur droit 16"/>
          <p:cNvSpPr>
            <a:spLocks noChangeShapeType="1"/>
          </p:cNvSpPr>
          <p:nvPr/>
        </p:nvSpPr>
        <p:spPr bwMode="auto">
          <a:xfrm>
            <a:off x="8256588" y="0"/>
            <a:ext cx="0" cy="685800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8" name="Connecteur droit 17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19050" algn="ctr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9" name="Rectangle 8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Connecteur droit 19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1" name="Ellipse 10"/>
          <p:cNvSpPr/>
          <p:nvPr/>
        </p:nvSpPr>
        <p:spPr>
          <a:xfrm>
            <a:off x="10875963" y="5715000"/>
            <a:ext cx="730250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 rot="5400000">
            <a:off x="5547360" y="3124200"/>
            <a:ext cx="6309360" cy="609600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fr-FR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9083040" y="274320"/>
            <a:ext cx="2036064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8" name="Espace réservé du contenu 17"/>
          <p:cNvSpPr>
            <a:spLocks noGrp="1"/>
          </p:cNvSpPr>
          <p:nvPr>
            <p:ph sz="quarter" idx="1"/>
          </p:nvPr>
        </p:nvSpPr>
        <p:spPr>
          <a:xfrm>
            <a:off x="406400" y="274320"/>
            <a:ext cx="7518400" cy="632764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12" name="Espace réservé de la date 20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C3665FC8-9AD9-4163-98B8-39BD0824B2AF}" type="datetimeFigureOut">
              <a:rPr lang="fr-FR"/>
              <a:pPr>
                <a:defRPr/>
              </a:pPr>
              <a:t>06/03/2019</a:t>
            </a:fld>
            <a:endParaRPr lang="fr-FR"/>
          </a:p>
        </p:txBody>
      </p:sp>
      <p:sp>
        <p:nvSpPr>
          <p:cNvPr id="13" name="Espace réservé du numéro de diapositive 2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2967CEA-6B2F-4441-BF61-2D2C0295F5DB}" type="slidenum">
              <a:rPr lang="fr-FR" altLang="fr-FR"/>
              <a:pPr/>
              <a:t>‹N°›</a:t>
            </a:fld>
            <a:endParaRPr lang="fr-FR" altLang="fr-FR"/>
          </a:p>
        </p:txBody>
      </p:sp>
      <p:sp>
        <p:nvSpPr>
          <p:cNvPr id="14" name="Espace réservé du pied de page 22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necteur droit 4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Ellipse 5"/>
          <p:cNvSpPr/>
          <p:nvPr/>
        </p:nvSpPr>
        <p:spPr>
          <a:xfrm>
            <a:off x="10875963" y="5715000"/>
            <a:ext cx="730250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Connecteur droit 16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8" name="Rectangle 7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Connecteur droit 18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0" name="Connecteur droit 9"/>
          <p:cNvSpPr>
            <a:spLocks noChangeShapeType="1"/>
          </p:cNvSpPr>
          <p:nvPr/>
        </p:nvSpPr>
        <p:spPr bwMode="auto">
          <a:xfrm>
            <a:off x="83312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1" name="Connecteur droit 20"/>
          <p:cNvSpPr>
            <a:spLocks noChangeShapeType="1"/>
          </p:cNvSpPr>
          <p:nvPr/>
        </p:nvSpPr>
        <p:spPr bwMode="auto">
          <a:xfrm>
            <a:off x="8256588" y="0"/>
            <a:ext cx="0" cy="685800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 rot="5400000">
            <a:off x="5518404" y="3124200"/>
            <a:ext cx="6309360" cy="6096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fr-FR"/>
              <a:t>Cliquez pour modifier le style du titre</a:t>
            </a:r>
            <a:endParaRPr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0" y="0"/>
            <a:ext cx="82296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fr-FR" noProof="0"/>
              <a:t>Cliquez sur l'icône pour ajouter une image</a:t>
            </a:r>
            <a:endParaRPr lang="en-US" noProof="0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9021064" y="264795"/>
            <a:ext cx="2032000" cy="4956048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2" name="Espace réservé de la date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B97068C3-CE58-462D-BBAD-F11DB6A3EAD4}" type="datetimeFigureOut">
              <a:rPr lang="fr-FR"/>
              <a:pPr>
                <a:defRPr/>
              </a:pPr>
              <a:t>06/03/2019</a:t>
            </a:fld>
            <a:endParaRPr lang="fr-FR"/>
          </a:p>
        </p:txBody>
      </p:sp>
      <p:sp>
        <p:nvSpPr>
          <p:cNvPr id="13" name="Espace réservé du numéro de diapositive 1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6927EB2-F847-49DC-BD5E-CC13D9A0CD9E}" type="slidenum">
              <a:rPr lang="fr-FR" altLang="fr-FR"/>
              <a:pPr/>
              <a:t>‹N°›</a:t>
            </a:fld>
            <a:endParaRPr lang="fr-FR" altLang="fr-FR"/>
          </a:p>
        </p:txBody>
      </p:sp>
      <p:sp>
        <p:nvSpPr>
          <p:cNvPr id="14" name="Espace réservé du pied de page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necteur droit 15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609600" y="274638"/>
            <a:ext cx="99568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fr-FR"/>
              <a:t>Cliquez pour modifier le style du titre</a:t>
            </a:r>
            <a:endParaRPr lang="en-US"/>
          </a:p>
        </p:txBody>
      </p:sp>
      <p:sp>
        <p:nvSpPr>
          <p:cNvPr id="1028" name="Espace réservé du texte 12"/>
          <p:cNvSpPr>
            <a:spLocks noGrp="1"/>
          </p:cNvSpPr>
          <p:nvPr>
            <p:ph type="body" idx="1"/>
          </p:nvPr>
        </p:nvSpPr>
        <p:spPr bwMode="auto">
          <a:xfrm>
            <a:off x="609600" y="1600200"/>
            <a:ext cx="9956800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pour modifier les styles du texte du masque</a:t>
            </a:r>
          </a:p>
          <a:p>
            <a:pPr lvl="1"/>
            <a:r>
              <a:rPr lang="fr-FR" altLang="fr-FR" smtClean="0"/>
              <a:t>Deuxième niveau</a:t>
            </a:r>
          </a:p>
          <a:p>
            <a:pPr lvl="2"/>
            <a:r>
              <a:rPr lang="fr-FR" altLang="fr-FR" smtClean="0"/>
              <a:t>Troisième niveau</a:t>
            </a:r>
          </a:p>
          <a:p>
            <a:pPr lvl="3"/>
            <a:r>
              <a:rPr lang="fr-FR" altLang="fr-FR" smtClean="0"/>
              <a:t>Quatrième niveau</a:t>
            </a:r>
          </a:p>
          <a:p>
            <a:pPr lvl="4"/>
            <a:r>
              <a:rPr lang="fr-FR" altLang="fr-FR" smtClean="0"/>
              <a:t>Cinquième niveau</a:t>
            </a:r>
            <a:endParaRPr lang="en-US" altLang="fr-FR" smtClean="0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 rot="5400000">
            <a:off x="10454482" y="1018381"/>
            <a:ext cx="2011362" cy="511175"/>
          </a:xfrm>
          <a:prstGeom prst="rect">
            <a:avLst/>
          </a:prstGeom>
        </p:spPr>
        <p:txBody>
          <a:bodyPr vert="horz"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0FD5E93-7839-4FC0-AEEC-3FC1330B97C0}" type="datetimeFigureOut">
              <a:rPr lang="fr-FR"/>
              <a:pPr>
                <a:defRPr/>
              </a:pPr>
              <a:t>06/03/2019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 rot="5400000">
            <a:off x="9853613" y="3675063"/>
            <a:ext cx="3200400" cy="488950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Connecteur droit 6"/>
          <p:cNvSpPr>
            <a:spLocks noChangeShapeType="1"/>
          </p:cNvSpPr>
          <p:nvPr/>
        </p:nvSpPr>
        <p:spPr bwMode="auto">
          <a:xfrm>
            <a:off x="1016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32" name="Connecteur droit 8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19050" algn="ctr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0" name="Rectangle 9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34" name="Connecteur droit 10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2" name="Ellipse 11"/>
          <p:cNvSpPr/>
          <p:nvPr/>
        </p:nvSpPr>
        <p:spPr>
          <a:xfrm>
            <a:off x="10875963" y="5715000"/>
            <a:ext cx="730250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10839450" y="5734050"/>
            <a:ext cx="812800" cy="5207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400" b="1">
                <a:solidFill>
                  <a:srgbClr val="FFFFFF"/>
                </a:solidFill>
                <a:latin typeface="Century Schoolbook" pitchFamily="18" charset="0"/>
              </a:defRPr>
            </a:lvl1pPr>
          </a:lstStyle>
          <a:p>
            <a:fld id="{832AD37F-7992-40DD-B8F7-05106B24B63A}" type="slidenum">
              <a:rPr lang="fr-FR" altLang="fr-FR"/>
              <a:pPr/>
              <a:t>‹N°›</a:t>
            </a:fld>
            <a:endParaRPr lang="fr-FR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  <p:sldLayoutId id="2147483718" r:id="rId2"/>
    <p:sldLayoutId id="2147483719" r:id="rId3"/>
    <p:sldLayoutId id="2147483712" r:id="rId4"/>
    <p:sldLayoutId id="2147483713" r:id="rId5"/>
    <p:sldLayoutId id="2147483720" r:id="rId6"/>
    <p:sldLayoutId id="2147483714" r:id="rId7"/>
    <p:sldLayoutId id="2147483721" r:id="rId8"/>
    <p:sldLayoutId id="2147483722" r:id="rId9"/>
    <p:sldLayoutId id="2147483715" r:id="rId10"/>
    <p:sldLayoutId id="2147483716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kern="1200" cap="small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anose="02040604050505020304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anose="02040604050505020304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anose="02040604050505020304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anose="02040604050505020304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anose="02040604050505020304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anose="02040604050505020304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anose="02040604050505020304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anose="02040604050505020304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563" algn="l" rtl="0" eaLnBrk="0" fontAlgn="base" hangingPunct="0">
        <a:spcBef>
          <a:spcPct val="20000"/>
        </a:spcBef>
        <a:spcAft>
          <a:spcPct val="0"/>
        </a:spcAft>
        <a:buClr>
          <a:srgbClr val="E0752F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182563" algn="l" rtl="0" eaLnBrk="0" fontAlgn="base" hangingPunct="0">
        <a:spcBef>
          <a:spcPct val="20000"/>
        </a:spcBef>
        <a:spcAft>
          <a:spcPct val="0"/>
        </a:spcAft>
        <a:buClr>
          <a:srgbClr val="FEC3AE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182563" algn="l" rtl="0" eaLnBrk="0" fontAlgn="base" hangingPunct="0">
        <a:spcBef>
          <a:spcPct val="20000"/>
        </a:spcBef>
        <a:spcAft>
          <a:spcPct val="0"/>
        </a:spcAft>
        <a:buClr>
          <a:srgbClr val="BDCAE9"/>
        </a:buClr>
        <a:buSzPct val="68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146425" y="2078038"/>
            <a:ext cx="8229600" cy="1893887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sz="3600" dirty="0" smtClean="0">
                <a:solidFill>
                  <a:srgbClr val="7030A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fr-FR" sz="3600" dirty="0" smtClean="0">
                <a:solidFill>
                  <a:srgbClr val="7030A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fr-FR" sz="3600" dirty="0">
                <a:solidFill>
                  <a:srgbClr val="7030A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fr-FR" sz="3600" dirty="0">
                <a:solidFill>
                  <a:srgbClr val="7030A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fr-FR" sz="3600" dirty="0" smtClean="0">
                <a:solidFill>
                  <a:srgbClr val="7030A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fr-FR" sz="3600" dirty="0" smtClean="0">
                <a:solidFill>
                  <a:srgbClr val="7030A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fr-FR" sz="3600" dirty="0">
                <a:solidFill>
                  <a:srgbClr val="7030A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fr-FR" sz="3600" dirty="0">
                <a:solidFill>
                  <a:srgbClr val="7030A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fr-FR" sz="3600" dirty="0" smtClean="0">
                <a:solidFill>
                  <a:srgbClr val="7030A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fr-FR" sz="3600" dirty="0" smtClean="0">
                <a:solidFill>
                  <a:srgbClr val="7030A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fr-FR" sz="3600" dirty="0" smtClean="0">
                <a:solidFill>
                  <a:srgbClr val="7030A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Formation </a:t>
            </a:r>
            <a:r>
              <a:rPr lang="fr-FR" sz="3600" dirty="0">
                <a:solidFill>
                  <a:srgbClr val="7030A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académique des AED et Assistants pédagogiques.</a:t>
            </a:r>
            <a:r>
              <a:rPr lang="fr-FR" sz="3600" dirty="0">
                <a:solidFill>
                  <a:srgbClr val="7030A0"/>
                </a:solidFill>
              </a:rPr>
              <a:t/>
            </a:r>
            <a:br>
              <a:rPr lang="fr-FR" sz="3600" dirty="0">
                <a:solidFill>
                  <a:srgbClr val="7030A0"/>
                </a:solidFill>
              </a:rPr>
            </a:br>
            <a:endParaRPr lang="fr-FR" sz="2400" dirty="0">
              <a:solidFill>
                <a:srgbClr val="7030A0"/>
              </a:solidFill>
            </a:endParaRPr>
          </a:p>
        </p:txBody>
      </p:sp>
      <p:sp>
        <p:nvSpPr>
          <p:cNvPr id="8195" name="Sous-titre 2"/>
          <p:cNvSpPr>
            <a:spLocks noGrp="1"/>
          </p:cNvSpPr>
          <p:nvPr>
            <p:ph type="subTitle" idx="1"/>
          </p:nvPr>
        </p:nvSpPr>
        <p:spPr>
          <a:xfrm>
            <a:off x="3419475" y="4311650"/>
            <a:ext cx="8229600" cy="1371600"/>
          </a:xfrm>
        </p:spPr>
        <p:txBody>
          <a:bodyPr/>
          <a:lstStyle/>
          <a:p>
            <a:pPr algn="r" eaLnBrk="1" hangingPunct="1"/>
            <a:endParaRPr lang="fr-FR" altLang="fr-FR" i="1" smtClean="0">
              <a:solidFill>
                <a:srgbClr val="7030A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122613" y="314325"/>
            <a:ext cx="8229600" cy="189547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sz="3600" dirty="0">
                <a:solidFill>
                  <a:srgbClr val="7030A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Pourquoi? </a:t>
            </a:r>
            <a:r>
              <a:rPr lang="fr-FR" sz="3600" dirty="0">
                <a:solidFill>
                  <a:srgbClr val="7030A0"/>
                </a:solidFill>
              </a:rPr>
              <a:t/>
            </a:r>
            <a:br>
              <a:rPr lang="fr-FR" sz="3600" dirty="0">
                <a:solidFill>
                  <a:srgbClr val="7030A0"/>
                </a:solidFill>
              </a:rPr>
            </a:br>
            <a:endParaRPr lang="fr-FR" sz="2400" dirty="0">
              <a:solidFill>
                <a:srgbClr val="7030A0"/>
              </a:solidFill>
            </a:endParaRPr>
          </a:p>
        </p:txBody>
      </p:sp>
      <p:sp>
        <p:nvSpPr>
          <p:cNvPr id="9219" name="Sous-titre 2"/>
          <p:cNvSpPr>
            <a:spLocks noGrp="1"/>
          </p:cNvSpPr>
          <p:nvPr>
            <p:ph type="subTitle" idx="1"/>
          </p:nvPr>
        </p:nvSpPr>
        <p:spPr>
          <a:xfrm>
            <a:off x="3146425" y="2408238"/>
            <a:ext cx="8229600" cy="3333750"/>
          </a:xfrm>
        </p:spPr>
        <p:txBody>
          <a:bodyPr/>
          <a:lstStyle/>
          <a:p>
            <a:pPr eaLnBrk="1" hangingPunct="1"/>
            <a:r>
              <a:rPr lang="fr-FR" altLang="fr-FR" b="0" smtClean="0">
                <a:solidFill>
                  <a:srgbClr val="7030A0"/>
                </a:solidFill>
                <a:latin typeface="Comic Sans MS" pitchFamily="66" charset="0"/>
                <a:ea typeface="Verdana" pitchFamily="34" charset="0"/>
                <a:cs typeface="Verdana" pitchFamily="34" charset="0"/>
              </a:rPr>
              <a:t>• </a:t>
            </a:r>
            <a:r>
              <a:rPr lang="fr-FR" altLang="fr-FR" b="0" smtClean="0">
                <a:solidFill>
                  <a:srgbClr val="7030A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Mieux former pour améliorer le climat scolaire dans les établissements</a:t>
            </a:r>
          </a:p>
          <a:p>
            <a:pPr eaLnBrk="1" hangingPunct="1"/>
            <a:endParaRPr lang="fr-FR" altLang="fr-FR" b="0" smtClean="0">
              <a:solidFill>
                <a:srgbClr val="7030A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eaLnBrk="1" hangingPunct="1"/>
            <a:r>
              <a:rPr lang="fr-FR" altLang="fr-FR" b="0" smtClean="0">
                <a:solidFill>
                  <a:srgbClr val="7030A0"/>
                </a:solidFill>
                <a:latin typeface="Comic Sans MS" pitchFamily="66" charset="0"/>
                <a:ea typeface="Verdana" pitchFamily="34" charset="0"/>
                <a:cs typeface="Verdana" pitchFamily="34" charset="0"/>
              </a:rPr>
              <a:t>• </a:t>
            </a:r>
            <a:r>
              <a:rPr lang="fr-FR" altLang="fr-FR" b="0" smtClean="0">
                <a:solidFill>
                  <a:srgbClr val="7030A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Mieux accompagner l’AED tout au long de son parcours (Gestion des Ressources Humaines)</a:t>
            </a:r>
          </a:p>
          <a:p>
            <a:pPr eaLnBrk="1" hangingPunct="1">
              <a:buFontTx/>
              <a:buChar char="-"/>
            </a:pPr>
            <a:endParaRPr lang="fr-FR" altLang="fr-FR" b="0" smtClean="0">
              <a:solidFill>
                <a:srgbClr val="7030A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eaLnBrk="1" hangingPunct="1"/>
            <a:r>
              <a:rPr lang="fr-FR" altLang="fr-FR" b="0" smtClean="0">
                <a:solidFill>
                  <a:srgbClr val="7030A0"/>
                </a:solidFill>
                <a:latin typeface="Comic Sans MS" pitchFamily="66" charset="0"/>
                <a:ea typeface="Verdana" pitchFamily="34" charset="0"/>
                <a:cs typeface="Verdana" pitchFamily="34" charset="0"/>
              </a:rPr>
              <a:t>• </a:t>
            </a:r>
            <a:r>
              <a:rPr lang="fr-FR" altLang="fr-FR" b="0" smtClean="0">
                <a:solidFill>
                  <a:srgbClr val="7030A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Favoriser l’accès aux concours internes via la Reconnaissance des Acquis de l’Expérience Professionnelle (RAEP)</a:t>
            </a:r>
          </a:p>
          <a:p>
            <a:pPr eaLnBrk="1" hangingPunct="1"/>
            <a:endParaRPr lang="fr-FR" altLang="fr-FR" b="0" smtClean="0">
              <a:solidFill>
                <a:srgbClr val="7030A0"/>
              </a:solidFill>
              <a:latin typeface="Verdana" pitchFamily="34" charset="0"/>
              <a:ea typeface="Verdana" pitchFamily="34" charset="0"/>
              <a:cs typeface="Verdana" pitchFamily="34" charset="0"/>
              <a:sym typeface="Symbol" pitchFamily="18" charset="2"/>
            </a:endParaRPr>
          </a:p>
          <a:p>
            <a:pPr eaLnBrk="1" hangingPunct="1"/>
            <a:r>
              <a:rPr lang="fr-FR" altLang="fr-FR" b="0" smtClean="0">
                <a:solidFill>
                  <a:srgbClr val="7030A0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Symbol" pitchFamily="18" charset="2"/>
              </a:rPr>
              <a:t>   Uniformiser la formation au sein de l’académie.</a:t>
            </a:r>
            <a:endParaRPr lang="fr-FR" altLang="fr-FR" b="0" smtClean="0">
              <a:solidFill>
                <a:srgbClr val="7030A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122613" y="314325"/>
            <a:ext cx="8229600" cy="189547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sz="3600" dirty="0">
                <a:solidFill>
                  <a:srgbClr val="7030A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Comment? Avec quels leviers? </a:t>
            </a:r>
            <a:r>
              <a:rPr lang="fr-FR" sz="3600" dirty="0">
                <a:solidFill>
                  <a:srgbClr val="7030A0"/>
                </a:solidFill>
              </a:rPr>
              <a:t/>
            </a:r>
            <a:br>
              <a:rPr lang="fr-FR" sz="3600" dirty="0">
                <a:solidFill>
                  <a:srgbClr val="7030A0"/>
                </a:solidFill>
              </a:rPr>
            </a:br>
            <a:endParaRPr lang="fr-FR" sz="2400" dirty="0">
              <a:solidFill>
                <a:srgbClr val="7030A0"/>
              </a:solidFill>
            </a:endParaRPr>
          </a:p>
        </p:txBody>
      </p:sp>
      <p:sp>
        <p:nvSpPr>
          <p:cNvPr id="10243" name="Sous-titre 2"/>
          <p:cNvSpPr>
            <a:spLocks noGrp="1"/>
          </p:cNvSpPr>
          <p:nvPr>
            <p:ph type="subTitle" idx="1"/>
          </p:nvPr>
        </p:nvSpPr>
        <p:spPr>
          <a:xfrm>
            <a:off x="3146425" y="2408238"/>
            <a:ext cx="8229600" cy="3333750"/>
          </a:xfrm>
        </p:spPr>
        <p:txBody>
          <a:bodyPr/>
          <a:lstStyle/>
          <a:p>
            <a:pPr eaLnBrk="1" hangingPunct="1"/>
            <a:r>
              <a:rPr lang="fr-FR" altLang="fr-FR" b="0" smtClean="0">
                <a:solidFill>
                  <a:srgbClr val="7030A0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</a:t>
            </a:r>
            <a:r>
              <a:rPr lang="fr-FR" altLang="fr-FR" b="0" smtClean="0">
                <a:solidFill>
                  <a:srgbClr val="7030A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Proposer un parcours de formation sur 4 ans</a:t>
            </a:r>
          </a:p>
          <a:p>
            <a:pPr eaLnBrk="1" hangingPunct="1">
              <a:buFontTx/>
              <a:buChar char="-"/>
            </a:pPr>
            <a:endParaRPr lang="fr-FR" altLang="fr-FR" b="0" smtClean="0">
              <a:solidFill>
                <a:srgbClr val="7030A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eaLnBrk="1" hangingPunct="1"/>
            <a:r>
              <a:rPr lang="fr-FR" altLang="fr-FR" b="0" smtClean="0">
                <a:solidFill>
                  <a:srgbClr val="7030A0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</a:t>
            </a:r>
            <a:r>
              <a:rPr lang="fr-FR" altLang="fr-FR" b="0" smtClean="0">
                <a:solidFill>
                  <a:srgbClr val="7030A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Associer les Personnels de Direction et les CPE à la construction de ce parcours (une grille académique d’évaluation des AED sera proposée aux chefs d’établissements)</a:t>
            </a:r>
          </a:p>
          <a:p>
            <a:pPr eaLnBrk="1" hangingPunct="1"/>
            <a:endParaRPr lang="fr-FR" altLang="fr-FR" b="0" smtClean="0">
              <a:solidFill>
                <a:srgbClr val="7030A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eaLnBrk="1" hangingPunct="1"/>
            <a:r>
              <a:rPr lang="fr-FR" altLang="fr-FR" b="0" smtClean="0">
                <a:solidFill>
                  <a:srgbClr val="7030A0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</a:t>
            </a:r>
            <a:r>
              <a:rPr lang="fr-FR" altLang="fr-FR" b="0" smtClean="0">
                <a:solidFill>
                  <a:srgbClr val="7030A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Proposer une offre de formation plus large aux AED et AP via le PAF</a:t>
            </a:r>
          </a:p>
          <a:p>
            <a:pPr eaLnBrk="1" hangingPunct="1"/>
            <a:endParaRPr lang="fr-FR" altLang="fr-FR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743200" y="314325"/>
            <a:ext cx="8609013" cy="189547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sz="3200" dirty="0">
                <a:solidFill>
                  <a:srgbClr val="7030A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Un Parcours de formation sur 4 ans </a:t>
            </a:r>
            <a:r>
              <a:rPr lang="fr-FR" sz="3600" dirty="0">
                <a:solidFill>
                  <a:srgbClr val="7030A0"/>
                </a:solidFill>
              </a:rPr>
              <a:t/>
            </a:r>
            <a:br>
              <a:rPr lang="fr-FR" sz="3600" dirty="0">
                <a:solidFill>
                  <a:srgbClr val="7030A0"/>
                </a:solidFill>
              </a:rPr>
            </a:br>
            <a:endParaRPr lang="fr-FR" sz="2400" dirty="0">
              <a:solidFill>
                <a:srgbClr val="7030A0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3146425" y="2009775"/>
            <a:ext cx="8229600" cy="4572000"/>
          </a:xfrm>
        </p:spPr>
        <p:txBody>
          <a:bodyPr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fr-FR" b="0" dirty="0">
              <a:solidFill>
                <a:srgbClr val="7030A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fr-FR" b="0" dirty="0">
                <a:solidFill>
                  <a:srgbClr val="7030A0"/>
                </a:solidFill>
                <a:latin typeface="Comic Sans MS"/>
                <a:ea typeface="Verdana" pitchFamily="34" charset="0"/>
                <a:cs typeface="Verdana" pitchFamily="34" charset="0"/>
                <a:sym typeface="Wingdings"/>
              </a:rPr>
              <a:t> </a:t>
            </a:r>
            <a:r>
              <a:rPr lang="fr-FR" b="0" u="sng" dirty="0">
                <a:solidFill>
                  <a:srgbClr val="7030A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</a:t>
            </a:r>
            <a:r>
              <a:rPr lang="fr-FR" b="0" u="sng" baseline="30000" dirty="0">
                <a:solidFill>
                  <a:srgbClr val="7030A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ère</a:t>
            </a:r>
            <a:r>
              <a:rPr lang="fr-FR" b="0" u="sng" dirty="0">
                <a:solidFill>
                  <a:srgbClr val="7030A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année</a:t>
            </a:r>
            <a:r>
              <a:rPr lang="fr-FR" b="0" dirty="0">
                <a:solidFill>
                  <a:srgbClr val="7030A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: Formation d’adaptation à l’emploi « académique » sur deux jours </a:t>
            </a:r>
            <a:r>
              <a:rPr lang="fr-FR" b="0" dirty="0" smtClean="0">
                <a:solidFill>
                  <a:srgbClr val="7030A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au sein </a:t>
            </a:r>
            <a:r>
              <a:rPr lang="fr-FR" b="0" dirty="0">
                <a:solidFill>
                  <a:srgbClr val="7030A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</a:t>
            </a:r>
            <a:r>
              <a:rPr lang="fr-FR" b="0" dirty="0" smtClean="0">
                <a:solidFill>
                  <a:srgbClr val="7030A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es </a:t>
            </a:r>
            <a:r>
              <a:rPr lang="fr-FR" b="0" dirty="0">
                <a:solidFill>
                  <a:srgbClr val="7030A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départements respectifs</a:t>
            </a:r>
          </a:p>
          <a:p>
            <a:pPr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fr-FR" b="0" dirty="0">
              <a:solidFill>
                <a:srgbClr val="7030A0"/>
              </a:solidFill>
              <a:latin typeface="Comic Sans MS"/>
              <a:ea typeface="Verdana" pitchFamily="34" charset="0"/>
              <a:cs typeface="Verdana" pitchFamily="34" charset="0"/>
              <a:sym typeface="Wingdings"/>
            </a:endParaRPr>
          </a:p>
          <a:p>
            <a:pPr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fr-FR" b="0" dirty="0">
                <a:solidFill>
                  <a:srgbClr val="7030A0"/>
                </a:solidFill>
                <a:latin typeface="Comic Sans MS"/>
                <a:ea typeface="Verdana" pitchFamily="34" charset="0"/>
                <a:cs typeface="Verdana" pitchFamily="34" charset="0"/>
                <a:sym typeface="Wingdings"/>
              </a:rPr>
              <a:t></a:t>
            </a:r>
            <a:r>
              <a:rPr lang="fr-FR" b="0" dirty="0">
                <a:solidFill>
                  <a:srgbClr val="7030A0"/>
                </a:solidFill>
                <a:latin typeface="Comic Sans MS"/>
                <a:ea typeface="Verdana" pitchFamily="34" charset="0"/>
                <a:cs typeface="Verdana" pitchFamily="34" charset="0"/>
              </a:rPr>
              <a:t> </a:t>
            </a:r>
            <a:r>
              <a:rPr lang="fr-FR" b="0" u="sng" dirty="0">
                <a:solidFill>
                  <a:srgbClr val="7030A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</a:t>
            </a:r>
            <a:r>
              <a:rPr lang="fr-FR" b="0" u="sng" baseline="30000" dirty="0">
                <a:solidFill>
                  <a:srgbClr val="7030A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ème</a:t>
            </a:r>
            <a:r>
              <a:rPr lang="fr-FR" b="0" u="sng" dirty="0">
                <a:solidFill>
                  <a:srgbClr val="7030A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année</a:t>
            </a:r>
            <a:r>
              <a:rPr lang="fr-FR" b="0" dirty="0">
                <a:solidFill>
                  <a:srgbClr val="7030A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: Formation à la gestion des conflits et aux enjeux du climat scolaire</a:t>
            </a:r>
          </a:p>
          <a:p>
            <a:pPr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fr-FR" b="0" dirty="0">
              <a:solidFill>
                <a:srgbClr val="7030A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fr-FR" b="0" dirty="0">
                <a:solidFill>
                  <a:srgbClr val="7030A0"/>
                </a:solidFill>
                <a:latin typeface="Comic Sans MS"/>
                <a:ea typeface="Verdana" pitchFamily="34" charset="0"/>
                <a:cs typeface="Verdana" pitchFamily="34" charset="0"/>
                <a:sym typeface="Wingdings"/>
              </a:rPr>
              <a:t></a:t>
            </a:r>
            <a:r>
              <a:rPr lang="fr-FR" b="0" dirty="0">
                <a:solidFill>
                  <a:srgbClr val="7030A0"/>
                </a:solidFill>
                <a:latin typeface="Comic Sans MS"/>
                <a:ea typeface="Verdana" pitchFamily="34" charset="0"/>
                <a:cs typeface="Verdana" pitchFamily="34" charset="0"/>
              </a:rPr>
              <a:t> </a:t>
            </a:r>
            <a:r>
              <a:rPr lang="fr-FR" b="0" u="sng" dirty="0">
                <a:solidFill>
                  <a:srgbClr val="7030A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3</a:t>
            </a:r>
            <a:r>
              <a:rPr lang="fr-FR" b="0" u="sng" baseline="30000" dirty="0">
                <a:solidFill>
                  <a:srgbClr val="7030A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ème</a:t>
            </a:r>
            <a:r>
              <a:rPr lang="fr-FR" b="0" u="sng" dirty="0">
                <a:solidFill>
                  <a:srgbClr val="7030A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année et 4</a:t>
            </a:r>
            <a:r>
              <a:rPr lang="fr-FR" b="0" u="sng" baseline="30000" dirty="0">
                <a:solidFill>
                  <a:srgbClr val="7030A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ème</a:t>
            </a:r>
            <a:r>
              <a:rPr lang="fr-FR" b="0" u="sng" dirty="0">
                <a:solidFill>
                  <a:srgbClr val="7030A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année</a:t>
            </a:r>
            <a:r>
              <a:rPr lang="fr-FR" b="0" dirty="0">
                <a:solidFill>
                  <a:srgbClr val="7030A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: Formations « public désigné » </a:t>
            </a:r>
            <a:r>
              <a:rPr lang="fr-FR" b="0" dirty="0" smtClean="0">
                <a:solidFill>
                  <a:srgbClr val="7030A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PAF obligatoires </a:t>
            </a:r>
            <a:r>
              <a:rPr lang="fr-FR" b="0" dirty="0">
                <a:solidFill>
                  <a:srgbClr val="7030A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sélectionnées lors de l’entretien d’évaluation réalisé conjointement par le chef d’établissement et le CPE</a:t>
            </a:r>
          </a:p>
          <a:p>
            <a:pPr eaLnBrk="1" fontAlgn="auto" hangingPunct="1">
              <a:spcAft>
                <a:spcPts val="0"/>
              </a:spcAft>
              <a:buFontTx/>
              <a:buChar char="-"/>
              <a:defRPr/>
            </a:pPr>
            <a:endParaRPr lang="fr-FR" b="0" dirty="0">
              <a:solidFill>
                <a:srgbClr val="7030A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fr-FR" b="0" dirty="0">
                <a:solidFill>
                  <a:srgbClr val="7030A0"/>
                </a:solidFill>
                <a:latin typeface="Comic Sans MS"/>
                <a:ea typeface="Verdana" pitchFamily="34" charset="0"/>
                <a:cs typeface="Verdana" pitchFamily="34" charset="0"/>
                <a:sym typeface="Wingdings"/>
              </a:rPr>
              <a:t></a:t>
            </a:r>
            <a:r>
              <a:rPr lang="fr-FR" b="0" dirty="0">
                <a:solidFill>
                  <a:srgbClr val="7030A0"/>
                </a:solidFill>
                <a:latin typeface="Comic Sans MS"/>
                <a:ea typeface="Verdana" pitchFamily="34" charset="0"/>
                <a:cs typeface="Verdana" pitchFamily="34" charset="0"/>
              </a:rPr>
              <a:t> </a:t>
            </a:r>
            <a:r>
              <a:rPr lang="fr-FR" b="0" u="sng" dirty="0">
                <a:solidFill>
                  <a:srgbClr val="7030A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À partir de la 4</a:t>
            </a:r>
            <a:r>
              <a:rPr lang="fr-FR" b="0" u="sng" baseline="30000" dirty="0">
                <a:solidFill>
                  <a:srgbClr val="7030A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ème</a:t>
            </a:r>
            <a:r>
              <a:rPr lang="fr-FR" b="0" u="sng" dirty="0">
                <a:solidFill>
                  <a:srgbClr val="7030A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année</a:t>
            </a:r>
            <a:r>
              <a:rPr lang="fr-FR" b="0" dirty="0">
                <a:solidFill>
                  <a:srgbClr val="7030A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: Accompagnement possible pour la préparation aux concours internes (RAEP)</a:t>
            </a:r>
          </a:p>
          <a:p>
            <a:pPr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fr-FR" b="0" dirty="0">
              <a:solidFill>
                <a:srgbClr val="7030A0"/>
              </a:solidFill>
              <a:latin typeface="Verdana" pitchFamily="34" charset="0"/>
              <a:ea typeface="Verdana" pitchFamily="34" charset="0"/>
              <a:cs typeface="Verdana" pitchFamily="34" charset="0"/>
              <a:sym typeface="Symbol"/>
            </a:endParaRPr>
          </a:p>
          <a:p>
            <a:pPr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fr-FR" b="0" dirty="0">
                <a:solidFill>
                  <a:srgbClr val="7030A0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Symbol"/>
              </a:rPr>
              <a:t> </a:t>
            </a:r>
            <a:r>
              <a:rPr lang="fr-FR" u="sng" dirty="0">
                <a:solidFill>
                  <a:srgbClr val="7030A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Année scolaire 2018/2019, </a:t>
            </a:r>
            <a:r>
              <a:rPr lang="fr-FR" u="sng" dirty="0" smtClean="0">
                <a:solidFill>
                  <a:srgbClr val="7030A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formations mises en place uniquement pour </a:t>
            </a:r>
            <a:r>
              <a:rPr lang="fr-FR" u="sng" dirty="0">
                <a:solidFill>
                  <a:srgbClr val="7030A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les AED en 1</a:t>
            </a:r>
            <a:r>
              <a:rPr lang="fr-FR" u="sng" baseline="30000" dirty="0">
                <a:solidFill>
                  <a:srgbClr val="7030A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ère</a:t>
            </a:r>
            <a:r>
              <a:rPr lang="fr-FR" u="sng" dirty="0">
                <a:solidFill>
                  <a:srgbClr val="7030A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et 2</a:t>
            </a:r>
            <a:r>
              <a:rPr lang="fr-FR" u="sng" baseline="30000" dirty="0">
                <a:solidFill>
                  <a:srgbClr val="7030A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ème</a:t>
            </a:r>
            <a:r>
              <a:rPr lang="fr-FR" u="sng" dirty="0">
                <a:solidFill>
                  <a:srgbClr val="7030A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année de contrat.</a:t>
            </a:r>
          </a:p>
          <a:p>
            <a:pPr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fr-FR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743200" y="314325"/>
            <a:ext cx="8609013" cy="189547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sz="3200" dirty="0">
                <a:solidFill>
                  <a:srgbClr val="7030A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Le groupe de travail académique</a:t>
            </a:r>
            <a:r>
              <a:rPr lang="fr-FR" sz="3600" dirty="0">
                <a:solidFill>
                  <a:srgbClr val="7030A0"/>
                </a:solidFill>
              </a:rPr>
              <a:t/>
            </a:r>
            <a:br>
              <a:rPr lang="fr-FR" sz="3600" dirty="0">
                <a:solidFill>
                  <a:srgbClr val="7030A0"/>
                </a:solidFill>
              </a:rPr>
            </a:br>
            <a:endParaRPr lang="fr-FR" sz="2400" dirty="0">
              <a:solidFill>
                <a:srgbClr val="7030A0"/>
              </a:solidFill>
            </a:endParaRPr>
          </a:p>
        </p:txBody>
      </p:sp>
      <p:sp>
        <p:nvSpPr>
          <p:cNvPr id="12291" name="Sous-titre 2"/>
          <p:cNvSpPr>
            <a:spLocks noGrp="1"/>
          </p:cNvSpPr>
          <p:nvPr>
            <p:ph type="subTitle" idx="1"/>
          </p:nvPr>
        </p:nvSpPr>
        <p:spPr>
          <a:xfrm>
            <a:off x="3146425" y="2408238"/>
            <a:ext cx="8229600" cy="4173537"/>
          </a:xfrm>
        </p:spPr>
        <p:txBody>
          <a:bodyPr/>
          <a:lstStyle/>
          <a:p>
            <a:pPr eaLnBrk="1" hangingPunct="1"/>
            <a:r>
              <a:rPr lang="fr-FR" altLang="fr-FR" smtClean="0">
                <a:solidFill>
                  <a:srgbClr val="7030A0"/>
                </a:solidFill>
                <a:latin typeface="Comic Sans MS" pitchFamily="66" charset="0"/>
                <a:ea typeface="Verdana" pitchFamily="34" charset="0"/>
                <a:cs typeface="Verdana" pitchFamily="34" charset="0"/>
              </a:rPr>
              <a:t>•</a:t>
            </a:r>
            <a:r>
              <a:rPr lang="fr-FR" altLang="fr-FR" u="sng" smtClean="0">
                <a:solidFill>
                  <a:srgbClr val="7030A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 objectifs</a:t>
            </a:r>
            <a:r>
              <a:rPr lang="fr-FR" altLang="fr-FR" b="0" smtClean="0">
                <a:solidFill>
                  <a:srgbClr val="7030A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:</a:t>
            </a:r>
          </a:p>
          <a:p>
            <a:pPr eaLnBrk="1" hangingPunct="1">
              <a:buFontTx/>
              <a:buChar char="-"/>
            </a:pPr>
            <a:r>
              <a:rPr lang="fr-FR" altLang="fr-FR" b="0" smtClean="0">
                <a:solidFill>
                  <a:srgbClr val="7030A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Construire une maquette académique de formation d’adaptation à l’emploi des AED et AP en fonction d’objectifs précis et de contenus définis.</a:t>
            </a:r>
          </a:p>
          <a:p>
            <a:pPr eaLnBrk="1" hangingPunct="1">
              <a:buFontTx/>
              <a:buChar char="-"/>
            </a:pPr>
            <a:r>
              <a:rPr lang="fr-FR" altLang="fr-FR" b="0" smtClean="0">
                <a:solidFill>
                  <a:srgbClr val="7030A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Construire une grille d’évaluation des AED académique organisée en compétences et tenant compte à la fois du volet professionnalisation et du volet préparation aux concours.</a:t>
            </a:r>
          </a:p>
          <a:p>
            <a:pPr eaLnBrk="1" hangingPunct="1">
              <a:buFontTx/>
              <a:buChar char="-"/>
            </a:pPr>
            <a:endParaRPr lang="fr-FR" altLang="fr-FR" b="0" u="sng" smtClean="0">
              <a:solidFill>
                <a:srgbClr val="7030A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eaLnBrk="1" hangingPunct="1"/>
            <a:r>
              <a:rPr lang="fr-FR" altLang="fr-FR" smtClean="0">
                <a:solidFill>
                  <a:srgbClr val="7030A0"/>
                </a:solidFill>
                <a:latin typeface="Comic Sans MS" pitchFamily="66" charset="0"/>
                <a:ea typeface="Verdana" pitchFamily="34" charset="0"/>
                <a:cs typeface="Verdana" pitchFamily="34" charset="0"/>
              </a:rPr>
              <a:t>•</a:t>
            </a:r>
            <a:r>
              <a:rPr lang="fr-FR" altLang="fr-FR" u="sng" smtClean="0">
                <a:solidFill>
                  <a:srgbClr val="7030A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</a:t>
            </a:r>
            <a:r>
              <a:rPr lang="fr-FR" altLang="fr-FR" b="0" u="sng" smtClean="0">
                <a:solidFill>
                  <a:srgbClr val="7030A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fr-FR" altLang="fr-FR" u="sng" smtClean="0">
                <a:solidFill>
                  <a:srgbClr val="7030A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Démarche</a:t>
            </a:r>
            <a:r>
              <a:rPr lang="fr-FR" altLang="fr-FR" b="0" smtClean="0">
                <a:solidFill>
                  <a:srgbClr val="7030A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:</a:t>
            </a:r>
          </a:p>
          <a:p>
            <a:pPr eaLnBrk="1" hangingPunct="1">
              <a:buFontTx/>
              <a:buChar char="-"/>
            </a:pPr>
            <a:r>
              <a:rPr lang="fr-FR" altLang="fr-FR" b="0" smtClean="0">
                <a:solidFill>
                  <a:srgbClr val="7030A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Constituer des groupes de travail en fonction des thématiques abordées lors de la formation d’adaptation à l’emploi.</a:t>
            </a:r>
          </a:p>
          <a:p>
            <a:pPr eaLnBrk="1" hangingPunct="1">
              <a:buFontTx/>
              <a:buChar char="-"/>
            </a:pPr>
            <a:r>
              <a:rPr lang="fr-FR" altLang="fr-FR" b="0" smtClean="0">
                <a:solidFill>
                  <a:srgbClr val="7030A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Constituer un groupe sur la grille dévaluation.</a:t>
            </a:r>
          </a:p>
          <a:p>
            <a:pPr eaLnBrk="1" hangingPunct="1">
              <a:buFontTx/>
              <a:buChar char="-"/>
            </a:pPr>
            <a:endParaRPr lang="fr-FR" altLang="fr-FR" b="0" smtClean="0">
              <a:solidFill>
                <a:srgbClr val="7030A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eaLnBrk="1" hangingPunct="1"/>
            <a:endParaRPr lang="fr-FR" altLang="fr-FR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743200" y="314325"/>
            <a:ext cx="8609013" cy="189547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sz="3200" dirty="0">
                <a:solidFill>
                  <a:srgbClr val="7030A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La formation d’adaptation à l’emploi actuellement dans les 6 départements</a:t>
            </a:r>
            <a:endParaRPr lang="fr-FR" sz="2400" dirty="0">
              <a:solidFill>
                <a:srgbClr val="7030A0"/>
              </a:solidFill>
            </a:endParaRPr>
          </a:p>
        </p:txBody>
      </p:sp>
      <p:sp>
        <p:nvSpPr>
          <p:cNvPr id="13315" name="Sous-titre 2"/>
          <p:cNvSpPr>
            <a:spLocks noGrp="1"/>
          </p:cNvSpPr>
          <p:nvPr>
            <p:ph type="subTitle" idx="1"/>
          </p:nvPr>
        </p:nvSpPr>
        <p:spPr>
          <a:xfrm>
            <a:off x="3146425" y="2408238"/>
            <a:ext cx="8229600" cy="4173537"/>
          </a:xfrm>
        </p:spPr>
        <p:txBody>
          <a:bodyPr/>
          <a:lstStyle/>
          <a:p>
            <a:pPr eaLnBrk="1" hangingPunct="1"/>
            <a:endParaRPr lang="fr-FR" altLang="fr-FR" b="0" smtClean="0">
              <a:solidFill>
                <a:srgbClr val="7030A0"/>
              </a:solidFill>
              <a:latin typeface="Verdana" pitchFamily="34" charset="0"/>
              <a:ea typeface="Verdana" pitchFamily="34" charset="0"/>
              <a:cs typeface="Verdana" pitchFamily="34" charset="0"/>
              <a:sym typeface="Wingdings" pitchFamily="2" charset="2"/>
            </a:endParaRPr>
          </a:p>
          <a:p>
            <a:pPr eaLnBrk="1" hangingPunct="1"/>
            <a:r>
              <a:rPr lang="fr-FR" altLang="fr-FR" b="0" smtClean="0">
                <a:solidFill>
                  <a:srgbClr val="7030A0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 </a:t>
            </a:r>
            <a:r>
              <a:rPr lang="fr-FR" altLang="fr-FR" b="0" smtClean="0">
                <a:solidFill>
                  <a:srgbClr val="7030A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Compréhension de la mission, positionnement et place de l’AED/AP dans l’EPLE</a:t>
            </a:r>
          </a:p>
          <a:p>
            <a:pPr eaLnBrk="1" hangingPunct="1"/>
            <a:r>
              <a:rPr lang="fr-FR" altLang="fr-FR" b="0" smtClean="0">
                <a:solidFill>
                  <a:srgbClr val="7030A0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 </a:t>
            </a:r>
            <a:r>
              <a:rPr lang="fr-FR" altLang="fr-FR" b="0" smtClean="0">
                <a:solidFill>
                  <a:srgbClr val="7030A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Statuts, droits et devoirs de l’AED/AP</a:t>
            </a:r>
          </a:p>
          <a:p>
            <a:pPr eaLnBrk="1" hangingPunct="1"/>
            <a:r>
              <a:rPr lang="fr-FR" altLang="fr-FR" b="0" smtClean="0">
                <a:solidFill>
                  <a:srgbClr val="7030A0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 </a:t>
            </a:r>
            <a:r>
              <a:rPr lang="fr-FR" altLang="fr-FR" b="0" smtClean="0">
                <a:solidFill>
                  <a:srgbClr val="7030A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Connaissance de l’adolescent</a:t>
            </a:r>
          </a:p>
          <a:p>
            <a:pPr eaLnBrk="1" hangingPunct="1"/>
            <a:r>
              <a:rPr lang="fr-FR" altLang="fr-FR" b="0" smtClean="0">
                <a:solidFill>
                  <a:srgbClr val="7030A0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 </a:t>
            </a:r>
            <a:r>
              <a:rPr lang="fr-FR" altLang="fr-FR" b="0" smtClean="0">
                <a:solidFill>
                  <a:srgbClr val="7030A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Approche des neurosciences</a:t>
            </a:r>
          </a:p>
          <a:p>
            <a:pPr eaLnBrk="1" hangingPunct="1"/>
            <a:r>
              <a:rPr lang="fr-FR" altLang="fr-FR" b="0" smtClean="0">
                <a:solidFill>
                  <a:srgbClr val="7030A0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 </a:t>
            </a:r>
            <a:r>
              <a:rPr lang="fr-FR" altLang="fr-FR" b="0" smtClean="0">
                <a:solidFill>
                  <a:srgbClr val="7030A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Rôle et missions des personnels sociaux et de santé</a:t>
            </a:r>
          </a:p>
          <a:p>
            <a:pPr eaLnBrk="1" hangingPunct="1"/>
            <a:r>
              <a:rPr lang="fr-FR" altLang="fr-FR" b="0" smtClean="0">
                <a:solidFill>
                  <a:srgbClr val="7030A0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 </a:t>
            </a:r>
            <a:r>
              <a:rPr lang="fr-FR" altLang="fr-FR" b="0" smtClean="0">
                <a:solidFill>
                  <a:srgbClr val="7030A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Gestion de conflits</a:t>
            </a:r>
          </a:p>
          <a:p>
            <a:pPr eaLnBrk="1" hangingPunct="1"/>
            <a:r>
              <a:rPr lang="fr-FR" altLang="fr-FR" b="0" smtClean="0">
                <a:solidFill>
                  <a:srgbClr val="7030A0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 </a:t>
            </a:r>
            <a:r>
              <a:rPr lang="fr-FR" altLang="fr-FR" b="0" smtClean="0">
                <a:solidFill>
                  <a:srgbClr val="7030A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Sensibilisation au harcèlement et discriminations + cyber-citoyenneté</a:t>
            </a:r>
          </a:p>
          <a:p>
            <a:pPr eaLnBrk="1" hangingPunct="1"/>
            <a:r>
              <a:rPr lang="fr-FR" altLang="fr-FR" b="0" smtClean="0">
                <a:solidFill>
                  <a:srgbClr val="7030A0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 </a:t>
            </a:r>
            <a:r>
              <a:rPr lang="fr-FR" altLang="fr-FR" b="0" smtClean="0">
                <a:solidFill>
                  <a:srgbClr val="7030A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Etude de cas</a:t>
            </a:r>
          </a:p>
          <a:p>
            <a:pPr eaLnBrk="1" hangingPunct="1"/>
            <a:endParaRPr lang="fr-FR" altLang="fr-FR" b="0" smtClean="0">
              <a:solidFill>
                <a:srgbClr val="7030A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eaLnBrk="1" hangingPunct="1"/>
            <a:endParaRPr lang="fr-FR" altLang="fr-FR" b="0" smtClean="0">
              <a:solidFill>
                <a:srgbClr val="7030A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eaLnBrk="1" hangingPunct="1"/>
            <a:endParaRPr lang="fr-FR" altLang="fr-FR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743200" y="314325"/>
            <a:ext cx="8609013" cy="1895475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sz="3200" dirty="0">
                <a:solidFill>
                  <a:srgbClr val="7030A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Les 5 grandes thématiques retenues (évolutives) pour la formation d’adaptation à l’emploi dans l’académie d’Orléans-Tours</a:t>
            </a:r>
            <a:endParaRPr lang="fr-FR" sz="2400" dirty="0">
              <a:solidFill>
                <a:srgbClr val="7030A0"/>
              </a:solidFill>
            </a:endParaRPr>
          </a:p>
        </p:txBody>
      </p:sp>
      <p:sp>
        <p:nvSpPr>
          <p:cNvPr id="14339" name="Sous-titre 2"/>
          <p:cNvSpPr>
            <a:spLocks noGrp="1"/>
          </p:cNvSpPr>
          <p:nvPr>
            <p:ph type="subTitle" idx="1"/>
          </p:nvPr>
        </p:nvSpPr>
        <p:spPr>
          <a:xfrm>
            <a:off x="3146425" y="2408238"/>
            <a:ext cx="8229600" cy="4173537"/>
          </a:xfrm>
        </p:spPr>
        <p:txBody>
          <a:bodyPr/>
          <a:lstStyle/>
          <a:p>
            <a:pPr eaLnBrk="1" hangingPunct="1"/>
            <a:endParaRPr lang="fr-FR" altLang="fr-FR" b="0" smtClean="0">
              <a:solidFill>
                <a:srgbClr val="7030A0"/>
              </a:solidFill>
              <a:latin typeface="Verdana" pitchFamily="34" charset="0"/>
              <a:ea typeface="Verdana" pitchFamily="34" charset="0"/>
              <a:cs typeface="Verdana" pitchFamily="34" charset="0"/>
              <a:sym typeface="Wingdings" pitchFamily="2" charset="2"/>
            </a:endParaRPr>
          </a:p>
          <a:p>
            <a:pPr eaLnBrk="1" hangingPunct="1"/>
            <a:r>
              <a:rPr lang="fr-FR" altLang="fr-FR" b="0" smtClean="0">
                <a:solidFill>
                  <a:srgbClr val="7030A0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 </a:t>
            </a:r>
            <a:r>
              <a:rPr lang="fr-FR" altLang="fr-FR" b="0" smtClean="0">
                <a:solidFill>
                  <a:srgbClr val="7030A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Positionnement et compréhension de la mission </a:t>
            </a:r>
          </a:p>
          <a:p>
            <a:pPr eaLnBrk="1" hangingPunct="1"/>
            <a:r>
              <a:rPr lang="fr-FR" altLang="fr-FR" b="0" smtClean="0">
                <a:solidFill>
                  <a:srgbClr val="7030A0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 </a:t>
            </a:r>
            <a:r>
              <a:rPr lang="fr-FR" altLang="fr-FR" b="0" smtClean="0">
                <a:solidFill>
                  <a:srgbClr val="7030A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Connaissance de l’adolescent et présentation du rôle et des missions des personnels sociaux et de santé</a:t>
            </a:r>
          </a:p>
          <a:p>
            <a:pPr eaLnBrk="1" hangingPunct="1"/>
            <a:r>
              <a:rPr lang="fr-FR" altLang="fr-FR" b="0" smtClean="0">
                <a:solidFill>
                  <a:srgbClr val="7030A0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 Gestion de conflits</a:t>
            </a:r>
            <a:endParaRPr lang="fr-FR" altLang="fr-FR" b="0" smtClean="0">
              <a:solidFill>
                <a:srgbClr val="7030A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eaLnBrk="1" hangingPunct="1"/>
            <a:r>
              <a:rPr lang="fr-FR" altLang="fr-FR" b="0" smtClean="0">
                <a:solidFill>
                  <a:srgbClr val="7030A0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 </a:t>
            </a:r>
            <a:r>
              <a:rPr lang="fr-FR" altLang="fr-FR" b="0" smtClean="0">
                <a:solidFill>
                  <a:srgbClr val="7030A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Etudes de cas centralisées sur un parcours Magistère</a:t>
            </a:r>
          </a:p>
          <a:p>
            <a:pPr eaLnBrk="1" hangingPunct="1"/>
            <a:r>
              <a:rPr lang="fr-FR" altLang="fr-FR" b="0" smtClean="0">
                <a:solidFill>
                  <a:srgbClr val="7030A0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 Grille d’évaluation des AED/AP</a:t>
            </a:r>
            <a:endParaRPr lang="fr-FR" altLang="fr-FR" b="0" smtClean="0">
              <a:solidFill>
                <a:srgbClr val="7030A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eaLnBrk="1" hangingPunct="1"/>
            <a:endParaRPr lang="fr-FR" altLang="fr-FR" b="0" smtClean="0">
              <a:solidFill>
                <a:srgbClr val="7030A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eaLnBrk="1" hangingPunct="1"/>
            <a:endParaRPr lang="fr-FR" altLang="fr-FR" b="0" smtClean="0">
              <a:solidFill>
                <a:srgbClr val="7030A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eaLnBrk="1" hangingPunct="1"/>
            <a:endParaRPr lang="fr-FR" altLang="fr-FR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743200" y="314325"/>
            <a:ext cx="8609013" cy="189547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sz="3200" dirty="0">
                <a:solidFill>
                  <a:srgbClr val="7030A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L’avancée de nos travaux en l’état actuel</a:t>
            </a:r>
            <a:endParaRPr lang="fr-FR" sz="2400" dirty="0">
              <a:solidFill>
                <a:srgbClr val="7030A0"/>
              </a:solidFill>
            </a:endParaRPr>
          </a:p>
        </p:txBody>
      </p:sp>
      <p:sp>
        <p:nvSpPr>
          <p:cNvPr id="15363" name="Sous-titre 2"/>
          <p:cNvSpPr>
            <a:spLocks noGrp="1"/>
          </p:cNvSpPr>
          <p:nvPr>
            <p:ph type="subTitle" idx="1"/>
          </p:nvPr>
        </p:nvSpPr>
        <p:spPr>
          <a:xfrm>
            <a:off x="3146425" y="2408238"/>
            <a:ext cx="8229600" cy="417353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fr-FR" altLang="fr-FR" b="0" smtClean="0">
              <a:solidFill>
                <a:srgbClr val="7030A0"/>
              </a:solidFill>
              <a:latin typeface="Verdana" pitchFamily="34" charset="0"/>
              <a:ea typeface="Verdana" pitchFamily="34" charset="0"/>
              <a:cs typeface="Verdana" pitchFamily="34" charset="0"/>
              <a:sym typeface="Wingdings" pitchFamily="2" charset="2"/>
            </a:endParaRPr>
          </a:p>
          <a:p>
            <a:pPr eaLnBrk="1" hangingPunct="1">
              <a:lnSpc>
                <a:spcPct val="90000"/>
              </a:lnSpc>
            </a:pPr>
            <a:r>
              <a:rPr lang="fr-FR" altLang="fr-FR" b="0" smtClean="0">
                <a:solidFill>
                  <a:srgbClr val="7030A0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 Pour chaque groupe, </a:t>
            </a:r>
            <a:r>
              <a:rPr lang="fr-FR" altLang="fr-FR" b="0" smtClean="0">
                <a:solidFill>
                  <a:srgbClr val="7030A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construction du module terminée.</a:t>
            </a:r>
          </a:p>
          <a:p>
            <a:pPr eaLnBrk="1" hangingPunct="1">
              <a:lnSpc>
                <a:spcPct val="90000"/>
              </a:lnSpc>
            </a:pPr>
            <a:endParaRPr lang="fr-FR" altLang="fr-FR" b="0" smtClean="0">
              <a:solidFill>
                <a:srgbClr val="7030A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fr-FR" altLang="fr-FR" b="0" smtClean="0">
                <a:solidFill>
                  <a:srgbClr val="7030A0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 Rencontre avec les coordonnateurs de bassin afin d’expliciter le projet à l’ensemble des CPE de l’académie.</a:t>
            </a:r>
          </a:p>
          <a:p>
            <a:pPr eaLnBrk="1" hangingPunct="1">
              <a:lnSpc>
                <a:spcPct val="90000"/>
              </a:lnSpc>
            </a:pPr>
            <a:endParaRPr lang="fr-FR" altLang="fr-FR" b="0" smtClean="0">
              <a:solidFill>
                <a:srgbClr val="7030A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fr-FR" altLang="fr-FR" b="0" smtClean="0">
                <a:solidFill>
                  <a:srgbClr val="7030A0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 Un peu plus de 600 AED à former (1</a:t>
            </a:r>
            <a:r>
              <a:rPr lang="fr-FR" altLang="fr-FR" b="0" baseline="30000" smtClean="0">
                <a:solidFill>
                  <a:srgbClr val="7030A0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ère</a:t>
            </a:r>
            <a:r>
              <a:rPr lang="fr-FR" altLang="fr-FR" b="0" smtClean="0">
                <a:solidFill>
                  <a:srgbClr val="7030A0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 année) cette année scolaire et deux sessions de formation (partir de décembre 2018 et en février/mars).</a:t>
            </a:r>
          </a:p>
          <a:p>
            <a:pPr eaLnBrk="1" hangingPunct="1">
              <a:lnSpc>
                <a:spcPct val="90000"/>
              </a:lnSpc>
            </a:pPr>
            <a:endParaRPr lang="fr-FR" altLang="fr-FR" smtClean="0">
              <a:solidFill>
                <a:srgbClr val="FF0000"/>
              </a:solidFill>
              <a:latin typeface="Verdana" pitchFamily="34" charset="0"/>
              <a:ea typeface="Verdana" pitchFamily="34" charset="0"/>
              <a:cs typeface="Verdana" pitchFamily="34" charset="0"/>
              <a:sym typeface="Wingdings" pitchFamily="2" charset="2"/>
            </a:endParaRPr>
          </a:p>
          <a:p>
            <a:pPr eaLnBrk="1" hangingPunct="1">
              <a:lnSpc>
                <a:spcPct val="90000"/>
              </a:lnSpc>
            </a:pPr>
            <a:r>
              <a:rPr lang="fr-FR" altLang="fr-FR" b="0" smtClean="0">
                <a:solidFill>
                  <a:srgbClr val="7030A0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 Les AED recevront des OM par la dafop (sont concernés </a:t>
            </a:r>
            <a:r>
              <a:rPr lang="fr-FR" altLang="fr-FR" b="0" smtClean="0">
                <a:solidFill>
                  <a:srgbClr val="7030A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les AED débutants recrutés entre le 1° novembre 2017 et le 14 septembre 2018).</a:t>
            </a:r>
          </a:p>
          <a:p>
            <a:pPr eaLnBrk="1" hangingPunct="1">
              <a:lnSpc>
                <a:spcPct val="90000"/>
              </a:lnSpc>
            </a:pPr>
            <a:r>
              <a:rPr lang="fr-FR" altLang="fr-FR" b="0" smtClean="0">
                <a:solidFill>
                  <a:srgbClr val="7030A0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Il est important que tous les AED convoqués soient formés.</a:t>
            </a:r>
          </a:p>
          <a:p>
            <a:pPr eaLnBrk="1" hangingPunct="1">
              <a:lnSpc>
                <a:spcPct val="90000"/>
              </a:lnSpc>
            </a:pPr>
            <a:endParaRPr lang="fr-FR" altLang="fr-FR" b="0" smtClean="0">
              <a:solidFill>
                <a:srgbClr val="7030A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eaLnBrk="1" hangingPunct="1">
              <a:lnSpc>
                <a:spcPct val="90000"/>
              </a:lnSpc>
            </a:pPr>
            <a:endParaRPr lang="fr-FR" altLang="fr-FR" b="0" smtClean="0">
              <a:solidFill>
                <a:srgbClr val="7030A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eaLnBrk="1" hangingPunct="1">
              <a:lnSpc>
                <a:spcPct val="90000"/>
              </a:lnSpc>
            </a:pPr>
            <a:endParaRPr lang="fr-FR" altLang="fr-FR" b="0" smtClean="0">
              <a:solidFill>
                <a:srgbClr val="7030A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eaLnBrk="1" hangingPunct="1">
              <a:lnSpc>
                <a:spcPct val="90000"/>
              </a:lnSpc>
            </a:pPr>
            <a:endParaRPr lang="fr-FR" altLang="fr-FR" b="0" smtClean="0">
              <a:solidFill>
                <a:srgbClr val="7030A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eaLnBrk="1" hangingPunct="1">
              <a:lnSpc>
                <a:spcPct val="90000"/>
              </a:lnSpc>
            </a:pPr>
            <a:endParaRPr lang="fr-FR" altLang="fr-FR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riel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5246</TotalTime>
  <Words>444</Words>
  <Application>Microsoft Office PowerPoint</Application>
  <PresentationFormat>Personnalisé</PresentationFormat>
  <Paragraphs>66</Paragraphs>
  <Slides>8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8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17" baseType="lpstr">
      <vt:lpstr>Arial</vt:lpstr>
      <vt:lpstr>Century Schoolbook</vt:lpstr>
      <vt:lpstr>Wingdings</vt:lpstr>
      <vt:lpstr>Wingdings 2</vt:lpstr>
      <vt:lpstr>Calibri</vt:lpstr>
      <vt:lpstr>Verdana</vt:lpstr>
      <vt:lpstr>Comic Sans MS</vt:lpstr>
      <vt:lpstr>Symbol</vt:lpstr>
      <vt:lpstr>Oriel</vt:lpstr>
      <vt:lpstr>     Formation académique des AED et Assistants pédagogiques. </vt:lpstr>
      <vt:lpstr>Pourquoi?  </vt:lpstr>
      <vt:lpstr>Comment? Avec quels leviers?  </vt:lpstr>
      <vt:lpstr>Un Parcours de formation sur 4 ans  </vt:lpstr>
      <vt:lpstr>Le groupe de travail académique </vt:lpstr>
      <vt:lpstr>La formation d’adaptation à l’emploi actuellement dans les 6 départements</vt:lpstr>
      <vt:lpstr>Les 5 grandes thématiques retenues (évolutives) pour la formation d’adaptation à l’emploi dans l’académie d’Orléans-Tours</vt:lpstr>
      <vt:lpstr>L’avancée de nos travaux en l’état actuel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Jamal KHELLAD</dc:creator>
  <cp:lastModifiedBy>cpe2</cp:lastModifiedBy>
  <cp:revision>149</cp:revision>
  <dcterms:created xsi:type="dcterms:W3CDTF">2018-03-21T19:15:24Z</dcterms:created>
  <dcterms:modified xsi:type="dcterms:W3CDTF">2019-03-06T09:00:44Z</dcterms:modified>
</cp:coreProperties>
</file>