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6" r:id="rId3"/>
    <p:sldId id="267" r:id="rId4"/>
    <p:sldId id="268" r:id="rId5"/>
    <p:sldId id="272" r:id="rId6"/>
    <p:sldId id="274" r:id="rId7"/>
    <p:sldId id="276" r:id="rId8"/>
    <p:sldId id="277" r:id="rId9"/>
    <p:sldId id="282" r:id="rId10"/>
    <p:sldId id="283" r:id="rId11"/>
    <p:sldId id="284" r:id="rId12"/>
  </p:sldIdLst>
  <p:sldSz cx="9144000" cy="6858000" type="screen4x3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6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EDBE9-ED09-4C00-B58F-0F138284655F}" type="datetimeFigureOut">
              <a:rPr lang="fr-FR" smtClean="0"/>
              <a:pPr/>
              <a:t>18/03/2018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898B7-DF29-4058-A24B-E6B5B42936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753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4EAA2-979A-4A44-A5F5-750F1EDF8F4F}" type="datetimeFigureOut">
              <a:rPr lang="fr-FR" smtClean="0"/>
              <a:t>18/03/2018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AAE1B-FA68-4992-B2A5-5842A50305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344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AAE1B-FA68-4992-B2A5-5842A503050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979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449A-C709-4DF7-9F94-C6ED9AA1B190}" type="datetimeFigureOut">
              <a:rPr lang="fr-FR" smtClean="0"/>
              <a:pPr/>
              <a:t>18/03/2018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6131-FF2F-43EA-B710-485C83D4A3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15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449A-C709-4DF7-9F94-C6ED9AA1B190}" type="datetimeFigureOut">
              <a:rPr lang="fr-FR" smtClean="0"/>
              <a:pPr/>
              <a:t>18/03/2018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6131-FF2F-43EA-B710-485C83D4A3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60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449A-C709-4DF7-9F94-C6ED9AA1B190}" type="datetimeFigureOut">
              <a:rPr lang="fr-FR" smtClean="0"/>
              <a:pPr/>
              <a:t>18/03/2018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6131-FF2F-43EA-B710-485C83D4A3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01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449A-C709-4DF7-9F94-C6ED9AA1B190}" type="datetimeFigureOut">
              <a:rPr lang="fr-FR" smtClean="0"/>
              <a:pPr/>
              <a:t>18/03/2018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6131-FF2F-43EA-B710-485C83D4A3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26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449A-C709-4DF7-9F94-C6ED9AA1B190}" type="datetimeFigureOut">
              <a:rPr lang="fr-FR" smtClean="0"/>
              <a:pPr/>
              <a:t>18/03/2018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6131-FF2F-43EA-B710-485C83D4A3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54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449A-C709-4DF7-9F94-C6ED9AA1B190}" type="datetimeFigureOut">
              <a:rPr lang="fr-FR" smtClean="0"/>
              <a:pPr/>
              <a:t>18/03/2018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6131-FF2F-43EA-B710-485C83D4A3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53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449A-C709-4DF7-9F94-C6ED9AA1B190}" type="datetimeFigureOut">
              <a:rPr lang="fr-FR" smtClean="0"/>
              <a:pPr/>
              <a:t>18/03/2018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6131-FF2F-43EA-B710-485C83D4A3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32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449A-C709-4DF7-9F94-C6ED9AA1B190}" type="datetimeFigureOut">
              <a:rPr lang="fr-FR" smtClean="0"/>
              <a:pPr/>
              <a:t>18/03/2018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6131-FF2F-43EA-B710-485C83D4A3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151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449A-C709-4DF7-9F94-C6ED9AA1B190}" type="datetimeFigureOut">
              <a:rPr lang="fr-FR" smtClean="0"/>
              <a:pPr/>
              <a:t>18/03/2018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6131-FF2F-43EA-B710-485C83D4A3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29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449A-C709-4DF7-9F94-C6ED9AA1B190}" type="datetimeFigureOut">
              <a:rPr lang="fr-FR" smtClean="0"/>
              <a:pPr/>
              <a:t>18/03/2018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6131-FF2F-43EA-B710-485C83D4A3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19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9449A-C709-4DF7-9F94-C6ED9AA1B190}" type="datetimeFigureOut">
              <a:rPr lang="fr-FR" smtClean="0"/>
              <a:pPr/>
              <a:t>18/03/2018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6131-FF2F-43EA-B710-485C83D4A3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76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9449A-C709-4DF7-9F94-C6ED9AA1B190}" type="datetimeFigureOut">
              <a:rPr lang="fr-FR" smtClean="0"/>
              <a:pPr/>
              <a:t>18/03/2018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F6131-FF2F-43EA-B710-485C83D4A3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07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86588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La lecture des tables de mobilité sociale</a:t>
            </a:r>
          </a:p>
        </p:txBody>
      </p:sp>
    </p:spTree>
    <p:extLst>
      <p:ext uri="{BB962C8B-B14F-4D97-AF65-F5344CB8AC3E}">
        <p14:creationId xmlns:p14="http://schemas.microsoft.com/office/powerpoint/2010/main" val="2547550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au 28">
            <a:extLst>
              <a:ext uri="{FF2B5EF4-FFF2-40B4-BE49-F238E27FC236}">
                <a16:creationId xmlns:a16="http://schemas.microsoft.com/office/drawing/2014/main" id="{071B53FB-DB3A-4102-8F7A-4E431F7054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166888"/>
              </p:ext>
            </p:extLst>
          </p:nvPr>
        </p:nvGraphicFramePr>
        <p:xfrm>
          <a:off x="251520" y="896993"/>
          <a:ext cx="8136904" cy="3756143"/>
        </p:xfrm>
        <a:graphic>
          <a:graphicData uri="http://schemas.openxmlformats.org/drawingml/2006/table">
            <a:tbl>
              <a:tblPr firstRow="1" firstCol="1" bandRow="1"/>
              <a:tblGrid>
                <a:gridCol w="1903217">
                  <a:extLst>
                    <a:ext uri="{9D8B030D-6E8A-4147-A177-3AD203B41FA5}">
                      <a16:colId xmlns:a16="http://schemas.microsoft.com/office/drawing/2014/main" val="2452313673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2725353859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983964607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306705158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1692712977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995845583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1986366386"/>
                    </a:ext>
                  </a:extLst>
                </a:gridCol>
                <a:gridCol w="1013969">
                  <a:extLst>
                    <a:ext uri="{9D8B030D-6E8A-4147-A177-3AD203B41FA5}">
                      <a16:colId xmlns:a16="http://schemas.microsoft.com/office/drawing/2014/main" val="1460799520"/>
                    </a:ext>
                  </a:extLst>
                </a:gridCol>
              </a:tblGrid>
              <a:tr h="268854">
                <a:tc gridSpan="8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 %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044911"/>
                  </a:ext>
                </a:extLst>
              </a:tr>
              <a:tr h="805613"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CSP des fils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CSP des pères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Agri. ex.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CPIS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interm.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Employés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Ouvriers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Ensemble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137067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Agriculteurs exploitants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523193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010563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Cadres et PIS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339302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Intermédiaires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769834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Employés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086311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Ouvriers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312114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Ensemble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54456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611560" y="174893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Destinées sociales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267744" y="1967288"/>
            <a:ext cx="64807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6685078" y="3886485"/>
            <a:ext cx="64807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5850594" y="3516423"/>
            <a:ext cx="64807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996859" y="3168677"/>
            <a:ext cx="64807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4018553" y="2808759"/>
            <a:ext cx="64807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3098814" y="2405732"/>
            <a:ext cx="64807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4076884" y="3191194"/>
            <a:ext cx="648072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4961341" y="3934403"/>
            <a:ext cx="648072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3985896" y="3934403"/>
            <a:ext cx="648072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4985034" y="3544647"/>
            <a:ext cx="648072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4018553" y="3593035"/>
            <a:ext cx="648072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6653617" y="3147156"/>
            <a:ext cx="648072" cy="3693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6692641" y="2786849"/>
            <a:ext cx="648072" cy="3693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4942680" y="2738931"/>
            <a:ext cx="648072" cy="3693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5809210" y="2775064"/>
            <a:ext cx="648072" cy="3693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5813635" y="3147156"/>
            <a:ext cx="648072" cy="3693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287524" y="5877272"/>
            <a:ext cx="64807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115616" y="587727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Hérédité sociale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3010814" y="5896283"/>
            <a:ext cx="648072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3923928" y="5896283"/>
            <a:ext cx="1748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MS ascendante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5809210" y="5921449"/>
            <a:ext cx="648072" cy="3693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>
            <a:off x="6624228" y="5921449"/>
            <a:ext cx="2196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MS descendante</a:t>
            </a:r>
          </a:p>
        </p:txBody>
      </p:sp>
    </p:spTree>
    <p:extLst>
      <p:ext uri="{BB962C8B-B14F-4D97-AF65-F5344CB8AC3E}">
        <p14:creationId xmlns:p14="http://schemas.microsoft.com/office/powerpoint/2010/main" val="350503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3" grpId="0"/>
      <p:bldP spid="40" grpId="0" animBg="1"/>
      <p:bldP spid="41" grpId="0"/>
      <p:bldP spid="42" grpId="0" animBg="1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au 27">
            <a:extLst>
              <a:ext uri="{FF2B5EF4-FFF2-40B4-BE49-F238E27FC236}">
                <a16:creationId xmlns:a16="http://schemas.microsoft.com/office/drawing/2014/main" id="{0D646541-7782-40F7-AC02-7C806E7298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298656"/>
              </p:ext>
            </p:extLst>
          </p:nvPr>
        </p:nvGraphicFramePr>
        <p:xfrm>
          <a:off x="190774" y="659613"/>
          <a:ext cx="8573313" cy="3634660"/>
        </p:xfrm>
        <a:graphic>
          <a:graphicData uri="http://schemas.openxmlformats.org/drawingml/2006/table">
            <a:tbl>
              <a:tblPr firstRow="1" firstCol="1" bandRow="1"/>
              <a:tblGrid>
                <a:gridCol w="2185836">
                  <a:extLst>
                    <a:ext uri="{9D8B030D-6E8A-4147-A177-3AD203B41FA5}">
                      <a16:colId xmlns:a16="http://schemas.microsoft.com/office/drawing/2014/main" val="841996826"/>
                    </a:ext>
                  </a:extLst>
                </a:gridCol>
                <a:gridCol w="873807">
                  <a:extLst>
                    <a:ext uri="{9D8B030D-6E8A-4147-A177-3AD203B41FA5}">
                      <a16:colId xmlns:a16="http://schemas.microsoft.com/office/drawing/2014/main" val="1846074315"/>
                    </a:ext>
                  </a:extLst>
                </a:gridCol>
                <a:gridCol w="886956">
                  <a:extLst>
                    <a:ext uri="{9D8B030D-6E8A-4147-A177-3AD203B41FA5}">
                      <a16:colId xmlns:a16="http://schemas.microsoft.com/office/drawing/2014/main" val="904329975"/>
                    </a:ext>
                  </a:extLst>
                </a:gridCol>
                <a:gridCol w="873807">
                  <a:extLst>
                    <a:ext uri="{9D8B030D-6E8A-4147-A177-3AD203B41FA5}">
                      <a16:colId xmlns:a16="http://schemas.microsoft.com/office/drawing/2014/main" val="651154065"/>
                    </a:ext>
                  </a:extLst>
                </a:gridCol>
                <a:gridCol w="900101">
                  <a:extLst>
                    <a:ext uri="{9D8B030D-6E8A-4147-A177-3AD203B41FA5}">
                      <a16:colId xmlns:a16="http://schemas.microsoft.com/office/drawing/2014/main" val="518832535"/>
                    </a:ext>
                  </a:extLst>
                </a:gridCol>
                <a:gridCol w="965835">
                  <a:extLst>
                    <a:ext uri="{9D8B030D-6E8A-4147-A177-3AD203B41FA5}">
                      <a16:colId xmlns:a16="http://schemas.microsoft.com/office/drawing/2014/main" val="2715909787"/>
                    </a:ext>
                  </a:extLst>
                </a:gridCol>
                <a:gridCol w="936036">
                  <a:extLst>
                    <a:ext uri="{9D8B030D-6E8A-4147-A177-3AD203B41FA5}">
                      <a16:colId xmlns:a16="http://schemas.microsoft.com/office/drawing/2014/main" val="2967040221"/>
                    </a:ext>
                  </a:extLst>
                </a:gridCol>
                <a:gridCol w="950935">
                  <a:extLst>
                    <a:ext uri="{9D8B030D-6E8A-4147-A177-3AD203B41FA5}">
                      <a16:colId xmlns:a16="http://schemas.microsoft.com/office/drawing/2014/main" val="1894730560"/>
                    </a:ext>
                  </a:extLst>
                </a:gridCol>
              </a:tblGrid>
              <a:tr h="288187">
                <a:tc gridSpan="8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 %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633744"/>
                  </a:ext>
                </a:extLst>
              </a:tr>
              <a:tr h="784529"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CSP des fils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CSP des pères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Agri. ex.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CPIS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interm.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Employés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Ouvriers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Ensemble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900923"/>
                  </a:ext>
                </a:extLst>
              </a:tr>
              <a:tr h="365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Agriculteurs exploitants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231420"/>
                  </a:ext>
                </a:extLst>
              </a:tr>
              <a:tr h="365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175559"/>
                  </a:ext>
                </a:extLst>
              </a:tr>
              <a:tr h="365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Cadres et PIS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144640"/>
                  </a:ext>
                </a:extLst>
              </a:tr>
              <a:tr h="365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intermédiaires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958549"/>
                  </a:ext>
                </a:extLst>
              </a:tr>
              <a:tr h="365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Employés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159569"/>
                  </a:ext>
                </a:extLst>
              </a:tr>
              <a:tr h="365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Ouvriers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965249"/>
                  </a:ext>
                </a:extLst>
              </a:tr>
              <a:tr h="365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Ensemble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456036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323528" y="18466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Recrutements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483768" y="1758406"/>
            <a:ext cx="64807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505323" y="2064705"/>
            <a:ext cx="64807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247964" y="2476943"/>
            <a:ext cx="64807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202517" y="2834853"/>
            <a:ext cx="64807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063361" y="3162343"/>
            <a:ext cx="64807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925533" y="3539859"/>
            <a:ext cx="64807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87524" y="5877272"/>
            <a:ext cx="64807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115616" y="587727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Hérédité sociale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158729" y="3211123"/>
            <a:ext cx="648072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158729" y="3581463"/>
            <a:ext cx="648072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203734" y="3198750"/>
            <a:ext cx="648072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239187" y="2796586"/>
            <a:ext cx="648072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173391" y="3580455"/>
            <a:ext cx="648072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3010814" y="5896283"/>
            <a:ext cx="648072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923928" y="5896283"/>
            <a:ext cx="1748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MS ascendante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071230" y="2491126"/>
            <a:ext cx="648072" cy="369332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6071230" y="2834853"/>
            <a:ext cx="648072" cy="369332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7011781" y="2844621"/>
            <a:ext cx="648072" cy="369332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6992600" y="2454644"/>
            <a:ext cx="648072" cy="369332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5220072" y="2420888"/>
            <a:ext cx="648072" cy="369332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809210" y="5921449"/>
            <a:ext cx="648072" cy="369332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6624228" y="5921449"/>
            <a:ext cx="2196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MS descendante</a:t>
            </a:r>
          </a:p>
        </p:txBody>
      </p:sp>
    </p:spTree>
    <p:extLst>
      <p:ext uri="{BB962C8B-B14F-4D97-AF65-F5344CB8AC3E}">
        <p14:creationId xmlns:p14="http://schemas.microsoft.com/office/powerpoint/2010/main" val="184923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747" y="146232"/>
            <a:ext cx="2503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FR" b="1" dirty="0">
                <a:solidFill>
                  <a:srgbClr val="000000"/>
                </a:solidFill>
                <a:latin typeface="Verdana Ref"/>
                <a:ea typeface="Times New Roman"/>
                <a:cs typeface="Times New Roman"/>
              </a:rPr>
              <a:t>1</a:t>
            </a:r>
            <a:r>
              <a:rPr lang="fr-FR" b="1" dirty="0">
                <a:solidFill>
                  <a:srgbClr val="000000"/>
                </a:solidFill>
                <a:effectLst/>
                <a:latin typeface="Verdana Ref"/>
                <a:ea typeface="Times New Roman"/>
                <a:cs typeface="Times New Roman"/>
              </a:rPr>
              <a:t>. Tableau des destinées</a:t>
            </a:r>
            <a:endParaRPr lang="fr-FR" dirty="0">
              <a:solidFill>
                <a:srgbClr val="000000"/>
              </a:solidFill>
              <a:effectLst/>
              <a:latin typeface="Verdana Ref"/>
              <a:ea typeface="Times New Roman"/>
              <a:cs typeface="Times New Roman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1647884" y="2060848"/>
            <a:ext cx="4758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81978" y="5237379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Sur 100 fils d’artisans</a:t>
            </a:r>
          </a:p>
        </p:txBody>
      </p:sp>
      <p:cxnSp>
        <p:nvCxnSpPr>
          <p:cNvPr id="9" name="Connecteur droit avec flèche 8"/>
          <p:cNvCxnSpPr>
            <a:cxnSpLocks/>
          </p:cNvCxnSpPr>
          <p:nvPr/>
        </p:nvCxnSpPr>
        <p:spPr>
          <a:xfrm flipV="1">
            <a:off x="3635896" y="4497624"/>
            <a:ext cx="389164" cy="2146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2123728" y="5237379"/>
            <a:ext cx="355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âgés de 30 à 59 ans en 2014-2015</a:t>
            </a:r>
          </a:p>
        </p:txBody>
      </p:sp>
      <p:cxnSp>
        <p:nvCxnSpPr>
          <p:cNvPr id="12" name="Connecteur droit avec flèche 11"/>
          <p:cNvCxnSpPr>
            <a:cxnSpLocks/>
          </p:cNvCxnSpPr>
          <p:nvPr/>
        </p:nvCxnSpPr>
        <p:spPr>
          <a:xfrm flipH="1" flipV="1">
            <a:off x="2623018" y="1340768"/>
            <a:ext cx="4766" cy="5387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cxnSpLocks/>
          </p:cNvCxnSpPr>
          <p:nvPr/>
        </p:nvCxnSpPr>
        <p:spPr>
          <a:xfrm flipV="1">
            <a:off x="3419872" y="1340768"/>
            <a:ext cx="0" cy="5507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cxnSpLocks/>
          </p:cNvCxnSpPr>
          <p:nvPr/>
        </p:nvCxnSpPr>
        <p:spPr>
          <a:xfrm flipV="1">
            <a:off x="4366925" y="1340768"/>
            <a:ext cx="0" cy="5507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cxnSpLocks/>
          </p:cNvCxnSpPr>
          <p:nvPr/>
        </p:nvCxnSpPr>
        <p:spPr>
          <a:xfrm flipV="1">
            <a:off x="5220072" y="1340768"/>
            <a:ext cx="0" cy="5507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cxnSpLocks/>
          </p:cNvCxnSpPr>
          <p:nvPr/>
        </p:nvCxnSpPr>
        <p:spPr>
          <a:xfrm flipV="1">
            <a:off x="6156176" y="1340768"/>
            <a:ext cx="0" cy="5749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cxnSpLocks/>
          </p:cNvCxnSpPr>
          <p:nvPr/>
        </p:nvCxnSpPr>
        <p:spPr>
          <a:xfrm flipV="1">
            <a:off x="7020272" y="1340768"/>
            <a:ext cx="0" cy="5028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5674018" y="5237379"/>
            <a:ext cx="3002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3">
                    <a:lumMod val="75000"/>
                  </a:schemeClr>
                </a:solidFill>
              </a:rPr>
              <a:t>0,8 est devenu agriculteur,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7780" y="5768576"/>
            <a:ext cx="2872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3">
                    <a:lumMod val="75000"/>
                  </a:schemeClr>
                </a:solidFill>
              </a:rPr>
              <a:t>20,3 sont devenus artisans,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771800" y="576857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3">
                    <a:lumMod val="75000"/>
                  </a:schemeClr>
                </a:solidFill>
              </a:rPr>
              <a:t>22,2 sont devenus CPIS,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424990" y="576857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3">
                    <a:lumMod val="75000"/>
                  </a:schemeClr>
                </a:solidFill>
              </a:rPr>
              <a:t>22,9 sont devenus PI,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26268" y="6300028"/>
            <a:ext cx="2872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3">
                    <a:lumMod val="75000"/>
                  </a:schemeClr>
                </a:solidFill>
              </a:rPr>
              <a:t>9,5 sont devenus employés,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3042964" y="6265503"/>
            <a:ext cx="3041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3">
                    <a:lumMod val="75000"/>
                  </a:schemeClr>
                </a:solidFill>
              </a:rPr>
              <a:t>et 24,3 sont devenus ouvriers.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4CE541EC-5021-4CDD-B237-04CBFBF97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972395"/>
              </p:ext>
            </p:extLst>
          </p:nvPr>
        </p:nvGraphicFramePr>
        <p:xfrm>
          <a:off x="251520" y="404664"/>
          <a:ext cx="8136904" cy="3756143"/>
        </p:xfrm>
        <a:graphic>
          <a:graphicData uri="http://schemas.openxmlformats.org/drawingml/2006/table">
            <a:tbl>
              <a:tblPr firstRow="1" firstCol="1" bandRow="1"/>
              <a:tblGrid>
                <a:gridCol w="1903217">
                  <a:extLst>
                    <a:ext uri="{9D8B030D-6E8A-4147-A177-3AD203B41FA5}">
                      <a16:colId xmlns:a16="http://schemas.microsoft.com/office/drawing/2014/main" val="2452313673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2725353859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983964607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306705158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1692712977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995845583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1986366386"/>
                    </a:ext>
                  </a:extLst>
                </a:gridCol>
                <a:gridCol w="1013969">
                  <a:extLst>
                    <a:ext uri="{9D8B030D-6E8A-4147-A177-3AD203B41FA5}">
                      <a16:colId xmlns:a16="http://schemas.microsoft.com/office/drawing/2014/main" val="1460799520"/>
                    </a:ext>
                  </a:extLst>
                </a:gridCol>
              </a:tblGrid>
              <a:tr h="268854">
                <a:tc gridSpan="8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 %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044911"/>
                  </a:ext>
                </a:extLst>
              </a:tr>
              <a:tr h="805613"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CSP des fils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CSP des pères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Agri. ex.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CPIS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interm.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Employés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Ouvriers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Ensemble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137067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Agriculteurs exploitants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523193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010563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Cadres et PIS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339302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Intermédiaires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769834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Employés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086311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Ouvriers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312114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Ensemble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5445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123740" y="1880827"/>
            <a:ext cx="6120668" cy="438016"/>
          </a:xfrm>
          <a:prstGeom prst="rect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7C6F992-3735-4CD7-8B16-3AB44DADB2A6}"/>
              </a:ext>
            </a:extLst>
          </p:cNvPr>
          <p:cNvSpPr/>
          <p:nvPr/>
        </p:nvSpPr>
        <p:spPr>
          <a:xfrm>
            <a:off x="17780" y="4236014"/>
            <a:ext cx="82305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539115" algn="just">
              <a:spcBef>
                <a:spcPts val="300"/>
              </a:spcBef>
              <a:spcAft>
                <a:spcPts val="0"/>
              </a:spcAft>
            </a:pP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Champ : France métropolitaine, hommes âgés de 30 à 59 ans qui travaillent ou ont déjà travaillé à la date de l'enquête.</a:t>
            </a:r>
            <a:endParaRPr lang="fr-FR" sz="1400" dirty="0">
              <a:solidFill>
                <a:srgbClr val="000000"/>
              </a:solidFill>
              <a:latin typeface="Verdana Ref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80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5950F28F-A868-4540-AB9C-7FFA76EB93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962763"/>
              </p:ext>
            </p:extLst>
          </p:nvPr>
        </p:nvGraphicFramePr>
        <p:xfrm>
          <a:off x="323528" y="824985"/>
          <a:ext cx="8136904" cy="3756143"/>
        </p:xfrm>
        <a:graphic>
          <a:graphicData uri="http://schemas.openxmlformats.org/drawingml/2006/table">
            <a:tbl>
              <a:tblPr firstRow="1" firstCol="1" bandRow="1"/>
              <a:tblGrid>
                <a:gridCol w="1903217">
                  <a:extLst>
                    <a:ext uri="{9D8B030D-6E8A-4147-A177-3AD203B41FA5}">
                      <a16:colId xmlns:a16="http://schemas.microsoft.com/office/drawing/2014/main" val="2452313673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2725353859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983964607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306705158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1692712977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995845583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1986366386"/>
                    </a:ext>
                  </a:extLst>
                </a:gridCol>
                <a:gridCol w="1013969">
                  <a:extLst>
                    <a:ext uri="{9D8B030D-6E8A-4147-A177-3AD203B41FA5}">
                      <a16:colId xmlns:a16="http://schemas.microsoft.com/office/drawing/2014/main" val="1460799520"/>
                    </a:ext>
                  </a:extLst>
                </a:gridCol>
              </a:tblGrid>
              <a:tr h="268854">
                <a:tc gridSpan="8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 %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044911"/>
                  </a:ext>
                </a:extLst>
              </a:tr>
              <a:tr h="805613"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CSP des fils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CSP des pères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Agri. ex.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CPIS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interm.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Employés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Ouvriers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Ensemble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137067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Agriculteurs exploitants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523193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010563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Cadres et PIS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339302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Intermédiaires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769834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Employés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086311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Ouvriers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312114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Ensemble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5445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325" y="260648"/>
            <a:ext cx="2886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0000"/>
                </a:solidFill>
                <a:latin typeface="Verdana Ref"/>
                <a:ea typeface="Times New Roman"/>
                <a:cs typeface="Times New Roman"/>
              </a:rPr>
              <a:t>2. Tableau des destinées</a:t>
            </a:r>
            <a:endParaRPr lang="fr-FR" dirty="0">
              <a:solidFill>
                <a:srgbClr val="000000"/>
              </a:solidFill>
              <a:latin typeface="Verdana Ref"/>
              <a:ea typeface="Times New Roman"/>
              <a:cs typeface="Times New Roman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1748852" y="3221400"/>
            <a:ext cx="146568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101031" y="4797152"/>
            <a:ext cx="312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79646">
                    <a:lumMod val="75000"/>
                  </a:srgbClr>
                </a:solidFill>
              </a:rPr>
              <a:t>Sur 100 fils de PI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979712" y="4801701"/>
            <a:ext cx="357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âgés de 30 à 59 ans en 2014-2015</a:t>
            </a:r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3214538" y="1916832"/>
            <a:ext cx="0" cy="10885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5385986" y="4801701"/>
            <a:ext cx="3002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9BBB59">
                    <a:lumMod val="75000"/>
                  </a:srgbClr>
                </a:solidFill>
              </a:rPr>
              <a:t>7,9  sont devenus artisans.</a:t>
            </a:r>
          </a:p>
        </p:txBody>
      </p:sp>
      <p:sp>
        <p:nvSpPr>
          <p:cNvPr id="12" name="Ellipse 11"/>
          <p:cNvSpPr/>
          <p:nvPr/>
        </p:nvSpPr>
        <p:spPr>
          <a:xfrm>
            <a:off x="2958699" y="2969372"/>
            <a:ext cx="893221" cy="5040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4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43D26E2E-C51E-4F84-A8E0-E2A0556DB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349692"/>
              </p:ext>
            </p:extLst>
          </p:nvPr>
        </p:nvGraphicFramePr>
        <p:xfrm>
          <a:off x="251520" y="896993"/>
          <a:ext cx="8136904" cy="3756143"/>
        </p:xfrm>
        <a:graphic>
          <a:graphicData uri="http://schemas.openxmlformats.org/drawingml/2006/table">
            <a:tbl>
              <a:tblPr firstRow="1" firstCol="1" bandRow="1"/>
              <a:tblGrid>
                <a:gridCol w="1903217">
                  <a:extLst>
                    <a:ext uri="{9D8B030D-6E8A-4147-A177-3AD203B41FA5}">
                      <a16:colId xmlns:a16="http://schemas.microsoft.com/office/drawing/2014/main" val="2452313673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2725353859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983964607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306705158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1692712977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995845583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1986366386"/>
                    </a:ext>
                  </a:extLst>
                </a:gridCol>
                <a:gridCol w="1013969">
                  <a:extLst>
                    <a:ext uri="{9D8B030D-6E8A-4147-A177-3AD203B41FA5}">
                      <a16:colId xmlns:a16="http://schemas.microsoft.com/office/drawing/2014/main" val="1460799520"/>
                    </a:ext>
                  </a:extLst>
                </a:gridCol>
              </a:tblGrid>
              <a:tr h="268854">
                <a:tc gridSpan="8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 %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044911"/>
                  </a:ext>
                </a:extLst>
              </a:tr>
              <a:tr h="805613"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CSP des fils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CSP des pères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Agri. ex.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CPIS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interm.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Employés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Ouvriers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Ensemble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137067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Agriculteurs exploitants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523193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010563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Cadres et PIS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339302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Intermédiaires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769834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Employés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086311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Ouvriers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312114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Ensemble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5445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325" y="260648"/>
            <a:ext cx="2886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0000"/>
                </a:solidFill>
                <a:latin typeface="Verdana Ref"/>
                <a:ea typeface="Times New Roman"/>
                <a:cs typeface="Times New Roman"/>
              </a:rPr>
              <a:t>2. Tableau des destinées</a:t>
            </a:r>
            <a:endParaRPr lang="fr-FR" dirty="0">
              <a:solidFill>
                <a:srgbClr val="000000"/>
              </a:solidFill>
              <a:latin typeface="Verdana Ref"/>
              <a:ea typeface="Times New Roman"/>
              <a:cs typeface="Times New Roman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1676844" y="4401108"/>
            <a:ext cx="146568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101031" y="5215359"/>
            <a:ext cx="2454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79646">
                    <a:lumMod val="75000"/>
                  </a:srgbClr>
                </a:solidFill>
              </a:rPr>
              <a:t>Sur 100 hommes actifs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339752" y="521990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âgés de 30 à 59 ans en 2014-2015</a:t>
            </a:r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3142530" y="2088428"/>
            <a:ext cx="0" cy="23126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5990262" y="5219908"/>
            <a:ext cx="283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9BBB59">
                    <a:lumMod val="75000"/>
                  </a:srgbClr>
                </a:solidFill>
              </a:rPr>
              <a:t>9,2  sont devenus artisans.</a:t>
            </a:r>
          </a:p>
        </p:txBody>
      </p:sp>
      <p:sp>
        <p:nvSpPr>
          <p:cNvPr id="12" name="Ellipse 11"/>
          <p:cNvSpPr/>
          <p:nvPr/>
        </p:nvSpPr>
        <p:spPr>
          <a:xfrm>
            <a:off x="2886691" y="4149080"/>
            <a:ext cx="893221" cy="5040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98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au 26">
            <a:extLst>
              <a:ext uri="{FF2B5EF4-FFF2-40B4-BE49-F238E27FC236}">
                <a16:creationId xmlns:a16="http://schemas.microsoft.com/office/drawing/2014/main" id="{26D4019E-D4C4-4D72-8AD2-5D1AE782D1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148935"/>
              </p:ext>
            </p:extLst>
          </p:nvPr>
        </p:nvGraphicFramePr>
        <p:xfrm>
          <a:off x="287524" y="176913"/>
          <a:ext cx="8136904" cy="3756143"/>
        </p:xfrm>
        <a:graphic>
          <a:graphicData uri="http://schemas.openxmlformats.org/drawingml/2006/table">
            <a:tbl>
              <a:tblPr firstRow="1" firstCol="1" bandRow="1"/>
              <a:tblGrid>
                <a:gridCol w="1903217">
                  <a:extLst>
                    <a:ext uri="{9D8B030D-6E8A-4147-A177-3AD203B41FA5}">
                      <a16:colId xmlns:a16="http://schemas.microsoft.com/office/drawing/2014/main" val="2452313673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2725353859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983964607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306705158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1692712977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995845583"/>
                    </a:ext>
                  </a:extLst>
                </a:gridCol>
                <a:gridCol w="869953">
                  <a:extLst>
                    <a:ext uri="{9D8B030D-6E8A-4147-A177-3AD203B41FA5}">
                      <a16:colId xmlns:a16="http://schemas.microsoft.com/office/drawing/2014/main" val="1986366386"/>
                    </a:ext>
                  </a:extLst>
                </a:gridCol>
                <a:gridCol w="1013969">
                  <a:extLst>
                    <a:ext uri="{9D8B030D-6E8A-4147-A177-3AD203B41FA5}">
                      <a16:colId xmlns:a16="http://schemas.microsoft.com/office/drawing/2014/main" val="1460799520"/>
                    </a:ext>
                  </a:extLst>
                </a:gridCol>
              </a:tblGrid>
              <a:tr h="268854">
                <a:tc gridSpan="8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 %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044911"/>
                  </a:ext>
                </a:extLst>
              </a:tr>
              <a:tr h="805613"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CSP des fils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CSP des pères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Agri. ex.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CPIS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interm.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Employés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Ouvriers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Ensemble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137067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Agriculteurs exploitants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523193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010563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Cadres et PIS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339302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Intermédiaires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769834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Employés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086311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Ouvriers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312114"/>
                  </a:ext>
                </a:extLst>
              </a:tr>
              <a:tr h="375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Ensemble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5445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9512" y="3976192"/>
            <a:ext cx="8712968" cy="276517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fr-FR" dirty="0"/>
              <a:t>Quelles sont les destinées les plus probables pour :</a:t>
            </a:r>
          </a:p>
          <a:p>
            <a:pPr lvl="1">
              <a:lnSpc>
                <a:spcPct val="150000"/>
              </a:lnSpc>
            </a:pPr>
            <a:r>
              <a:rPr lang="fr-FR" dirty="0"/>
              <a:t>Les fils d’agriculteurs ? </a:t>
            </a:r>
          </a:p>
          <a:p>
            <a:pPr lvl="1">
              <a:lnSpc>
                <a:spcPct val="150000"/>
              </a:lnSpc>
            </a:pPr>
            <a:r>
              <a:rPr lang="fr-FR" dirty="0"/>
              <a:t>Les fils d’artisans …? </a:t>
            </a:r>
          </a:p>
          <a:p>
            <a:pPr lvl="1">
              <a:lnSpc>
                <a:spcPct val="150000"/>
              </a:lnSpc>
            </a:pPr>
            <a:r>
              <a:rPr lang="fr-FR" dirty="0"/>
              <a:t>Les fils de cadres… ? </a:t>
            </a:r>
          </a:p>
          <a:p>
            <a:pPr lvl="1">
              <a:lnSpc>
                <a:spcPct val="150000"/>
              </a:lnSpc>
            </a:pPr>
            <a:r>
              <a:rPr lang="fr-FR" dirty="0"/>
              <a:t>Les fils de professions intermédiaires ? </a:t>
            </a:r>
          </a:p>
          <a:p>
            <a:pPr lvl="1">
              <a:lnSpc>
                <a:spcPct val="150000"/>
              </a:lnSpc>
            </a:pPr>
            <a:r>
              <a:rPr lang="fr-FR" dirty="0"/>
              <a:t>Les fils d’employés? </a:t>
            </a:r>
          </a:p>
          <a:p>
            <a:pPr lvl="1">
              <a:lnSpc>
                <a:spcPct val="150000"/>
              </a:lnSpc>
            </a:pPr>
            <a:r>
              <a:rPr lang="fr-FR" dirty="0"/>
              <a:t>Les fils d’ouvriers ?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171800" y="440368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Ouvriers, agriculteurs,  PI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883768" y="4780591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Ouvriers, PI, CPIS, ACCE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883768" y="5180813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CPIS, PI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634093" y="557247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CPIS, PI,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883768" y="5964127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PI, Ouvriers, CPIS, </a:t>
            </a:r>
            <a:r>
              <a:rPr lang="fr-FR" b="1" dirty="0" err="1">
                <a:solidFill>
                  <a:srgbClr val="C00000"/>
                </a:solidFill>
              </a:rPr>
              <a:t>Empoyés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6702422" y="1247694"/>
            <a:ext cx="527685" cy="43204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4980418" y="1247694"/>
            <a:ext cx="527685" cy="43204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309327" y="1225624"/>
            <a:ext cx="432048" cy="43204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6768728" y="1647477"/>
            <a:ext cx="432048" cy="432048"/>
          </a:xfrm>
          <a:prstGeom prst="ellipse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257854" y="1622936"/>
            <a:ext cx="432048" cy="432048"/>
          </a:xfrm>
          <a:prstGeom prst="ellipse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5039081" y="1629773"/>
            <a:ext cx="432048" cy="432048"/>
          </a:xfrm>
          <a:prstGeom prst="ellipse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136605" y="1629773"/>
            <a:ext cx="432048" cy="482017"/>
          </a:xfrm>
          <a:prstGeom prst="ellipse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5004047" y="2011852"/>
            <a:ext cx="534293" cy="43204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4036287" y="2044516"/>
            <a:ext cx="597805" cy="43204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4969749" y="2411580"/>
            <a:ext cx="597805" cy="432048"/>
          </a:xfrm>
          <a:prstGeom prst="ellipse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4019595" y="2420888"/>
            <a:ext cx="682549" cy="432048"/>
          </a:xfrm>
          <a:prstGeom prst="ellipse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953082" y="2785037"/>
            <a:ext cx="585258" cy="43204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134172" y="2780928"/>
            <a:ext cx="597805" cy="43204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698698" y="2797189"/>
            <a:ext cx="597805" cy="43204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861575" y="2746005"/>
            <a:ext cx="597805" cy="43204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2739752" y="644404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Ouvriers, PI,</a:t>
            </a:r>
          </a:p>
        </p:txBody>
      </p:sp>
      <p:sp>
        <p:nvSpPr>
          <p:cNvPr id="25" name="Ellipse 24"/>
          <p:cNvSpPr/>
          <p:nvPr/>
        </p:nvSpPr>
        <p:spPr>
          <a:xfrm>
            <a:off x="6698696" y="3212975"/>
            <a:ext cx="633465" cy="377565"/>
          </a:xfrm>
          <a:prstGeom prst="ellipse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4904874" y="3193386"/>
            <a:ext cx="633465" cy="397155"/>
          </a:xfrm>
          <a:prstGeom prst="ellipse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85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CCD58095-4ACE-4449-90F9-3DAAFA4161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220160"/>
              </p:ext>
            </p:extLst>
          </p:nvPr>
        </p:nvGraphicFramePr>
        <p:xfrm>
          <a:off x="376654" y="220983"/>
          <a:ext cx="7871181" cy="2814406"/>
        </p:xfrm>
        <a:graphic>
          <a:graphicData uri="http://schemas.openxmlformats.org/drawingml/2006/table">
            <a:tbl>
              <a:tblPr firstRow="1" firstCol="1" bandRow="1"/>
              <a:tblGrid>
                <a:gridCol w="2006821">
                  <a:extLst>
                    <a:ext uri="{9D8B030D-6E8A-4147-A177-3AD203B41FA5}">
                      <a16:colId xmlns:a16="http://schemas.microsoft.com/office/drawing/2014/main" val="841996826"/>
                    </a:ext>
                  </a:extLst>
                </a:gridCol>
                <a:gridCol w="802245">
                  <a:extLst>
                    <a:ext uri="{9D8B030D-6E8A-4147-A177-3AD203B41FA5}">
                      <a16:colId xmlns:a16="http://schemas.microsoft.com/office/drawing/2014/main" val="1846074315"/>
                    </a:ext>
                  </a:extLst>
                </a:gridCol>
                <a:gridCol w="814316">
                  <a:extLst>
                    <a:ext uri="{9D8B030D-6E8A-4147-A177-3AD203B41FA5}">
                      <a16:colId xmlns:a16="http://schemas.microsoft.com/office/drawing/2014/main" val="904329975"/>
                    </a:ext>
                  </a:extLst>
                </a:gridCol>
                <a:gridCol w="802245">
                  <a:extLst>
                    <a:ext uri="{9D8B030D-6E8A-4147-A177-3AD203B41FA5}">
                      <a16:colId xmlns:a16="http://schemas.microsoft.com/office/drawing/2014/main" val="651154065"/>
                    </a:ext>
                  </a:extLst>
                </a:gridCol>
                <a:gridCol w="826385">
                  <a:extLst>
                    <a:ext uri="{9D8B030D-6E8A-4147-A177-3AD203B41FA5}">
                      <a16:colId xmlns:a16="http://schemas.microsoft.com/office/drawing/2014/main" val="518832535"/>
                    </a:ext>
                  </a:extLst>
                </a:gridCol>
                <a:gridCol w="886736">
                  <a:extLst>
                    <a:ext uri="{9D8B030D-6E8A-4147-A177-3AD203B41FA5}">
                      <a16:colId xmlns:a16="http://schemas.microsoft.com/office/drawing/2014/main" val="2715909787"/>
                    </a:ext>
                  </a:extLst>
                </a:gridCol>
                <a:gridCol w="859377">
                  <a:extLst>
                    <a:ext uri="{9D8B030D-6E8A-4147-A177-3AD203B41FA5}">
                      <a16:colId xmlns:a16="http://schemas.microsoft.com/office/drawing/2014/main" val="2967040221"/>
                    </a:ext>
                  </a:extLst>
                </a:gridCol>
                <a:gridCol w="873056">
                  <a:extLst>
                    <a:ext uri="{9D8B030D-6E8A-4147-A177-3AD203B41FA5}">
                      <a16:colId xmlns:a16="http://schemas.microsoft.com/office/drawing/2014/main" val="1894730560"/>
                    </a:ext>
                  </a:extLst>
                </a:gridCol>
              </a:tblGrid>
              <a:tr h="209946">
                <a:tc gridSpan="8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 %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633744"/>
                  </a:ext>
                </a:extLst>
              </a:tr>
              <a:tr h="609777"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CSP des fils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CSP des pères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Agri. ex.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CPIS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interm.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Employés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Ouvriers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Ensemble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900923"/>
                  </a:ext>
                </a:extLst>
              </a:tr>
              <a:tr h="284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Agriculteurs exploitants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231420"/>
                  </a:ext>
                </a:extLst>
              </a:tr>
              <a:tr h="284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175559"/>
                  </a:ext>
                </a:extLst>
              </a:tr>
              <a:tr h="284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Cadres et PIS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144640"/>
                  </a:ext>
                </a:extLst>
              </a:tr>
              <a:tr h="284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intermédiaires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958549"/>
                  </a:ext>
                </a:extLst>
              </a:tr>
              <a:tr h="284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Employés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159569"/>
                  </a:ext>
                </a:extLst>
              </a:tr>
              <a:tr h="284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Ouvriers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965249"/>
                  </a:ext>
                </a:extLst>
              </a:tr>
              <a:tr h="284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Ensemble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45603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50321"/>
            <a:ext cx="6588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3. Tableau des recrutements (ou des origines sociales) :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51520" y="3059668"/>
            <a:ext cx="2262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Colonne agriculteurs </a:t>
            </a:r>
            <a:r>
              <a:rPr lang="fr-FR" dirty="0"/>
              <a:t>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7504" y="3429000"/>
            <a:ext cx="864096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Sur 100 hommes agriculteurs âgés de 30 à 59 ans en 2014-2015, 81 sont des fils d’agriculteurs, 4 sont des fils d’ACCE, 1 est fils de CPIS, 4,3 sont fils de PI, 2 sont fils d’employé et 8 sont fils d’ouvriers.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34998" y="438002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Les agriculteurs sont donc très majoritairement recrutés parmi les fils d’agriculteurs.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30151" y="4797152"/>
            <a:ext cx="8352928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	En 2003, sur 100 hommes cadres supérieurs  âgés de 30 à 59 ans en 2014-2015, 19 étaient des fils d’ouvriers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07504" y="5805264"/>
            <a:ext cx="835292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	En 2003, sur 100 hommes âgés de 30 à 59 ans en 2014-2015, 8,5 étaient des fils d’agriculteurs.</a:t>
            </a:r>
          </a:p>
        </p:txBody>
      </p:sp>
      <p:sp>
        <p:nvSpPr>
          <p:cNvPr id="11" name="Ellipse 10"/>
          <p:cNvSpPr/>
          <p:nvPr/>
        </p:nvSpPr>
        <p:spPr>
          <a:xfrm>
            <a:off x="7524328" y="946003"/>
            <a:ext cx="576064" cy="432048"/>
          </a:xfrm>
          <a:prstGeom prst="ellipse">
            <a:avLst/>
          </a:prstGeom>
          <a:solidFill>
            <a:schemeClr val="accent6">
              <a:lumMod val="60000"/>
              <a:lumOff val="40000"/>
              <a:alpha val="59000"/>
            </a:scheme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139952" y="2348880"/>
            <a:ext cx="576064" cy="432048"/>
          </a:xfrm>
          <a:prstGeom prst="ellipse">
            <a:avLst/>
          </a:prstGeom>
          <a:solidFill>
            <a:schemeClr val="accent3">
              <a:lumMod val="60000"/>
              <a:lumOff val="40000"/>
              <a:alpha val="52000"/>
            </a:scheme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F1F63C4A-523F-4C2B-8430-10F6094507A4}"/>
              </a:ext>
            </a:extLst>
          </p:cNvPr>
          <p:cNvSpPr/>
          <p:nvPr/>
        </p:nvSpPr>
        <p:spPr>
          <a:xfrm>
            <a:off x="2339752" y="946003"/>
            <a:ext cx="864096" cy="2173650"/>
          </a:xfrm>
          <a:prstGeom prst="ellipse">
            <a:avLst/>
          </a:prstGeom>
          <a:solidFill>
            <a:schemeClr val="accent2">
              <a:lumMod val="40000"/>
              <a:lumOff val="60000"/>
              <a:alpha val="52000"/>
            </a:scheme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51520" y="478707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19,3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25800" y="5756948"/>
            <a:ext cx="565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8,5</a:t>
            </a:r>
          </a:p>
        </p:txBody>
      </p:sp>
    </p:spTree>
    <p:extLst>
      <p:ext uri="{BB962C8B-B14F-4D97-AF65-F5344CB8AC3E}">
        <p14:creationId xmlns:p14="http://schemas.microsoft.com/office/powerpoint/2010/main" val="351895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10" grpId="0" animBg="1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9935" y="2608275"/>
            <a:ext cx="881965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Sur 100 fils, _____sont des fils d’AE, _____ sont des fils d’ACCE, ______ sont des fils de CPIS, ____ % sont des fils de PI, ______ % sont des fils d’employés, et _____ % sont des fils d’ouvriers.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86268" y="3825753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Si chaque groupe social recrutait ses membres indépendamment de leur origine sociale, chaque groupe social serait composé de ____ % de fils d’AE, de ____ % de fils d’ACCE, de ____ % de fils de CPIS, de ______ % de fils de PI, de ______ % de fils d’employés et de ____ % de fils d’ouvriers </a:t>
            </a:r>
          </a:p>
        </p:txBody>
      </p:sp>
      <p:sp>
        <p:nvSpPr>
          <p:cNvPr id="5" name="Rectangle 4"/>
          <p:cNvSpPr/>
          <p:nvPr/>
        </p:nvSpPr>
        <p:spPr>
          <a:xfrm>
            <a:off x="86268" y="5580079"/>
            <a:ext cx="86765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Mais ce n’est pas le cas : certains fils sont                                dans le recrutement de certaines catégories et                                           dans le recrutement d’autres catégories.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403648" y="26996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8,5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63479" y="2699628"/>
            <a:ext cx="648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13,1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083759" y="2699628"/>
            <a:ext cx="648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13,9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52258" y="3131676"/>
            <a:ext cx="603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15,2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771800" y="30689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9,4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128922" y="3068960"/>
            <a:ext cx="603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39,8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995936" y="42838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8,5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023096" y="4270472"/>
            <a:ext cx="637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13,1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0673" y="4677717"/>
            <a:ext cx="638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13,9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547556" y="4677717"/>
            <a:ext cx="638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15,2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075627" y="468106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9,4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86268" y="5053747"/>
            <a:ext cx="669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39,8</a:t>
            </a:r>
          </a:p>
        </p:txBody>
      </p:sp>
      <p:sp>
        <p:nvSpPr>
          <p:cNvPr id="6" name="Rectangle 5"/>
          <p:cNvSpPr/>
          <p:nvPr/>
        </p:nvSpPr>
        <p:spPr>
          <a:xfrm>
            <a:off x="4055706" y="5562394"/>
            <a:ext cx="1606081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b="1" dirty="0">
                <a:solidFill>
                  <a:srgbClr val="0070C0"/>
                </a:solidFill>
              </a:rPr>
              <a:t>surreprésentés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49399" y="6097408"/>
            <a:ext cx="1862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sous-représentés</a:t>
            </a:r>
            <a:r>
              <a:rPr lang="fr-FR" dirty="0">
                <a:solidFill>
                  <a:prstClr val="black"/>
                </a:solidFill>
              </a:rPr>
              <a:t> </a:t>
            </a:r>
            <a:endParaRPr lang="fr-FR" dirty="0"/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E0BD7E65-BD61-4162-B3BD-23969717D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634456"/>
              </p:ext>
            </p:extLst>
          </p:nvPr>
        </p:nvGraphicFramePr>
        <p:xfrm>
          <a:off x="437558" y="-39695"/>
          <a:ext cx="7593843" cy="2690930"/>
        </p:xfrm>
        <a:graphic>
          <a:graphicData uri="http://schemas.openxmlformats.org/drawingml/2006/table">
            <a:tbl>
              <a:tblPr firstRow="1" firstCol="1" bandRow="1"/>
              <a:tblGrid>
                <a:gridCol w="1936112">
                  <a:extLst>
                    <a:ext uri="{9D8B030D-6E8A-4147-A177-3AD203B41FA5}">
                      <a16:colId xmlns:a16="http://schemas.microsoft.com/office/drawing/2014/main" val="841996826"/>
                    </a:ext>
                  </a:extLst>
                </a:gridCol>
                <a:gridCol w="773978">
                  <a:extLst>
                    <a:ext uri="{9D8B030D-6E8A-4147-A177-3AD203B41FA5}">
                      <a16:colId xmlns:a16="http://schemas.microsoft.com/office/drawing/2014/main" val="1846074315"/>
                    </a:ext>
                  </a:extLst>
                </a:gridCol>
                <a:gridCol w="785624">
                  <a:extLst>
                    <a:ext uri="{9D8B030D-6E8A-4147-A177-3AD203B41FA5}">
                      <a16:colId xmlns:a16="http://schemas.microsoft.com/office/drawing/2014/main" val="904329975"/>
                    </a:ext>
                  </a:extLst>
                </a:gridCol>
                <a:gridCol w="773978">
                  <a:extLst>
                    <a:ext uri="{9D8B030D-6E8A-4147-A177-3AD203B41FA5}">
                      <a16:colId xmlns:a16="http://schemas.microsoft.com/office/drawing/2014/main" val="651154065"/>
                    </a:ext>
                  </a:extLst>
                </a:gridCol>
                <a:gridCol w="797268">
                  <a:extLst>
                    <a:ext uri="{9D8B030D-6E8A-4147-A177-3AD203B41FA5}">
                      <a16:colId xmlns:a16="http://schemas.microsoft.com/office/drawing/2014/main" val="518832535"/>
                    </a:ext>
                  </a:extLst>
                </a:gridCol>
                <a:gridCol w="855492">
                  <a:extLst>
                    <a:ext uri="{9D8B030D-6E8A-4147-A177-3AD203B41FA5}">
                      <a16:colId xmlns:a16="http://schemas.microsoft.com/office/drawing/2014/main" val="2715909787"/>
                    </a:ext>
                  </a:extLst>
                </a:gridCol>
                <a:gridCol w="829097">
                  <a:extLst>
                    <a:ext uri="{9D8B030D-6E8A-4147-A177-3AD203B41FA5}">
                      <a16:colId xmlns:a16="http://schemas.microsoft.com/office/drawing/2014/main" val="2967040221"/>
                    </a:ext>
                  </a:extLst>
                </a:gridCol>
                <a:gridCol w="842294">
                  <a:extLst>
                    <a:ext uri="{9D8B030D-6E8A-4147-A177-3AD203B41FA5}">
                      <a16:colId xmlns:a16="http://schemas.microsoft.com/office/drawing/2014/main" val="1894730560"/>
                    </a:ext>
                  </a:extLst>
                </a:gridCol>
              </a:tblGrid>
              <a:tr h="203231">
                <a:tc gridSpan="8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 %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633744"/>
                  </a:ext>
                </a:extLst>
              </a:tr>
              <a:tr h="580829"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CSP des fils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CSP des pères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Agri. ex.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CPIS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interm.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Employés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Ouvriers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Ensemble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900923"/>
                  </a:ext>
                </a:extLst>
              </a:tr>
              <a:tr h="270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Agriculteurs exploitants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231420"/>
                  </a:ext>
                </a:extLst>
              </a:tr>
              <a:tr h="270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175559"/>
                  </a:ext>
                </a:extLst>
              </a:tr>
              <a:tr h="270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Cadres et PIS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144640"/>
                  </a:ext>
                </a:extLst>
              </a:tr>
              <a:tr h="270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intermédiaires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958549"/>
                  </a:ext>
                </a:extLst>
              </a:tr>
              <a:tr h="270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Employés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159569"/>
                  </a:ext>
                </a:extLst>
              </a:tr>
              <a:tr h="270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Ouvriers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965249"/>
                  </a:ext>
                </a:extLst>
              </a:tr>
              <a:tr h="270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Ensemble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456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99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0" y="4941168"/>
            <a:ext cx="8640959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Inversement, les fils d’ouvriers sont _____________________ parmi les cadres (_____ % &lt; _____ %) et ___________________________ parmi les ouvriers (______%&gt; ______ %)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1" y="2996952"/>
            <a:ext cx="8640959" cy="129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Par exemple, les fils de cadres sont ___________________________ parmi les cadres (____ % &gt; ____ %) et ___________________________ parmi les ouvriers ( _____ % &lt; _____ %).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707904" y="299695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surreprésentés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63617" y="34602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33,8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187624" y="34602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13,9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339752" y="3449427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sous-représentés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236296" y="34602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4,2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79510" y="3829552"/>
            <a:ext cx="680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13,9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635896" y="495975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sous-représentés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516433" y="538135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surreprésentés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668344" y="495919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19,3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79511" y="53813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39,8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372200" y="5404753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57,5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7372559" y="53813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39,8</a:t>
            </a:r>
          </a:p>
        </p:txBody>
      </p:sp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1AD3FFB0-BC0E-430A-B435-990D34374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893840"/>
              </p:ext>
            </p:extLst>
          </p:nvPr>
        </p:nvGraphicFramePr>
        <p:xfrm>
          <a:off x="398537" y="153506"/>
          <a:ext cx="7593843" cy="2690930"/>
        </p:xfrm>
        <a:graphic>
          <a:graphicData uri="http://schemas.openxmlformats.org/drawingml/2006/table">
            <a:tbl>
              <a:tblPr firstRow="1" firstCol="1" bandRow="1"/>
              <a:tblGrid>
                <a:gridCol w="1936112">
                  <a:extLst>
                    <a:ext uri="{9D8B030D-6E8A-4147-A177-3AD203B41FA5}">
                      <a16:colId xmlns:a16="http://schemas.microsoft.com/office/drawing/2014/main" val="841996826"/>
                    </a:ext>
                  </a:extLst>
                </a:gridCol>
                <a:gridCol w="773978">
                  <a:extLst>
                    <a:ext uri="{9D8B030D-6E8A-4147-A177-3AD203B41FA5}">
                      <a16:colId xmlns:a16="http://schemas.microsoft.com/office/drawing/2014/main" val="1846074315"/>
                    </a:ext>
                  </a:extLst>
                </a:gridCol>
                <a:gridCol w="785624">
                  <a:extLst>
                    <a:ext uri="{9D8B030D-6E8A-4147-A177-3AD203B41FA5}">
                      <a16:colId xmlns:a16="http://schemas.microsoft.com/office/drawing/2014/main" val="904329975"/>
                    </a:ext>
                  </a:extLst>
                </a:gridCol>
                <a:gridCol w="773978">
                  <a:extLst>
                    <a:ext uri="{9D8B030D-6E8A-4147-A177-3AD203B41FA5}">
                      <a16:colId xmlns:a16="http://schemas.microsoft.com/office/drawing/2014/main" val="651154065"/>
                    </a:ext>
                  </a:extLst>
                </a:gridCol>
                <a:gridCol w="797268">
                  <a:extLst>
                    <a:ext uri="{9D8B030D-6E8A-4147-A177-3AD203B41FA5}">
                      <a16:colId xmlns:a16="http://schemas.microsoft.com/office/drawing/2014/main" val="518832535"/>
                    </a:ext>
                  </a:extLst>
                </a:gridCol>
                <a:gridCol w="855492">
                  <a:extLst>
                    <a:ext uri="{9D8B030D-6E8A-4147-A177-3AD203B41FA5}">
                      <a16:colId xmlns:a16="http://schemas.microsoft.com/office/drawing/2014/main" val="2715909787"/>
                    </a:ext>
                  </a:extLst>
                </a:gridCol>
                <a:gridCol w="829097">
                  <a:extLst>
                    <a:ext uri="{9D8B030D-6E8A-4147-A177-3AD203B41FA5}">
                      <a16:colId xmlns:a16="http://schemas.microsoft.com/office/drawing/2014/main" val="2967040221"/>
                    </a:ext>
                  </a:extLst>
                </a:gridCol>
                <a:gridCol w="842294">
                  <a:extLst>
                    <a:ext uri="{9D8B030D-6E8A-4147-A177-3AD203B41FA5}">
                      <a16:colId xmlns:a16="http://schemas.microsoft.com/office/drawing/2014/main" val="1894730560"/>
                    </a:ext>
                  </a:extLst>
                </a:gridCol>
              </a:tblGrid>
              <a:tr h="203231">
                <a:tc gridSpan="8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 %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633744"/>
                  </a:ext>
                </a:extLst>
              </a:tr>
              <a:tr h="580829"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CSP des fils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CSP des pères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Agri. ex.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CPIS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interm.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Employés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Ouvriers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Ensemble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900923"/>
                  </a:ext>
                </a:extLst>
              </a:tr>
              <a:tr h="270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Agriculteurs exploitants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231420"/>
                  </a:ext>
                </a:extLst>
              </a:tr>
              <a:tr h="270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175559"/>
                  </a:ext>
                </a:extLst>
              </a:tr>
              <a:tr h="270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Cadres et PIS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144640"/>
                  </a:ext>
                </a:extLst>
              </a:tr>
              <a:tr h="270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intermédiaires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958549"/>
                  </a:ext>
                </a:extLst>
              </a:tr>
              <a:tr h="270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Employés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159569"/>
                  </a:ext>
                </a:extLst>
              </a:tr>
              <a:tr h="270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Ouvriers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965249"/>
                  </a:ext>
                </a:extLst>
              </a:tr>
              <a:tr h="270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Ensemble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456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59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97D7A807-060C-4DBF-BA3E-90F009D511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803840"/>
              </p:ext>
            </p:extLst>
          </p:nvPr>
        </p:nvGraphicFramePr>
        <p:xfrm>
          <a:off x="437558" y="679478"/>
          <a:ext cx="8310904" cy="3966234"/>
        </p:xfrm>
        <a:graphic>
          <a:graphicData uri="http://schemas.openxmlformats.org/drawingml/2006/table">
            <a:tbl>
              <a:tblPr firstRow="1" firstCol="1" bandRow="1"/>
              <a:tblGrid>
                <a:gridCol w="2118933">
                  <a:extLst>
                    <a:ext uri="{9D8B030D-6E8A-4147-A177-3AD203B41FA5}">
                      <a16:colId xmlns:a16="http://schemas.microsoft.com/office/drawing/2014/main" val="841996826"/>
                    </a:ext>
                  </a:extLst>
                </a:gridCol>
                <a:gridCol w="847062">
                  <a:extLst>
                    <a:ext uri="{9D8B030D-6E8A-4147-A177-3AD203B41FA5}">
                      <a16:colId xmlns:a16="http://schemas.microsoft.com/office/drawing/2014/main" val="1846074315"/>
                    </a:ext>
                  </a:extLst>
                </a:gridCol>
                <a:gridCol w="859807">
                  <a:extLst>
                    <a:ext uri="{9D8B030D-6E8A-4147-A177-3AD203B41FA5}">
                      <a16:colId xmlns:a16="http://schemas.microsoft.com/office/drawing/2014/main" val="904329975"/>
                    </a:ext>
                  </a:extLst>
                </a:gridCol>
                <a:gridCol w="847062">
                  <a:extLst>
                    <a:ext uri="{9D8B030D-6E8A-4147-A177-3AD203B41FA5}">
                      <a16:colId xmlns:a16="http://schemas.microsoft.com/office/drawing/2014/main" val="651154065"/>
                    </a:ext>
                  </a:extLst>
                </a:gridCol>
                <a:gridCol w="872551">
                  <a:extLst>
                    <a:ext uri="{9D8B030D-6E8A-4147-A177-3AD203B41FA5}">
                      <a16:colId xmlns:a16="http://schemas.microsoft.com/office/drawing/2014/main" val="518832535"/>
                    </a:ext>
                  </a:extLst>
                </a:gridCol>
                <a:gridCol w="936274">
                  <a:extLst>
                    <a:ext uri="{9D8B030D-6E8A-4147-A177-3AD203B41FA5}">
                      <a16:colId xmlns:a16="http://schemas.microsoft.com/office/drawing/2014/main" val="2715909787"/>
                    </a:ext>
                  </a:extLst>
                </a:gridCol>
                <a:gridCol w="907386">
                  <a:extLst>
                    <a:ext uri="{9D8B030D-6E8A-4147-A177-3AD203B41FA5}">
                      <a16:colId xmlns:a16="http://schemas.microsoft.com/office/drawing/2014/main" val="2967040221"/>
                    </a:ext>
                  </a:extLst>
                </a:gridCol>
                <a:gridCol w="921829">
                  <a:extLst>
                    <a:ext uri="{9D8B030D-6E8A-4147-A177-3AD203B41FA5}">
                      <a16:colId xmlns:a16="http://schemas.microsoft.com/office/drawing/2014/main" val="1894730560"/>
                    </a:ext>
                  </a:extLst>
                </a:gridCol>
              </a:tblGrid>
              <a:tr h="309286">
                <a:tc gridSpan="8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 %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633744"/>
                  </a:ext>
                </a:extLst>
              </a:tr>
              <a:tr h="841964"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CSP des fils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CSP des pères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Agri. ex.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CPIS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interm.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Employés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Ouvriers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Ensemble</a:t>
                      </a: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900923"/>
                  </a:ext>
                </a:extLst>
              </a:tr>
              <a:tr h="392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Agriculteurs exploitants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231420"/>
                  </a:ext>
                </a:extLst>
              </a:tr>
              <a:tr h="392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175559"/>
                  </a:ext>
                </a:extLst>
              </a:tr>
              <a:tr h="392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Cadres et PIS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144640"/>
                  </a:ext>
                </a:extLst>
              </a:tr>
              <a:tr h="392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intermédiaires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958549"/>
                  </a:ext>
                </a:extLst>
              </a:tr>
              <a:tr h="458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Employés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159569"/>
                  </a:ext>
                </a:extLst>
              </a:tr>
              <a:tr h="392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Ouvriers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37,2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965249"/>
                  </a:ext>
                </a:extLst>
              </a:tr>
              <a:tr h="392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Ensemble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u="db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Verdana Re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45603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-109787" y="4859868"/>
            <a:ext cx="61939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fr-FR" dirty="0"/>
              <a:t>Finalement, sur les tables de mobilité, où se lit l’hérédité sociale 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051084" y="5109544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Sur la diagonale NO-SE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787596" y="1909165"/>
            <a:ext cx="504056" cy="2973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409171" y="2610051"/>
            <a:ext cx="64807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148064" y="3034949"/>
            <a:ext cx="64807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6084168" y="3429000"/>
            <a:ext cx="64807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7019005" y="3861048"/>
            <a:ext cx="64807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634629" y="2240719"/>
            <a:ext cx="64807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650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1279</Words>
  <Application>Microsoft Office PowerPoint</Application>
  <PresentationFormat>Affichage à l'écran (4:3)</PresentationFormat>
  <Paragraphs>742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Verdana Ref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Joachim</cp:lastModifiedBy>
  <cp:revision>90</cp:revision>
  <cp:lastPrinted>2012-01-23T19:38:08Z</cp:lastPrinted>
  <dcterms:created xsi:type="dcterms:W3CDTF">2012-01-18T18:00:57Z</dcterms:created>
  <dcterms:modified xsi:type="dcterms:W3CDTF">2018-03-18T07:06:30Z</dcterms:modified>
</cp:coreProperties>
</file>