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58" r:id="rId6"/>
    <p:sldId id="269" r:id="rId7"/>
    <p:sldId id="259" r:id="rId8"/>
    <p:sldId id="260" r:id="rId9"/>
    <p:sldId id="261" r:id="rId10"/>
    <p:sldId id="270" r:id="rId11"/>
    <p:sldId id="262" r:id="rId12"/>
    <p:sldId id="263" r:id="rId13"/>
    <p:sldId id="264" r:id="rId14"/>
    <p:sldId id="26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9F3"/>
    <a:srgbClr val="EDE2F6"/>
    <a:srgbClr val="CDACE6"/>
    <a:srgbClr val="AE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95439" autoAdjust="0"/>
  </p:normalViewPr>
  <p:slideViewPr>
    <p:cSldViewPr showGuides="1">
      <p:cViewPr varScale="1">
        <p:scale>
          <a:sx n="103" d="100"/>
          <a:sy n="103" d="100"/>
        </p:scale>
        <p:origin x="840" y="-174"/>
      </p:cViewPr>
      <p:guideLst>
        <p:guide orient="horz" pos="2614"/>
        <p:guide pos="3840"/>
      </p:guideLst>
    </p:cSldViewPr>
  </p:slideViewPr>
  <p:notesTextViewPr>
    <p:cViewPr>
      <p:scale>
        <a:sx n="3" d="2"/>
        <a:sy n="3" d="2"/>
      </p:scale>
      <p:origin x="0" y="0"/>
    </p:cViewPr>
  </p:notesTextViewPr>
  <p:sorterViewPr>
    <p:cViewPr>
      <p:scale>
        <a:sx n="55" d="100"/>
        <a:sy n="55" d="100"/>
      </p:scale>
      <p:origin x="0" y="0"/>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7262A-309C-4110-8BFC-C57D187EE0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063A322-BC0A-4BD2-8841-7934858B3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6FAFA82-E7C2-463F-B44D-71E29ABDB172}"/>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5" name="Espace réservé du pied de page 4">
            <a:extLst>
              <a:ext uri="{FF2B5EF4-FFF2-40B4-BE49-F238E27FC236}">
                <a16:creationId xmlns:a16="http://schemas.microsoft.com/office/drawing/2014/main" id="{6AAB2BFC-B1DB-4CF5-BC34-DB0BC5E40CA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6C5EA82-3DA3-4A03-B86F-89932B20E3F5}"/>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316076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1001A-DE9D-404B-919A-CE9014BA0D6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77E57F-1888-490B-A8A7-C596293D21C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0AD4FD-6C86-4119-A392-329CE97C67BF}"/>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5" name="Espace réservé du pied de page 4">
            <a:extLst>
              <a:ext uri="{FF2B5EF4-FFF2-40B4-BE49-F238E27FC236}">
                <a16:creationId xmlns:a16="http://schemas.microsoft.com/office/drawing/2014/main" id="{BCEAD2F7-0619-48A7-AC30-2F536F8888A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3F22F49-6134-43C1-836D-C8780E736782}"/>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433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70E9B07-F472-4D3F-BDEF-62CB975208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BC97879-5921-4D00-9C08-D3908453C99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514030-65EE-4324-AB7D-8997684DEE5D}"/>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5" name="Espace réservé du pied de page 4">
            <a:extLst>
              <a:ext uri="{FF2B5EF4-FFF2-40B4-BE49-F238E27FC236}">
                <a16:creationId xmlns:a16="http://schemas.microsoft.com/office/drawing/2014/main" id="{E1E08E2F-FD4D-4A26-B05A-A0305E0D4CC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05C27DF-72C0-4F85-A015-77293AA7303E}"/>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56337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03876-027B-43C2-8739-8EDDD6DFAC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2C7C05-24C1-4F47-8F4F-5453010292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0D9712-D805-4703-9FA7-34F0CF3D6196}"/>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5" name="Espace réservé du pied de page 4">
            <a:extLst>
              <a:ext uri="{FF2B5EF4-FFF2-40B4-BE49-F238E27FC236}">
                <a16:creationId xmlns:a16="http://schemas.microsoft.com/office/drawing/2014/main" id="{7D390B33-4B99-464E-A9A7-0A50BF8A3C1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F629F1C-AA06-454B-B732-FE24D5D12686}"/>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411087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9CCC0-096C-4E65-9589-4EAA6CDAB5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0DDAF8E-3105-47B1-9A60-692E96249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C9D8B3-A49B-4D1F-8EEE-9CFC80441C86}"/>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5" name="Espace réservé du pied de page 4">
            <a:extLst>
              <a:ext uri="{FF2B5EF4-FFF2-40B4-BE49-F238E27FC236}">
                <a16:creationId xmlns:a16="http://schemas.microsoft.com/office/drawing/2014/main" id="{DC1B76A5-8DEF-4C46-B636-F6D9E722767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7705377-D01E-40D7-9244-D84C4E7F795E}"/>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362481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279F7-808C-4330-957C-519C1302E1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E277426-5FAA-444C-B139-C2C1E00623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01AFBBB-1F93-48C2-933B-DF2FDB1EB2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82C71A-6C8B-48F1-8AFB-E4050B19D535}"/>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6" name="Espace réservé du pied de page 5">
            <a:extLst>
              <a:ext uri="{FF2B5EF4-FFF2-40B4-BE49-F238E27FC236}">
                <a16:creationId xmlns:a16="http://schemas.microsoft.com/office/drawing/2014/main" id="{B1284A33-45A0-46FB-B041-2A829A5915C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37CA5E8-4A42-4BB0-9B64-FC9127C423A2}"/>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31030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A3E52-A138-48E1-B829-EB99A2E0846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41ADBA3-5310-4D81-865C-BA414BD31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E204EE2-DC9A-4044-B910-1EAEF1C6608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D2DD860-F5A2-4AF7-9952-726628250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D51DFC-A049-4F8B-8850-CA6F8A92DAE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5B94F81-4920-4156-A45A-5900A5B90259}"/>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8" name="Espace réservé du pied de page 7">
            <a:extLst>
              <a:ext uri="{FF2B5EF4-FFF2-40B4-BE49-F238E27FC236}">
                <a16:creationId xmlns:a16="http://schemas.microsoft.com/office/drawing/2014/main" id="{225A9CAE-1FEA-4E15-B77F-DDFDB9043504}"/>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A1C122AD-4712-4654-9524-55E7ECDCBF77}"/>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57359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B48EC-237C-4D58-8A9C-22A791D41C7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BC77FC6-EBDF-4569-8207-D25B712F8845}"/>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4" name="Espace réservé du pied de page 3">
            <a:extLst>
              <a:ext uri="{FF2B5EF4-FFF2-40B4-BE49-F238E27FC236}">
                <a16:creationId xmlns:a16="http://schemas.microsoft.com/office/drawing/2014/main" id="{26AB4F3E-95E4-4899-BC90-7DE11DD6F8AF}"/>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FCFAB30-4E60-4267-97F7-6EB49C69D7DD}"/>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323520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94A354D-D75C-42B4-8E1B-60EB0B2FD776}"/>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3" name="Espace réservé du pied de page 2">
            <a:extLst>
              <a:ext uri="{FF2B5EF4-FFF2-40B4-BE49-F238E27FC236}">
                <a16:creationId xmlns:a16="http://schemas.microsoft.com/office/drawing/2014/main" id="{B8DF29D6-FE1A-4CA1-A2C5-BBDAE1B33B63}"/>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885EED2-3646-4E39-887A-9CDFD97AD80A}"/>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83807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FD364-0EF0-4746-ABE2-8CCEF6D810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949A7CC-B70F-4383-A46B-3EDB28EA0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2E6892A-EA8F-49B1-9B79-00DA87673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FF2971-DF2B-45B2-81AB-0C178038B5A7}"/>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6" name="Espace réservé du pied de page 5">
            <a:extLst>
              <a:ext uri="{FF2B5EF4-FFF2-40B4-BE49-F238E27FC236}">
                <a16:creationId xmlns:a16="http://schemas.microsoft.com/office/drawing/2014/main" id="{C953353D-677D-4B0D-81C8-2952BD7935EF}"/>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B359C68-6E74-4B31-BD97-D53ADEE44D39}"/>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09116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89F4D5-E206-4135-AC76-B98CE08A02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36A89E5-3A76-48CC-B42F-0FEA61B8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E8FF17A7-C186-4A9F-9907-C873C82C3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01E682B-476D-4A8C-88DC-FCC8489CEDB4}"/>
              </a:ext>
            </a:extLst>
          </p:cNvPr>
          <p:cNvSpPr>
            <a:spLocks noGrp="1"/>
          </p:cNvSpPr>
          <p:nvPr>
            <p:ph type="dt" sz="half" idx="10"/>
          </p:nvPr>
        </p:nvSpPr>
        <p:spPr/>
        <p:txBody>
          <a:bodyPr/>
          <a:lstStyle/>
          <a:p>
            <a:fld id="{DC394D37-D1E6-490C-9D5F-99CF5CD89B0D}" type="datetimeFigureOut">
              <a:rPr lang="fr-FR" smtClean="0"/>
              <a:t>17/10/2019</a:t>
            </a:fld>
            <a:endParaRPr lang="fr-FR" dirty="0"/>
          </a:p>
        </p:txBody>
      </p:sp>
      <p:sp>
        <p:nvSpPr>
          <p:cNvPr id="6" name="Espace réservé du pied de page 5">
            <a:extLst>
              <a:ext uri="{FF2B5EF4-FFF2-40B4-BE49-F238E27FC236}">
                <a16:creationId xmlns:a16="http://schemas.microsoft.com/office/drawing/2014/main" id="{31149C68-8796-4D32-BCC7-FAAFF7DAD41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9FCB114-4A6A-4B54-B701-E8C5E53A4BBF}"/>
              </a:ext>
            </a:extLst>
          </p:cNvPr>
          <p:cNvSpPr>
            <a:spLocks noGrp="1"/>
          </p:cNvSpPr>
          <p:nvPr>
            <p:ph type="sldNum" sz="quarter" idx="12"/>
          </p:nvPr>
        </p:nvSpPr>
        <p:spPr/>
        <p:txBody>
          <a:bodyPr/>
          <a:lstStyle/>
          <a:p>
            <a:fld id="{793B5CD7-D76F-42FB-BA9E-DC2198D39462}" type="slidenum">
              <a:rPr lang="fr-FR" smtClean="0"/>
              <a:t>‹N°›</a:t>
            </a:fld>
            <a:endParaRPr lang="fr-FR" dirty="0"/>
          </a:p>
        </p:txBody>
      </p:sp>
    </p:spTree>
    <p:extLst>
      <p:ext uri="{BB962C8B-B14F-4D97-AF65-F5344CB8AC3E}">
        <p14:creationId xmlns:p14="http://schemas.microsoft.com/office/powerpoint/2010/main" val="214445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A4DC3E8-9DF7-4EB3-AB8D-61CF58FF2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D3AF18A-A7B3-4927-8AED-A11E08E1F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1E3768-C682-4948-AA4B-0C59D3491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94D37-D1E6-490C-9D5F-99CF5CD89B0D}" type="datetimeFigureOut">
              <a:rPr lang="fr-FR" smtClean="0"/>
              <a:t>17/10/2019</a:t>
            </a:fld>
            <a:endParaRPr lang="fr-FR" dirty="0"/>
          </a:p>
        </p:txBody>
      </p:sp>
      <p:sp>
        <p:nvSpPr>
          <p:cNvPr id="5" name="Espace réservé du pied de page 4">
            <a:extLst>
              <a:ext uri="{FF2B5EF4-FFF2-40B4-BE49-F238E27FC236}">
                <a16:creationId xmlns:a16="http://schemas.microsoft.com/office/drawing/2014/main" id="{FD4B23CB-8A6F-4492-A10F-A83C97079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D8DFAD21-5FEE-4579-B536-69B7A1AF1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B5CD7-D76F-42FB-BA9E-DC2198D39462}" type="slidenum">
              <a:rPr lang="fr-FR" smtClean="0"/>
              <a:t>‹N°›</a:t>
            </a:fld>
            <a:endParaRPr lang="fr-FR" dirty="0"/>
          </a:p>
        </p:txBody>
      </p:sp>
    </p:spTree>
    <p:extLst>
      <p:ext uri="{BB962C8B-B14F-4D97-AF65-F5344CB8AC3E}">
        <p14:creationId xmlns:p14="http://schemas.microsoft.com/office/powerpoint/2010/main" val="3899564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xml"/><Relationship Id="rId5" Type="http://schemas.openxmlformats.org/officeDocument/2006/relationships/tags" Target="../tags/tag52.xml"/><Relationship Id="rId4"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xml"/><Relationship Id="rId5" Type="http://schemas.openxmlformats.org/officeDocument/2006/relationships/tags" Target="../tags/tag57.xml"/><Relationship Id="rId4" Type="http://schemas.openxmlformats.org/officeDocument/2006/relationships/tags" Target="../tags/tag56.xml"/></Relationships>
</file>

<file path=ppt/slides/_rels/slide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xml"/><Relationship Id="rId5" Type="http://schemas.openxmlformats.org/officeDocument/2006/relationships/tags" Target="../tags/tag62.xml"/><Relationship Id="rId4" Type="http://schemas.openxmlformats.org/officeDocument/2006/relationships/tags" Target="../tags/tag61.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xml"/><Relationship Id="rId5" Type="http://schemas.openxmlformats.org/officeDocument/2006/relationships/tags" Target="../tags/tag67.xml"/><Relationship Id="rId4" Type="http://schemas.openxmlformats.org/officeDocument/2006/relationships/tags" Target="../tags/tag66.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xml"/><Relationship Id="rId5" Type="http://schemas.openxmlformats.org/officeDocument/2006/relationships/tags" Target="../tags/tag72.xml"/><Relationship Id="rId4" Type="http://schemas.openxmlformats.org/officeDocument/2006/relationships/tags" Target="../tags/tag71.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1.xml"/><Relationship Id="rId5" Type="http://schemas.openxmlformats.org/officeDocument/2006/relationships/tags" Target="../tags/tag22.xml"/><Relationship Id="rId4"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1.xml"/><Relationship Id="rId5" Type="http://schemas.openxmlformats.org/officeDocument/2006/relationships/tags" Target="../tags/tag27.xml"/><Relationship Id="rId4"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5.xml"/><Relationship Id="rId7" Type="http://schemas.openxmlformats.org/officeDocument/2006/relationships/image" Target="../media/image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1.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0.xml"/><Relationship Id="rId7" Type="http://schemas.openxmlformats.org/officeDocument/2006/relationships/image" Target="../media/image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5.xml"/><Relationship Id="rId7" Type="http://schemas.openxmlformats.org/officeDocument/2006/relationships/image" Target="../media/image3.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851272-9B66-47F3-BAE5-E2FEA3E59654}"/>
              </a:ext>
            </a:extLst>
          </p:cNvPr>
          <p:cNvSpPr/>
          <p:nvPr>
            <p:custDataLst>
              <p:tags r:id="rId1"/>
            </p:custDataLst>
          </p:nvPr>
        </p:nvSpPr>
        <p:spPr>
          <a:xfrm>
            <a:off x="1325947" y="728970"/>
            <a:ext cx="2616422" cy="830997"/>
          </a:xfrm>
          <a:prstGeom prst="rect">
            <a:avLst/>
          </a:prstGeom>
        </p:spPr>
        <p:txBody>
          <a:bodyPr wrap="none">
            <a:spAutoFit/>
          </a:bodyPr>
          <a:lstStyle/>
          <a:p>
            <a:r>
              <a:rPr lang="fr-FR" sz="4800" b="1" dirty="0">
                <a:solidFill>
                  <a:srgbClr val="7030A0"/>
                </a:solidFill>
                <a:latin typeface="Arial" panose="020B0604020202020204" pitchFamily="34" charset="0"/>
                <a:cs typeface="Arial" panose="020B0604020202020204" pitchFamily="34" charset="0"/>
              </a:rPr>
              <a:t>Atelier 1</a:t>
            </a:r>
          </a:p>
        </p:txBody>
      </p:sp>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2"/>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3"/>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4"/>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5"/>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304F2F8-A11F-4A99-B371-D8F0BC5E9006}"/>
              </a:ext>
            </a:extLst>
          </p:cNvPr>
          <p:cNvSpPr/>
          <p:nvPr>
            <p:custDataLst>
              <p:tags r:id="rId6"/>
            </p:custDataLst>
          </p:nvPr>
        </p:nvSpPr>
        <p:spPr>
          <a:xfrm>
            <a:off x="0" y="1808982"/>
            <a:ext cx="12192000" cy="1077218"/>
          </a:xfrm>
          <a:prstGeom prst="rect">
            <a:avLst/>
          </a:prstGeom>
        </p:spPr>
        <p:txBody>
          <a:bodyPr wrap="square">
            <a:spAutoFit/>
          </a:bodyPr>
          <a:lstStyle/>
          <a:p>
            <a:pPr algn="ctr"/>
            <a:r>
              <a:rPr lang="fr-FR" sz="3200" b="1" dirty="0">
                <a:latin typeface="Calibri-Bold"/>
              </a:rPr>
              <a:t>Travail sur la formulation des questions de la partie 1</a:t>
            </a:r>
          </a:p>
          <a:p>
            <a:pPr algn="ctr"/>
            <a:r>
              <a:rPr lang="fr-FR" sz="3200" b="1" dirty="0">
                <a:latin typeface="Calibri-Bold"/>
              </a:rPr>
              <a:t>et des sujets de la partie 2</a:t>
            </a:r>
          </a:p>
        </p:txBody>
      </p:sp>
      <p:sp>
        <p:nvSpPr>
          <p:cNvPr id="12" name="ZoneTexte 11">
            <a:extLst>
              <a:ext uri="{FF2B5EF4-FFF2-40B4-BE49-F238E27FC236}">
                <a16:creationId xmlns:a16="http://schemas.microsoft.com/office/drawing/2014/main" id="{316B79C6-5CD1-4388-9F81-F96704B4E404}"/>
              </a:ext>
            </a:extLst>
          </p:cNvPr>
          <p:cNvSpPr txBox="1"/>
          <p:nvPr>
            <p:custDataLst>
              <p:tags r:id="rId7"/>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Tree>
    <p:extLst>
      <p:ext uri="{BB962C8B-B14F-4D97-AF65-F5344CB8AC3E}">
        <p14:creationId xmlns:p14="http://schemas.microsoft.com/office/powerpoint/2010/main" val="429158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461665"/>
          </a:xfrm>
          <a:prstGeom prst="rect">
            <a:avLst/>
          </a:prstGeom>
        </p:spPr>
        <p:txBody>
          <a:bodyPr wrap="square">
            <a:spAutoFit/>
          </a:bodyPr>
          <a:lstStyle/>
          <a:p>
            <a:r>
              <a:rPr lang="fr-FR" sz="2400" b="1" dirty="0">
                <a:solidFill>
                  <a:srgbClr val="7030A0"/>
                </a:solidFill>
              </a:rPr>
              <a:t>Évaluer des questionnements de 1</a:t>
            </a:r>
            <a:r>
              <a:rPr lang="fr-FR" sz="2400" b="1" baseline="30000" dirty="0">
                <a:solidFill>
                  <a:srgbClr val="7030A0"/>
                </a:solidFill>
              </a:rPr>
              <a:t>ère</a:t>
            </a:r>
            <a:r>
              <a:rPr lang="fr-FR" sz="2400" b="1" dirty="0">
                <a:solidFill>
                  <a:srgbClr val="7030A0"/>
                </a:solidFill>
              </a:rPr>
              <a:t> partie</a:t>
            </a:r>
            <a:endParaRPr lang="fr-FR" sz="2400" b="1" u="sng" dirty="0">
              <a:solidFill>
                <a:srgbClr val="7030A0"/>
              </a:solidFill>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0ECEE5EA-5B90-4AB6-AFD0-D4AE84162164}"/>
              </a:ext>
            </a:extLst>
          </p:cNvPr>
          <p:cNvGraphicFramePr>
            <a:graphicFrameLocks noGrp="1"/>
          </p:cNvGraphicFramePr>
          <p:nvPr>
            <p:extLst>
              <p:ext uri="{D42A27DB-BD31-4B8C-83A1-F6EECF244321}">
                <p14:modId xmlns:p14="http://schemas.microsoft.com/office/powerpoint/2010/main" val="2851343184"/>
              </p:ext>
            </p:extLst>
          </p:nvPr>
        </p:nvGraphicFramePr>
        <p:xfrm>
          <a:off x="1055944" y="1253900"/>
          <a:ext cx="10800120" cy="4186438"/>
        </p:xfrm>
        <a:graphic>
          <a:graphicData uri="http://schemas.openxmlformats.org/drawingml/2006/table">
            <a:tbl>
              <a:tblPr firstRow="1" firstCol="1" bandRow="1">
                <a:tableStyleId>{5C22544A-7EE6-4342-B048-85BDC9FD1C3A}</a:tableStyleId>
              </a:tblPr>
              <a:tblGrid>
                <a:gridCol w="10800120">
                  <a:extLst>
                    <a:ext uri="{9D8B030D-6E8A-4147-A177-3AD203B41FA5}">
                      <a16:colId xmlns:a16="http://schemas.microsoft.com/office/drawing/2014/main" val="2589767259"/>
                    </a:ext>
                  </a:extLst>
                </a:gridCol>
              </a:tblGrid>
              <a:tr h="571350">
                <a:tc>
                  <a:txBody>
                    <a:bodyPr/>
                    <a:lstStyle/>
                    <a:p>
                      <a:pPr algn="l">
                        <a:spcBef>
                          <a:spcPts val="600"/>
                        </a:spcBef>
                        <a:spcAft>
                          <a:spcPts val="600"/>
                        </a:spcAft>
                      </a:pPr>
                      <a:r>
                        <a:rPr lang="fr-FR" sz="2000" dirty="0">
                          <a:solidFill>
                            <a:schemeClr val="tx1"/>
                          </a:solidFill>
                          <a:effectLst/>
                        </a:rPr>
                        <a:t>Un questionnement conforme</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726099674"/>
                  </a:ext>
                </a:extLst>
              </a:tr>
              <a:tr h="1121924">
                <a:tc>
                  <a:txBody>
                    <a:bodyPr/>
                    <a:lstStyle/>
                    <a:p>
                      <a:pPr marL="0" lvl="0" indent="0" algn="l">
                        <a:spcAft>
                          <a:spcPts val="0"/>
                        </a:spcAft>
                        <a:buFont typeface="+mj-lt"/>
                        <a:buNone/>
                      </a:pPr>
                      <a:r>
                        <a:rPr lang="fr-FR" sz="2000" dirty="0">
                          <a:solidFill>
                            <a:schemeClr val="tx1"/>
                          </a:solidFill>
                          <a:effectLst/>
                        </a:rPr>
                        <a:t>1. Pourquoi peut-on considérer l’âge comme une variable sociale du vote ? (4 points)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38092769"/>
                  </a:ext>
                </a:extLst>
              </a:tr>
              <a:tr h="1246582">
                <a:tc>
                  <a:txBody>
                    <a:bodyPr/>
                    <a:lstStyle/>
                    <a:p>
                      <a:pPr marL="0" lvl="0" indent="0" algn="l">
                        <a:spcAft>
                          <a:spcPts val="0"/>
                        </a:spcAft>
                        <a:buFont typeface="+mj-lt"/>
                        <a:buNone/>
                      </a:pPr>
                      <a:r>
                        <a:rPr lang="fr-FR" sz="2000" dirty="0">
                          <a:solidFill>
                            <a:schemeClr val="tx1"/>
                          </a:solidFill>
                          <a:effectLst/>
                        </a:rPr>
                        <a:t>2. Comparez le vote des catholiques pratiquants et des électeurs sans religion. (3 points)</a:t>
                      </a: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3633755"/>
                  </a:ext>
                </a:extLst>
              </a:tr>
              <a:tr h="1246582">
                <a:tc>
                  <a:txBody>
                    <a:bodyPr/>
                    <a:lstStyle/>
                    <a:p>
                      <a:pPr marL="0" lvl="0" indent="0" algn="l">
                        <a:spcAft>
                          <a:spcPts val="0"/>
                        </a:spcAft>
                        <a:buFont typeface="+mj-lt"/>
                        <a:buNone/>
                      </a:pPr>
                      <a:r>
                        <a:rPr lang="fr-FR" sz="2000" dirty="0">
                          <a:solidFill>
                            <a:schemeClr val="tx1"/>
                          </a:solidFill>
                          <a:effectLst/>
                        </a:rPr>
                        <a:t>3. À l’aide du document, vous montrerez que le vote est le reflet d’appartenances sociales. (3 points)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87700902"/>
                  </a:ext>
                </a:extLst>
              </a:tr>
            </a:tbl>
          </a:graphicData>
        </a:graphic>
      </p:graphicFrame>
    </p:spTree>
    <p:extLst>
      <p:ext uri="{BB962C8B-B14F-4D97-AF65-F5344CB8AC3E}">
        <p14:creationId xmlns:p14="http://schemas.microsoft.com/office/powerpoint/2010/main" val="185009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461665"/>
          </a:xfrm>
          <a:prstGeom prst="rect">
            <a:avLst/>
          </a:prstGeom>
        </p:spPr>
        <p:txBody>
          <a:bodyPr wrap="square">
            <a:spAutoFit/>
          </a:bodyPr>
          <a:lstStyle/>
          <a:p>
            <a:r>
              <a:rPr lang="fr-FR" sz="2400" b="1" dirty="0">
                <a:solidFill>
                  <a:srgbClr val="7030A0"/>
                </a:solidFill>
              </a:rPr>
              <a:t>Évaluer des intitulés de deuxième partie (</a:t>
            </a:r>
            <a:r>
              <a:rPr lang="fr-FR" sz="2400" b="1" i="1" dirty="0">
                <a:solidFill>
                  <a:srgbClr val="7030A0"/>
                </a:solidFill>
              </a:rPr>
              <a:t>tirés de manuels scolaires</a:t>
            </a:r>
            <a:r>
              <a:rPr lang="fr-FR" sz="2400" b="1" dirty="0">
                <a:solidFill>
                  <a:srgbClr val="7030A0"/>
                </a:solidFill>
              </a:rPr>
              <a:t>)</a:t>
            </a:r>
            <a:endParaRPr lang="fr-FR" sz="2400" b="1" u="sng" dirty="0">
              <a:solidFill>
                <a:srgbClr val="7030A0"/>
              </a:solidFill>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0ECEE5EA-5B90-4AB6-AFD0-D4AE84162164}"/>
              </a:ext>
            </a:extLst>
          </p:cNvPr>
          <p:cNvGraphicFramePr>
            <a:graphicFrameLocks noGrp="1"/>
          </p:cNvGraphicFramePr>
          <p:nvPr>
            <p:extLst>
              <p:ext uri="{D42A27DB-BD31-4B8C-83A1-F6EECF244321}">
                <p14:modId xmlns:p14="http://schemas.microsoft.com/office/powerpoint/2010/main" val="299355075"/>
              </p:ext>
            </p:extLst>
          </p:nvPr>
        </p:nvGraphicFramePr>
        <p:xfrm>
          <a:off x="785941" y="1253900"/>
          <a:ext cx="11316954" cy="4283714"/>
        </p:xfrm>
        <a:graphic>
          <a:graphicData uri="http://schemas.openxmlformats.org/drawingml/2006/table">
            <a:tbl>
              <a:tblPr firstRow="1" firstCol="1" bandRow="1">
                <a:tableStyleId>{5C22544A-7EE6-4342-B048-85BDC9FD1C3A}</a:tableStyleId>
              </a:tblPr>
              <a:tblGrid>
                <a:gridCol w="3330037">
                  <a:extLst>
                    <a:ext uri="{9D8B030D-6E8A-4147-A177-3AD203B41FA5}">
                      <a16:colId xmlns:a16="http://schemas.microsoft.com/office/drawing/2014/main" val="2589767259"/>
                    </a:ext>
                  </a:extLst>
                </a:gridCol>
                <a:gridCol w="3723342">
                  <a:extLst>
                    <a:ext uri="{9D8B030D-6E8A-4147-A177-3AD203B41FA5}">
                      <a16:colId xmlns:a16="http://schemas.microsoft.com/office/drawing/2014/main" val="29328497"/>
                    </a:ext>
                  </a:extLst>
                </a:gridCol>
                <a:gridCol w="295039">
                  <a:extLst>
                    <a:ext uri="{9D8B030D-6E8A-4147-A177-3AD203B41FA5}">
                      <a16:colId xmlns:a16="http://schemas.microsoft.com/office/drawing/2014/main" val="2684396628"/>
                    </a:ext>
                  </a:extLst>
                </a:gridCol>
                <a:gridCol w="295039">
                  <a:extLst>
                    <a:ext uri="{9D8B030D-6E8A-4147-A177-3AD203B41FA5}">
                      <a16:colId xmlns:a16="http://schemas.microsoft.com/office/drawing/2014/main" val="2276844806"/>
                    </a:ext>
                  </a:extLst>
                </a:gridCol>
                <a:gridCol w="3673497">
                  <a:extLst>
                    <a:ext uri="{9D8B030D-6E8A-4147-A177-3AD203B41FA5}">
                      <a16:colId xmlns:a16="http://schemas.microsoft.com/office/drawing/2014/main" val="1481871697"/>
                    </a:ext>
                  </a:extLst>
                </a:gridCol>
              </a:tblGrid>
              <a:tr h="571350">
                <a:tc>
                  <a:txBody>
                    <a:bodyPr/>
                    <a:lstStyle/>
                    <a:p>
                      <a:pPr algn="l">
                        <a:spcBef>
                          <a:spcPts val="0"/>
                        </a:spcBef>
                        <a:spcAft>
                          <a:spcPts val="0"/>
                        </a:spcAft>
                      </a:pPr>
                      <a:r>
                        <a:rPr lang="fr-FR" sz="2000" dirty="0">
                          <a:solidFill>
                            <a:schemeClr val="tx1"/>
                          </a:solidFill>
                          <a:effectLst/>
                          <a:latin typeface="+mn-lt"/>
                        </a:rPr>
                        <a:t>Points du programme</a:t>
                      </a:r>
                      <a:endParaRPr lang="fr-FR"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l">
                        <a:spcBef>
                          <a:spcPts val="0"/>
                        </a:spcBef>
                        <a:spcAft>
                          <a:spcPts val="0"/>
                        </a:spcAft>
                      </a:pPr>
                      <a:r>
                        <a:rPr lang="fr-FR" sz="2000" dirty="0">
                          <a:solidFill>
                            <a:schemeClr val="tx1"/>
                          </a:solidFill>
                          <a:effectLst/>
                          <a:latin typeface="+mn-lt"/>
                          <a:ea typeface="Times New Roman" panose="02020603050405020304" pitchFamily="18" charset="0"/>
                          <a:cs typeface="Times New Roman" panose="02020603050405020304" pitchFamily="18" charset="0"/>
                        </a:rPr>
                        <a:t>Intitulés</a:t>
                      </a: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ctr">
                        <a:spcBef>
                          <a:spcPts val="0"/>
                        </a:spcBef>
                        <a:spcAft>
                          <a:spcPts val="0"/>
                        </a:spcAft>
                      </a:pPr>
                      <a:r>
                        <a:rPr lang="fr-FR" sz="2800" dirty="0">
                          <a:solidFill>
                            <a:srgbClr val="00B050"/>
                          </a:solidFill>
                          <a:effectLst/>
                          <a:latin typeface="+mn-lt"/>
                          <a:ea typeface="Times New Roman" panose="02020603050405020304" pitchFamily="18" charset="0"/>
                          <a:cs typeface="Times New Roman" panose="02020603050405020304" pitchFamily="18" charset="0"/>
                          <a:sym typeface="Wingdings 2" panose="05020102010507070707" pitchFamily="18" charset="2"/>
                        </a:rPr>
                        <a:t></a:t>
                      </a:r>
                      <a:endParaRPr lang="fr-FR" sz="2800" dirty="0">
                        <a:solidFill>
                          <a:srgbClr val="00B050"/>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ctr">
                        <a:spcBef>
                          <a:spcPts val="0"/>
                        </a:spcBef>
                        <a:spcAft>
                          <a:spcPts val="0"/>
                        </a:spcAft>
                      </a:pPr>
                      <a:r>
                        <a:rPr lang="fr-FR" sz="2800" b="0" dirty="0">
                          <a:solidFill>
                            <a:srgbClr val="FF0000"/>
                          </a:solidFill>
                          <a:effectLst/>
                          <a:latin typeface="+mn-lt"/>
                          <a:ea typeface="Times New Roman" panose="02020603050405020304" pitchFamily="18" charset="0"/>
                          <a:cs typeface="Times New Roman" panose="02020603050405020304" pitchFamily="18" charset="0"/>
                        </a:rPr>
                        <a:t>X</a:t>
                      </a: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l">
                        <a:spcBef>
                          <a:spcPts val="0"/>
                        </a:spcBef>
                        <a:spcAft>
                          <a:spcPts val="0"/>
                        </a:spcAft>
                      </a:pPr>
                      <a:r>
                        <a:rPr lang="fr-FR" sz="2000" dirty="0">
                          <a:solidFill>
                            <a:schemeClr val="tx1"/>
                          </a:solidFill>
                          <a:effectLst/>
                          <a:latin typeface="+mn-lt"/>
                        </a:rPr>
                        <a:t>Commentaires</a:t>
                      </a:r>
                      <a:endParaRPr lang="fr-FR"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extLst>
                  <a:ext uri="{0D108BD9-81ED-4DB2-BD59-A6C34878D82A}">
                    <a16:rowId xmlns:a16="http://schemas.microsoft.com/office/drawing/2014/main" val="2726099674"/>
                  </a:ext>
                </a:extLst>
              </a:tr>
              <a:tr h="1121924">
                <a:tc>
                  <a:txBody>
                    <a:bodyPr/>
                    <a:lstStyle/>
                    <a:p>
                      <a:pPr>
                        <a:spcAft>
                          <a:spcPts val="600"/>
                        </a:spcAft>
                      </a:pPr>
                      <a:r>
                        <a:rPr lang="fr-F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Comment un marché concurrentiel fonctionne-t-il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montrerez ce qu’est un marché concurrentiel et comment il peut permettre d’obtenir des gains à l’échange.</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38092769"/>
                  </a:ext>
                </a:extLst>
              </a:tr>
              <a:tr h="1246582">
                <a:tc>
                  <a:txBody>
                    <a:bodyPr/>
                    <a:lstStyle/>
                    <a:p>
                      <a:pPr>
                        <a:spcAft>
                          <a:spcPts val="600"/>
                        </a:spcAft>
                      </a:pPr>
                      <a:r>
                        <a:rPr lang="fr-F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Quelles sont les principales défaillances du marché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présenterez deux défaillances de marché. </a:t>
                      </a:r>
                      <a:endParaRPr lang="fr-F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3633755"/>
                  </a:ext>
                </a:extLst>
              </a:tr>
              <a:tr h="1246582">
                <a:tc>
                  <a:txBody>
                    <a:bodyPr/>
                    <a:lstStyle/>
                    <a:p>
                      <a:pPr>
                        <a:spcAft>
                          <a:spcPts val="600"/>
                        </a:spcAft>
                      </a:pPr>
                      <a:r>
                        <a:rPr lang="fr-F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Comment les agents </a:t>
                      </a:r>
                      <a:r>
                        <a:rPr lang="fr-FR" sz="20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écono-miques</a:t>
                      </a:r>
                      <a:r>
                        <a:rPr lang="fr-FR"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 financent-ils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87700902"/>
                  </a:ext>
                </a:extLst>
              </a:tr>
            </a:tbl>
          </a:graphicData>
        </a:graphic>
      </p:graphicFrame>
    </p:spTree>
    <p:extLst>
      <p:ext uri="{BB962C8B-B14F-4D97-AF65-F5344CB8AC3E}">
        <p14:creationId xmlns:p14="http://schemas.microsoft.com/office/powerpoint/2010/main" val="114893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461665"/>
          </a:xfrm>
          <a:prstGeom prst="rect">
            <a:avLst/>
          </a:prstGeom>
        </p:spPr>
        <p:txBody>
          <a:bodyPr wrap="square">
            <a:spAutoFit/>
          </a:bodyPr>
          <a:lstStyle/>
          <a:p>
            <a:r>
              <a:rPr lang="fr-FR" sz="2400" b="1" dirty="0">
                <a:solidFill>
                  <a:srgbClr val="7030A0"/>
                </a:solidFill>
              </a:rPr>
              <a:t>Évaluer des intitulés de deuxième partie (</a:t>
            </a:r>
            <a:r>
              <a:rPr lang="fr-FR" sz="2400" b="1" i="1" dirty="0">
                <a:solidFill>
                  <a:srgbClr val="7030A0"/>
                </a:solidFill>
              </a:rPr>
              <a:t>tirés de manuels scolaires</a:t>
            </a:r>
            <a:r>
              <a:rPr lang="fr-FR" sz="2400" b="1" dirty="0">
                <a:solidFill>
                  <a:srgbClr val="7030A0"/>
                </a:solidFill>
              </a:rPr>
              <a:t>)</a:t>
            </a:r>
            <a:endParaRPr lang="fr-FR" sz="2400" b="1" u="sng" dirty="0">
              <a:solidFill>
                <a:srgbClr val="7030A0"/>
              </a:solidFill>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0ECEE5EA-5B90-4AB6-AFD0-D4AE84162164}"/>
              </a:ext>
            </a:extLst>
          </p:cNvPr>
          <p:cNvGraphicFramePr>
            <a:graphicFrameLocks noGrp="1"/>
          </p:cNvGraphicFramePr>
          <p:nvPr>
            <p:extLst>
              <p:ext uri="{D42A27DB-BD31-4B8C-83A1-F6EECF244321}">
                <p14:modId xmlns:p14="http://schemas.microsoft.com/office/powerpoint/2010/main" val="2169841754"/>
              </p:ext>
            </p:extLst>
          </p:nvPr>
        </p:nvGraphicFramePr>
        <p:xfrm>
          <a:off x="785941" y="1253900"/>
          <a:ext cx="11316954" cy="3037132"/>
        </p:xfrm>
        <a:graphic>
          <a:graphicData uri="http://schemas.openxmlformats.org/drawingml/2006/table">
            <a:tbl>
              <a:tblPr firstRow="1" firstCol="1" bandRow="1">
                <a:tableStyleId>{5C22544A-7EE6-4342-B048-85BDC9FD1C3A}</a:tableStyleId>
              </a:tblPr>
              <a:tblGrid>
                <a:gridCol w="3330037">
                  <a:extLst>
                    <a:ext uri="{9D8B030D-6E8A-4147-A177-3AD203B41FA5}">
                      <a16:colId xmlns:a16="http://schemas.microsoft.com/office/drawing/2014/main" val="2589767259"/>
                    </a:ext>
                  </a:extLst>
                </a:gridCol>
                <a:gridCol w="3723342">
                  <a:extLst>
                    <a:ext uri="{9D8B030D-6E8A-4147-A177-3AD203B41FA5}">
                      <a16:colId xmlns:a16="http://schemas.microsoft.com/office/drawing/2014/main" val="29328497"/>
                    </a:ext>
                  </a:extLst>
                </a:gridCol>
                <a:gridCol w="295039">
                  <a:extLst>
                    <a:ext uri="{9D8B030D-6E8A-4147-A177-3AD203B41FA5}">
                      <a16:colId xmlns:a16="http://schemas.microsoft.com/office/drawing/2014/main" val="2684396628"/>
                    </a:ext>
                  </a:extLst>
                </a:gridCol>
                <a:gridCol w="295039">
                  <a:extLst>
                    <a:ext uri="{9D8B030D-6E8A-4147-A177-3AD203B41FA5}">
                      <a16:colId xmlns:a16="http://schemas.microsoft.com/office/drawing/2014/main" val="2276844806"/>
                    </a:ext>
                  </a:extLst>
                </a:gridCol>
                <a:gridCol w="3673497">
                  <a:extLst>
                    <a:ext uri="{9D8B030D-6E8A-4147-A177-3AD203B41FA5}">
                      <a16:colId xmlns:a16="http://schemas.microsoft.com/office/drawing/2014/main" val="1481871697"/>
                    </a:ext>
                  </a:extLst>
                </a:gridCol>
              </a:tblGrid>
              <a:tr h="571350">
                <a:tc>
                  <a:txBody>
                    <a:bodyPr/>
                    <a:lstStyle/>
                    <a:p>
                      <a:pPr algn="l">
                        <a:spcBef>
                          <a:spcPts val="0"/>
                        </a:spcBef>
                        <a:spcAft>
                          <a:spcPts val="0"/>
                        </a:spcAft>
                      </a:pPr>
                      <a:r>
                        <a:rPr lang="fr-FR" sz="2000" dirty="0">
                          <a:solidFill>
                            <a:schemeClr val="tx1"/>
                          </a:solidFill>
                          <a:effectLst/>
                          <a:latin typeface="+mn-lt"/>
                        </a:rPr>
                        <a:t>Points du programme</a:t>
                      </a:r>
                      <a:endParaRPr lang="fr-FR"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l">
                        <a:spcBef>
                          <a:spcPts val="0"/>
                        </a:spcBef>
                        <a:spcAft>
                          <a:spcPts val="0"/>
                        </a:spcAft>
                      </a:pPr>
                      <a:r>
                        <a:rPr lang="fr-FR" sz="2000" dirty="0">
                          <a:solidFill>
                            <a:schemeClr val="tx1"/>
                          </a:solidFill>
                          <a:effectLst/>
                          <a:latin typeface="+mn-lt"/>
                          <a:ea typeface="Times New Roman" panose="02020603050405020304" pitchFamily="18" charset="0"/>
                          <a:cs typeface="Times New Roman" panose="02020603050405020304" pitchFamily="18" charset="0"/>
                        </a:rPr>
                        <a:t>Intitulés</a:t>
                      </a: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ctr">
                        <a:spcBef>
                          <a:spcPts val="0"/>
                        </a:spcBef>
                        <a:spcAft>
                          <a:spcPts val="0"/>
                        </a:spcAft>
                      </a:pPr>
                      <a:r>
                        <a:rPr lang="fr-FR" sz="2800" dirty="0">
                          <a:solidFill>
                            <a:srgbClr val="00B050"/>
                          </a:solidFill>
                          <a:effectLst/>
                          <a:latin typeface="+mn-lt"/>
                          <a:ea typeface="Times New Roman" panose="02020603050405020304" pitchFamily="18" charset="0"/>
                          <a:cs typeface="Times New Roman" panose="02020603050405020304" pitchFamily="18" charset="0"/>
                          <a:sym typeface="Wingdings 2" panose="05020102010507070707" pitchFamily="18" charset="2"/>
                        </a:rPr>
                        <a:t></a:t>
                      </a:r>
                      <a:endParaRPr lang="fr-FR" sz="2800" dirty="0">
                        <a:solidFill>
                          <a:srgbClr val="00B050"/>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ctr">
                        <a:spcBef>
                          <a:spcPts val="0"/>
                        </a:spcBef>
                        <a:spcAft>
                          <a:spcPts val="0"/>
                        </a:spcAft>
                      </a:pPr>
                      <a:r>
                        <a:rPr lang="fr-FR" sz="2800" b="0" dirty="0">
                          <a:solidFill>
                            <a:srgbClr val="FF0000"/>
                          </a:solidFill>
                          <a:effectLst/>
                          <a:latin typeface="+mn-lt"/>
                          <a:ea typeface="Times New Roman" panose="02020603050405020304" pitchFamily="18" charset="0"/>
                          <a:cs typeface="Times New Roman" panose="02020603050405020304" pitchFamily="18" charset="0"/>
                        </a:rPr>
                        <a:t>X</a:t>
                      </a: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l">
                        <a:spcBef>
                          <a:spcPts val="0"/>
                        </a:spcBef>
                        <a:spcAft>
                          <a:spcPts val="0"/>
                        </a:spcAft>
                      </a:pPr>
                      <a:r>
                        <a:rPr lang="fr-FR" sz="2000" dirty="0">
                          <a:solidFill>
                            <a:schemeClr val="tx1"/>
                          </a:solidFill>
                          <a:effectLst/>
                          <a:latin typeface="+mn-lt"/>
                        </a:rPr>
                        <a:t>Commentaires</a:t>
                      </a:r>
                      <a:endParaRPr lang="fr-FR"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extLst>
                  <a:ext uri="{0D108BD9-81ED-4DB2-BD59-A6C34878D82A}">
                    <a16:rowId xmlns:a16="http://schemas.microsoft.com/office/drawing/2014/main" val="2726099674"/>
                  </a:ext>
                </a:extLst>
              </a:tr>
              <a:tr h="1121924">
                <a:tc>
                  <a:txBody>
                    <a:bodyPr/>
                    <a:lstStyle/>
                    <a:p>
                      <a:pPr>
                        <a:spcAft>
                          <a:spcPts val="600"/>
                        </a:spcAft>
                      </a:pPr>
                      <a:r>
                        <a:rPr lang="fr-FR"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Qu’est-ce que la monnaie et comment est-elle créée ?</a:t>
                      </a:r>
                      <a:endParaRPr lang="fr-F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montrerez que, malgré la diversité de ses formes, la monnaie a toujours la même nature. </a:t>
                      </a:r>
                      <a:endParaRPr lang="fr-F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38092769"/>
                  </a:ext>
                </a:extLst>
              </a:tr>
              <a:tr h="1246582">
                <a:tc>
                  <a:txBody>
                    <a:bodyPr/>
                    <a:lstStyle/>
                    <a:p>
                      <a:pPr>
                        <a:spcAft>
                          <a:spcPts val="600"/>
                        </a:spcAft>
                      </a:pPr>
                      <a:r>
                        <a:rPr lang="fr-FR"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Qu’est-ce que la monnaie et comment est-elle créée ?</a:t>
                      </a:r>
                      <a:endParaRPr lang="fr-F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montrerez que, dans le processus de création monétaire, ce sont les « crédits qui font les dépôts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3633755"/>
                  </a:ext>
                </a:extLst>
              </a:tr>
            </a:tbl>
          </a:graphicData>
        </a:graphic>
      </p:graphicFrame>
    </p:spTree>
    <p:extLst>
      <p:ext uri="{BB962C8B-B14F-4D97-AF65-F5344CB8AC3E}">
        <p14:creationId xmlns:p14="http://schemas.microsoft.com/office/powerpoint/2010/main" val="43636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461665"/>
          </a:xfrm>
          <a:prstGeom prst="rect">
            <a:avLst/>
          </a:prstGeom>
        </p:spPr>
        <p:txBody>
          <a:bodyPr wrap="square">
            <a:spAutoFit/>
          </a:bodyPr>
          <a:lstStyle/>
          <a:p>
            <a:r>
              <a:rPr lang="fr-FR" sz="2400" b="1" dirty="0">
                <a:solidFill>
                  <a:srgbClr val="7030A0"/>
                </a:solidFill>
              </a:rPr>
              <a:t>Évaluer des intitulés de deuxième partie (</a:t>
            </a:r>
            <a:r>
              <a:rPr lang="fr-FR" sz="2400" b="1" i="1" dirty="0">
                <a:solidFill>
                  <a:srgbClr val="7030A0"/>
                </a:solidFill>
              </a:rPr>
              <a:t>tirés de manuels scolaires</a:t>
            </a:r>
            <a:r>
              <a:rPr lang="fr-FR" sz="2400" b="1" dirty="0">
                <a:solidFill>
                  <a:srgbClr val="7030A0"/>
                </a:solidFill>
              </a:rPr>
              <a:t>)</a:t>
            </a:r>
            <a:endParaRPr lang="fr-FR" sz="2400" b="1" u="sng" dirty="0">
              <a:solidFill>
                <a:srgbClr val="7030A0"/>
              </a:solidFill>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0ECEE5EA-5B90-4AB6-AFD0-D4AE84162164}"/>
              </a:ext>
            </a:extLst>
          </p:cNvPr>
          <p:cNvGraphicFramePr>
            <a:graphicFrameLocks noGrp="1"/>
          </p:cNvGraphicFramePr>
          <p:nvPr>
            <p:extLst>
              <p:ext uri="{D42A27DB-BD31-4B8C-83A1-F6EECF244321}">
                <p14:modId xmlns:p14="http://schemas.microsoft.com/office/powerpoint/2010/main" val="3574586248"/>
              </p:ext>
            </p:extLst>
          </p:nvPr>
        </p:nvGraphicFramePr>
        <p:xfrm>
          <a:off x="785941" y="1253900"/>
          <a:ext cx="11316954" cy="4283714"/>
        </p:xfrm>
        <a:graphic>
          <a:graphicData uri="http://schemas.openxmlformats.org/drawingml/2006/table">
            <a:tbl>
              <a:tblPr firstRow="1" firstCol="1" bandRow="1">
                <a:tableStyleId>{5C22544A-7EE6-4342-B048-85BDC9FD1C3A}</a:tableStyleId>
              </a:tblPr>
              <a:tblGrid>
                <a:gridCol w="3330037">
                  <a:extLst>
                    <a:ext uri="{9D8B030D-6E8A-4147-A177-3AD203B41FA5}">
                      <a16:colId xmlns:a16="http://schemas.microsoft.com/office/drawing/2014/main" val="2589767259"/>
                    </a:ext>
                  </a:extLst>
                </a:gridCol>
                <a:gridCol w="3723342">
                  <a:extLst>
                    <a:ext uri="{9D8B030D-6E8A-4147-A177-3AD203B41FA5}">
                      <a16:colId xmlns:a16="http://schemas.microsoft.com/office/drawing/2014/main" val="29328497"/>
                    </a:ext>
                  </a:extLst>
                </a:gridCol>
                <a:gridCol w="295039">
                  <a:extLst>
                    <a:ext uri="{9D8B030D-6E8A-4147-A177-3AD203B41FA5}">
                      <a16:colId xmlns:a16="http://schemas.microsoft.com/office/drawing/2014/main" val="2684396628"/>
                    </a:ext>
                  </a:extLst>
                </a:gridCol>
                <a:gridCol w="295039">
                  <a:extLst>
                    <a:ext uri="{9D8B030D-6E8A-4147-A177-3AD203B41FA5}">
                      <a16:colId xmlns:a16="http://schemas.microsoft.com/office/drawing/2014/main" val="2276844806"/>
                    </a:ext>
                  </a:extLst>
                </a:gridCol>
                <a:gridCol w="3673497">
                  <a:extLst>
                    <a:ext uri="{9D8B030D-6E8A-4147-A177-3AD203B41FA5}">
                      <a16:colId xmlns:a16="http://schemas.microsoft.com/office/drawing/2014/main" val="1481871697"/>
                    </a:ext>
                  </a:extLst>
                </a:gridCol>
              </a:tblGrid>
              <a:tr h="571350">
                <a:tc>
                  <a:txBody>
                    <a:bodyPr/>
                    <a:lstStyle/>
                    <a:p>
                      <a:pPr algn="l">
                        <a:spcBef>
                          <a:spcPts val="0"/>
                        </a:spcBef>
                        <a:spcAft>
                          <a:spcPts val="0"/>
                        </a:spcAft>
                      </a:pPr>
                      <a:r>
                        <a:rPr lang="fr-FR" sz="2000" dirty="0">
                          <a:solidFill>
                            <a:schemeClr val="tx1"/>
                          </a:solidFill>
                          <a:effectLst/>
                          <a:latin typeface="+mn-lt"/>
                        </a:rPr>
                        <a:t>Points du programme</a:t>
                      </a:r>
                      <a:endParaRPr lang="fr-FR"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l">
                        <a:spcBef>
                          <a:spcPts val="0"/>
                        </a:spcBef>
                        <a:spcAft>
                          <a:spcPts val="0"/>
                        </a:spcAft>
                      </a:pPr>
                      <a:r>
                        <a:rPr lang="fr-FR" sz="2000" dirty="0">
                          <a:solidFill>
                            <a:schemeClr val="tx1"/>
                          </a:solidFill>
                          <a:effectLst/>
                          <a:latin typeface="+mn-lt"/>
                          <a:ea typeface="Times New Roman" panose="02020603050405020304" pitchFamily="18" charset="0"/>
                          <a:cs typeface="Times New Roman" panose="02020603050405020304" pitchFamily="18" charset="0"/>
                        </a:rPr>
                        <a:t>Intitulés</a:t>
                      </a: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ctr">
                        <a:spcBef>
                          <a:spcPts val="0"/>
                        </a:spcBef>
                        <a:spcAft>
                          <a:spcPts val="0"/>
                        </a:spcAft>
                      </a:pPr>
                      <a:r>
                        <a:rPr lang="fr-FR" sz="2800" dirty="0">
                          <a:solidFill>
                            <a:srgbClr val="00B050"/>
                          </a:solidFill>
                          <a:effectLst/>
                          <a:latin typeface="+mn-lt"/>
                          <a:ea typeface="Times New Roman" panose="02020603050405020304" pitchFamily="18" charset="0"/>
                          <a:cs typeface="Times New Roman" panose="02020603050405020304" pitchFamily="18" charset="0"/>
                          <a:sym typeface="Wingdings 2" panose="05020102010507070707" pitchFamily="18" charset="2"/>
                        </a:rPr>
                        <a:t></a:t>
                      </a:r>
                      <a:endParaRPr lang="fr-FR" sz="2800" dirty="0">
                        <a:solidFill>
                          <a:srgbClr val="00B050"/>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ctr">
                        <a:spcBef>
                          <a:spcPts val="0"/>
                        </a:spcBef>
                        <a:spcAft>
                          <a:spcPts val="0"/>
                        </a:spcAft>
                      </a:pPr>
                      <a:r>
                        <a:rPr lang="fr-FR" sz="2800" b="0" dirty="0">
                          <a:solidFill>
                            <a:srgbClr val="FF0000"/>
                          </a:solidFill>
                          <a:effectLst/>
                          <a:latin typeface="+mn-lt"/>
                          <a:ea typeface="Times New Roman" panose="02020603050405020304" pitchFamily="18" charset="0"/>
                          <a:cs typeface="Times New Roman" panose="02020603050405020304" pitchFamily="18" charset="0"/>
                        </a:rPr>
                        <a:t>X</a:t>
                      </a: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l">
                        <a:spcBef>
                          <a:spcPts val="0"/>
                        </a:spcBef>
                        <a:spcAft>
                          <a:spcPts val="0"/>
                        </a:spcAft>
                      </a:pPr>
                      <a:r>
                        <a:rPr lang="fr-FR" sz="2000" dirty="0">
                          <a:solidFill>
                            <a:schemeClr val="tx1"/>
                          </a:solidFill>
                          <a:effectLst/>
                          <a:latin typeface="+mn-lt"/>
                        </a:rPr>
                        <a:t>Commentaires</a:t>
                      </a:r>
                      <a:endParaRPr lang="fr-FR"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extLst>
                  <a:ext uri="{0D108BD9-81ED-4DB2-BD59-A6C34878D82A}">
                    <a16:rowId xmlns:a16="http://schemas.microsoft.com/office/drawing/2014/main" val="2726099674"/>
                  </a:ext>
                </a:extLst>
              </a:tr>
              <a:tr h="1121924">
                <a:tc>
                  <a:txBody>
                    <a:bodyPr/>
                    <a:lstStyle/>
                    <a:p>
                      <a:pPr>
                        <a:spcAft>
                          <a:spcPts val="600"/>
                        </a:spcAft>
                      </a:pPr>
                      <a:r>
                        <a:rPr lang="fr-FR"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Comment la socialisation contribue-t-elle à expliquer les différences de comportement des individus ?</a:t>
                      </a:r>
                      <a:endParaRPr lang="fr-F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montrerez le rôle de la socialisation dans les inégalités scolaires.</a:t>
                      </a:r>
                      <a:endParaRPr lang="fr-F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38092769"/>
                  </a:ext>
                </a:extLst>
              </a:tr>
              <a:tr h="1246582">
                <a:tc>
                  <a:txBody>
                    <a:bodyPr/>
                    <a:lstStyle/>
                    <a:p>
                      <a:pPr>
                        <a:spcAft>
                          <a:spcPts val="600"/>
                        </a:spcAft>
                      </a:pPr>
                      <a:r>
                        <a:rPr lang="fr-FR"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Comment se construisent et évoluent les liens sociaux ?</a:t>
                      </a:r>
                      <a:endParaRPr lang="fr-F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20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montrerez que l’affaiblissement du lien social résulte de plusieurs facteurs.</a:t>
                      </a:r>
                      <a:endParaRPr lang="fr-F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3633755"/>
                  </a:ext>
                </a:extLst>
              </a:tr>
              <a:tr h="1246582">
                <a:tc>
                  <a:txBody>
                    <a:bodyPr/>
                    <a:lstStyle/>
                    <a:p>
                      <a:pPr>
                        <a:spcAft>
                          <a:spcPts val="600"/>
                        </a:spcAft>
                      </a:pPr>
                      <a:r>
                        <a:rPr lang="fr-FR"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Quels sont les processus sociaux qui contribuent à la déviance ?</a:t>
                      </a:r>
                      <a:endParaRPr lang="fr-FR"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vous interrogerez sur les raisons de la hausse de la délinquance en France depuis les années 1950.</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87700902"/>
                  </a:ext>
                </a:extLst>
              </a:tr>
            </a:tbl>
          </a:graphicData>
        </a:graphic>
      </p:graphicFrame>
    </p:spTree>
    <p:extLst>
      <p:ext uri="{BB962C8B-B14F-4D97-AF65-F5344CB8AC3E}">
        <p14:creationId xmlns:p14="http://schemas.microsoft.com/office/powerpoint/2010/main" val="270874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461665"/>
          </a:xfrm>
          <a:prstGeom prst="rect">
            <a:avLst/>
          </a:prstGeom>
        </p:spPr>
        <p:txBody>
          <a:bodyPr wrap="square">
            <a:spAutoFit/>
          </a:bodyPr>
          <a:lstStyle/>
          <a:p>
            <a:r>
              <a:rPr lang="fr-FR" sz="2400" b="1" dirty="0">
                <a:solidFill>
                  <a:srgbClr val="7030A0"/>
                </a:solidFill>
              </a:rPr>
              <a:t>Évaluer des intitulés de deuxième partie (</a:t>
            </a:r>
            <a:r>
              <a:rPr lang="fr-FR" sz="2400" b="1" i="1" dirty="0">
                <a:solidFill>
                  <a:srgbClr val="7030A0"/>
                </a:solidFill>
              </a:rPr>
              <a:t>tirés de manuels scolaires</a:t>
            </a:r>
            <a:r>
              <a:rPr lang="fr-FR" sz="2400" b="1" dirty="0">
                <a:solidFill>
                  <a:srgbClr val="7030A0"/>
                </a:solidFill>
              </a:rPr>
              <a:t>)</a:t>
            </a:r>
            <a:endParaRPr lang="fr-FR" sz="2400" b="1" u="sng" dirty="0">
              <a:solidFill>
                <a:srgbClr val="7030A0"/>
              </a:solidFill>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0ECEE5EA-5B90-4AB6-AFD0-D4AE84162164}"/>
              </a:ext>
            </a:extLst>
          </p:cNvPr>
          <p:cNvGraphicFramePr>
            <a:graphicFrameLocks noGrp="1"/>
          </p:cNvGraphicFramePr>
          <p:nvPr>
            <p:extLst>
              <p:ext uri="{D42A27DB-BD31-4B8C-83A1-F6EECF244321}">
                <p14:modId xmlns:p14="http://schemas.microsoft.com/office/powerpoint/2010/main" val="2781018355"/>
              </p:ext>
            </p:extLst>
          </p:nvPr>
        </p:nvGraphicFramePr>
        <p:xfrm>
          <a:off x="785941" y="1253900"/>
          <a:ext cx="11316954" cy="4186438"/>
        </p:xfrm>
        <a:graphic>
          <a:graphicData uri="http://schemas.openxmlformats.org/drawingml/2006/table">
            <a:tbl>
              <a:tblPr firstRow="1" firstCol="1" bandRow="1">
                <a:tableStyleId>{5C22544A-7EE6-4342-B048-85BDC9FD1C3A}</a:tableStyleId>
              </a:tblPr>
              <a:tblGrid>
                <a:gridCol w="3330037">
                  <a:extLst>
                    <a:ext uri="{9D8B030D-6E8A-4147-A177-3AD203B41FA5}">
                      <a16:colId xmlns:a16="http://schemas.microsoft.com/office/drawing/2014/main" val="2589767259"/>
                    </a:ext>
                  </a:extLst>
                </a:gridCol>
                <a:gridCol w="3723342">
                  <a:extLst>
                    <a:ext uri="{9D8B030D-6E8A-4147-A177-3AD203B41FA5}">
                      <a16:colId xmlns:a16="http://schemas.microsoft.com/office/drawing/2014/main" val="29328497"/>
                    </a:ext>
                  </a:extLst>
                </a:gridCol>
                <a:gridCol w="295039">
                  <a:extLst>
                    <a:ext uri="{9D8B030D-6E8A-4147-A177-3AD203B41FA5}">
                      <a16:colId xmlns:a16="http://schemas.microsoft.com/office/drawing/2014/main" val="2684396628"/>
                    </a:ext>
                  </a:extLst>
                </a:gridCol>
                <a:gridCol w="295039">
                  <a:extLst>
                    <a:ext uri="{9D8B030D-6E8A-4147-A177-3AD203B41FA5}">
                      <a16:colId xmlns:a16="http://schemas.microsoft.com/office/drawing/2014/main" val="2276844806"/>
                    </a:ext>
                  </a:extLst>
                </a:gridCol>
                <a:gridCol w="3673497">
                  <a:extLst>
                    <a:ext uri="{9D8B030D-6E8A-4147-A177-3AD203B41FA5}">
                      <a16:colId xmlns:a16="http://schemas.microsoft.com/office/drawing/2014/main" val="1481871697"/>
                    </a:ext>
                  </a:extLst>
                </a:gridCol>
              </a:tblGrid>
              <a:tr h="571350">
                <a:tc>
                  <a:txBody>
                    <a:bodyPr/>
                    <a:lstStyle/>
                    <a:p>
                      <a:pPr algn="l">
                        <a:spcBef>
                          <a:spcPts val="0"/>
                        </a:spcBef>
                        <a:spcAft>
                          <a:spcPts val="0"/>
                        </a:spcAft>
                      </a:pPr>
                      <a:r>
                        <a:rPr lang="fr-FR" sz="2000" dirty="0">
                          <a:solidFill>
                            <a:schemeClr val="tx1"/>
                          </a:solidFill>
                          <a:effectLst/>
                          <a:latin typeface="+mn-lt"/>
                        </a:rPr>
                        <a:t>Points du programme</a:t>
                      </a:r>
                      <a:endParaRPr lang="fr-FR"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l">
                        <a:spcBef>
                          <a:spcPts val="0"/>
                        </a:spcBef>
                        <a:spcAft>
                          <a:spcPts val="0"/>
                        </a:spcAft>
                      </a:pPr>
                      <a:r>
                        <a:rPr lang="fr-FR" sz="2000" dirty="0">
                          <a:solidFill>
                            <a:schemeClr val="tx1"/>
                          </a:solidFill>
                          <a:effectLst/>
                          <a:latin typeface="+mn-lt"/>
                          <a:ea typeface="Times New Roman" panose="02020603050405020304" pitchFamily="18" charset="0"/>
                          <a:cs typeface="Times New Roman" panose="02020603050405020304" pitchFamily="18" charset="0"/>
                        </a:rPr>
                        <a:t>Intitulés</a:t>
                      </a: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ctr">
                        <a:spcBef>
                          <a:spcPts val="0"/>
                        </a:spcBef>
                        <a:spcAft>
                          <a:spcPts val="0"/>
                        </a:spcAft>
                      </a:pPr>
                      <a:r>
                        <a:rPr lang="fr-FR" sz="2800" dirty="0">
                          <a:solidFill>
                            <a:srgbClr val="00B050"/>
                          </a:solidFill>
                          <a:effectLst/>
                          <a:latin typeface="+mn-lt"/>
                          <a:ea typeface="Times New Roman" panose="02020603050405020304" pitchFamily="18" charset="0"/>
                          <a:cs typeface="Times New Roman" panose="02020603050405020304" pitchFamily="18" charset="0"/>
                          <a:sym typeface="Wingdings 2" panose="05020102010507070707" pitchFamily="18" charset="2"/>
                        </a:rPr>
                        <a:t></a:t>
                      </a:r>
                      <a:endParaRPr lang="fr-FR" sz="2800" dirty="0">
                        <a:solidFill>
                          <a:srgbClr val="00B050"/>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ctr">
                        <a:spcBef>
                          <a:spcPts val="0"/>
                        </a:spcBef>
                        <a:spcAft>
                          <a:spcPts val="0"/>
                        </a:spcAft>
                      </a:pPr>
                      <a:r>
                        <a:rPr lang="fr-FR" sz="2800" b="0" dirty="0">
                          <a:solidFill>
                            <a:srgbClr val="FF0000"/>
                          </a:solidFill>
                          <a:effectLst/>
                          <a:latin typeface="+mn-lt"/>
                          <a:ea typeface="Times New Roman" panose="02020603050405020304" pitchFamily="18" charset="0"/>
                          <a:cs typeface="Times New Roman" panose="02020603050405020304" pitchFamily="18" charset="0"/>
                        </a:rPr>
                        <a:t>X</a:t>
                      </a: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tc>
                  <a:txBody>
                    <a:bodyPr/>
                    <a:lstStyle/>
                    <a:p>
                      <a:pPr algn="l">
                        <a:spcBef>
                          <a:spcPts val="0"/>
                        </a:spcBef>
                        <a:spcAft>
                          <a:spcPts val="0"/>
                        </a:spcAft>
                      </a:pPr>
                      <a:r>
                        <a:rPr lang="fr-FR" sz="2000" dirty="0">
                          <a:solidFill>
                            <a:schemeClr val="tx1"/>
                          </a:solidFill>
                          <a:effectLst/>
                          <a:latin typeface="+mn-lt"/>
                        </a:rPr>
                        <a:t>Commentaires</a:t>
                      </a:r>
                      <a:endParaRPr lang="fr-FR"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8D9F3"/>
                    </a:solidFill>
                  </a:tcPr>
                </a:tc>
                <a:extLst>
                  <a:ext uri="{0D108BD9-81ED-4DB2-BD59-A6C34878D82A}">
                    <a16:rowId xmlns:a16="http://schemas.microsoft.com/office/drawing/2014/main" val="2726099674"/>
                  </a:ext>
                </a:extLst>
              </a:tr>
              <a:tr h="1121924">
                <a:tc>
                  <a:txBody>
                    <a:bodyPr/>
                    <a:lstStyle/>
                    <a:p>
                      <a:pPr>
                        <a:spcAft>
                          <a:spcPts val="600"/>
                        </a:spcAft>
                      </a:pPr>
                      <a:r>
                        <a:rPr lang="fr-F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Comment se forme et s’exprime l’opinion publique ?</a:t>
                      </a:r>
                      <a:endParaRPr lang="fr-F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expliquerez que le recours fréquent aux sondages d’opinion modifie l’exercice de la démocratie.</a:t>
                      </a:r>
                      <a:endParaRPr lang="fr-F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38092769"/>
                  </a:ext>
                </a:extLst>
              </a:tr>
              <a:tr h="1246582">
                <a:tc>
                  <a:txBody>
                    <a:bodyPr/>
                    <a:lstStyle/>
                    <a:p>
                      <a:pPr>
                        <a:spcAft>
                          <a:spcPts val="600"/>
                        </a:spcAft>
                      </a:pPr>
                      <a:r>
                        <a:rPr lang="fr-F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Voter : une affaire individuelle ou collective ?</a:t>
                      </a:r>
                      <a:endParaRPr lang="fr-F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18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vous demanderez si l’on peut parler du déclin des explications sociologiques du vote en France. </a:t>
                      </a:r>
                      <a:endParaRPr lang="fr-F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3633755"/>
                  </a:ext>
                </a:extLst>
              </a:tr>
              <a:tr h="1246582">
                <a:tc>
                  <a:txBody>
                    <a:bodyPr/>
                    <a:lstStyle/>
                    <a:p>
                      <a:pPr>
                        <a:spcAft>
                          <a:spcPts val="600"/>
                        </a:spcAft>
                      </a:pPr>
                      <a:r>
                        <a:rPr lang="fr-F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Comment les entreprises sont-elles organisées et gouvernées ?</a:t>
                      </a:r>
                      <a:endParaRPr lang="fr-F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spcAft>
                          <a:spcPts val="600"/>
                        </a:spcAft>
                      </a:pPr>
                      <a:r>
                        <a:rPr lang="fr-FR"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vous vous demanderez quelles sont les particularités du dialogue social dans les entreprises françaises.</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0"/>
                        </a:spcBef>
                        <a:spcAft>
                          <a:spcPts val="0"/>
                        </a:spcAft>
                      </a:pPr>
                      <a:endParaRPr lang="fr-F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87700902"/>
                  </a:ext>
                </a:extLst>
              </a:tr>
            </a:tbl>
          </a:graphicData>
        </a:graphic>
      </p:graphicFrame>
    </p:spTree>
    <p:extLst>
      <p:ext uri="{BB962C8B-B14F-4D97-AF65-F5344CB8AC3E}">
        <p14:creationId xmlns:p14="http://schemas.microsoft.com/office/powerpoint/2010/main" val="90035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1200329"/>
          </a:xfrm>
          <a:prstGeom prst="rect">
            <a:avLst/>
          </a:prstGeom>
        </p:spPr>
        <p:txBody>
          <a:bodyPr wrap="square">
            <a:spAutoFit/>
          </a:bodyPr>
          <a:lstStyle/>
          <a:p>
            <a:r>
              <a:rPr lang="fr-FR" sz="2400" b="1" dirty="0">
                <a:solidFill>
                  <a:srgbClr val="7030A0"/>
                </a:solidFill>
              </a:rPr>
              <a:t>Évaluer des questionnements de 1</a:t>
            </a:r>
            <a:r>
              <a:rPr lang="fr-FR" sz="2400" b="1" baseline="30000" dirty="0">
                <a:solidFill>
                  <a:srgbClr val="7030A0"/>
                </a:solidFill>
              </a:rPr>
              <a:t>ère</a:t>
            </a:r>
            <a:r>
              <a:rPr lang="fr-FR" sz="2400" b="1" dirty="0">
                <a:solidFill>
                  <a:srgbClr val="7030A0"/>
                </a:solidFill>
              </a:rPr>
              <a:t> partie</a:t>
            </a:r>
            <a:endParaRPr lang="fr-FR" sz="2400" b="1" u="sng" dirty="0">
              <a:solidFill>
                <a:srgbClr val="7030A0"/>
              </a:solidFill>
              <a:ea typeface="Times New Roman" panose="02020603050405020304" pitchFamily="18" charset="0"/>
            </a:endParaRPr>
          </a:p>
          <a:p>
            <a:r>
              <a:rPr lang="fr-FR" sz="2400" b="1" u="sng" dirty="0">
                <a:latin typeface="Calibri" panose="020F0502020204030204" pitchFamily="34" charset="0"/>
                <a:ea typeface="Times New Roman" panose="02020603050405020304" pitchFamily="18" charset="0"/>
              </a:rPr>
              <a:t>Que penser de cette première partie ? </a:t>
            </a:r>
            <a:r>
              <a:rPr lang="fr-FR" sz="2400" i="1" dirty="0">
                <a:latin typeface="Calibri" panose="020F0502020204030204" pitchFamily="34" charset="0"/>
                <a:ea typeface="Times New Roman" panose="02020603050405020304" pitchFamily="18" charset="0"/>
              </a:rPr>
              <a:t>(trouvée dans un manuel de Première sur le thème : « Quelles sont les principales défaillances du marché ? »)</a:t>
            </a:r>
            <a:endParaRPr lang="fr-FR" sz="2400" dirty="0"/>
          </a:p>
        </p:txBody>
      </p:sp>
      <p:pic>
        <p:nvPicPr>
          <p:cNvPr id="11" name="Image 10">
            <a:extLst>
              <a:ext uri="{FF2B5EF4-FFF2-40B4-BE49-F238E27FC236}">
                <a16:creationId xmlns:a16="http://schemas.microsoft.com/office/drawing/2014/main" id="{C338B59A-F6D5-4834-A598-24019BB6FFE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8617" y="1954369"/>
            <a:ext cx="9526845" cy="4500050"/>
          </a:xfrm>
          <a:prstGeom prst="rect">
            <a:avLst/>
          </a:prstGeom>
          <a:noFill/>
          <a:ln>
            <a:noFill/>
          </a:ln>
        </p:spPr>
      </p:pic>
    </p:spTree>
    <p:extLst>
      <p:ext uri="{BB962C8B-B14F-4D97-AF65-F5344CB8AC3E}">
        <p14:creationId xmlns:p14="http://schemas.microsoft.com/office/powerpoint/2010/main" val="28645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1200329"/>
          </a:xfrm>
          <a:prstGeom prst="rect">
            <a:avLst/>
          </a:prstGeom>
        </p:spPr>
        <p:txBody>
          <a:bodyPr wrap="square">
            <a:spAutoFit/>
          </a:bodyPr>
          <a:lstStyle/>
          <a:p>
            <a:r>
              <a:rPr lang="fr-FR" sz="2400" b="1" dirty="0">
                <a:solidFill>
                  <a:srgbClr val="7030A0"/>
                </a:solidFill>
              </a:rPr>
              <a:t>Évaluer des questionnements de 1</a:t>
            </a:r>
            <a:r>
              <a:rPr lang="fr-FR" sz="2400" b="1" baseline="30000" dirty="0">
                <a:solidFill>
                  <a:srgbClr val="7030A0"/>
                </a:solidFill>
              </a:rPr>
              <a:t>ère</a:t>
            </a:r>
            <a:r>
              <a:rPr lang="fr-FR" sz="2400" b="1" dirty="0">
                <a:solidFill>
                  <a:srgbClr val="7030A0"/>
                </a:solidFill>
              </a:rPr>
              <a:t> partie</a:t>
            </a:r>
            <a:endParaRPr lang="fr-FR" sz="2400" b="1" u="sng" dirty="0">
              <a:solidFill>
                <a:srgbClr val="7030A0"/>
              </a:solidFill>
              <a:ea typeface="Times New Roman" panose="02020603050405020304" pitchFamily="18" charset="0"/>
            </a:endParaRPr>
          </a:p>
          <a:p>
            <a:r>
              <a:rPr lang="fr-FR" sz="2400" b="1" u="sng" dirty="0">
                <a:latin typeface="Calibri" panose="020F0502020204030204" pitchFamily="34" charset="0"/>
                <a:ea typeface="Times New Roman" panose="02020603050405020304" pitchFamily="18" charset="0"/>
              </a:rPr>
              <a:t>Que penser de cette première partie ? </a:t>
            </a:r>
            <a:r>
              <a:rPr lang="fr-FR" sz="2400" i="1" dirty="0">
                <a:latin typeface="Calibri" panose="020F0502020204030204" pitchFamily="34" charset="0"/>
                <a:ea typeface="Times New Roman" panose="02020603050405020304" pitchFamily="18" charset="0"/>
              </a:rPr>
              <a:t>(trouvée dans un manuel de Première sur le thème : « Quelles sont les principales défaillances du marché ? »)</a:t>
            </a:r>
            <a:endParaRPr lang="fr-FR" sz="2400" dirty="0"/>
          </a:p>
        </p:txBody>
      </p:sp>
      <p:sp>
        <p:nvSpPr>
          <p:cNvPr id="3" name="Rectangle 2">
            <a:extLst>
              <a:ext uri="{FF2B5EF4-FFF2-40B4-BE49-F238E27FC236}">
                <a16:creationId xmlns:a16="http://schemas.microsoft.com/office/drawing/2014/main" id="{D16E5152-E38D-4E98-A5DC-A635BE6576AE}"/>
              </a:ext>
            </a:extLst>
          </p:cNvPr>
          <p:cNvSpPr/>
          <p:nvPr/>
        </p:nvSpPr>
        <p:spPr>
          <a:xfrm>
            <a:off x="965942" y="1744988"/>
            <a:ext cx="10890121" cy="3816429"/>
          </a:xfrm>
          <a:prstGeom prst="rect">
            <a:avLst/>
          </a:prstGeom>
        </p:spPr>
        <p:txBody>
          <a:bodyPr wrap="square">
            <a:spAutoFit/>
          </a:bodyPr>
          <a:lstStyle/>
          <a:p>
            <a:r>
              <a:rPr lang="fr-FR" sz="2200" b="1" dirty="0"/>
              <a:t>Quelles sont les principales défaillances du marché ? </a:t>
            </a:r>
            <a:r>
              <a:rPr lang="fr-FR" sz="2200" dirty="0"/>
              <a:t>	</a:t>
            </a:r>
          </a:p>
          <a:p>
            <a:pPr marL="447675"/>
            <a:r>
              <a:rPr lang="fr-FR" sz="2200" b="1" dirty="0">
                <a:cs typeface="Arial" panose="020B0604020202020204" pitchFamily="34" charset="0"/>
              </a:rPr>
              <a:t>- </a:t>
            </a:r>
            <a:r>
              <a:rPr lang="fr-FR" sz="2200" dirty="0">
                <a:cs typeface="Arial" panose="020B0604020202020204" pitchFamily="34" charset="0"/>
              </a:rPr>
              <a:t>Comprendre que le marché est défaillant en présence d’</a:t>
            </a:r>
            <a:r>
              <a:rPr lang="fr-FR" sz="2200" dirty="0">
                <a:highlight>
                  <a:srgbClr val="FFFF00"/>
                </a:highlight>
                <a:cs typeface="Arial" panose="020B0604020202020204" pitchFamily="34" charset="0"/>
              </a:rPr>
              <a:t>externalités</a:t>
            </a:r>
            <a:r>
              <a:rPr lang="fr-FR" sz="2200" dirty="0">
                <a:cs typeface="Arial" panose="020B0604020202020204" pitchFamily="34" charset="0"/>
              </a:rPr>
              <a:t> et être capable de l’illustrer par un exemple (notamment celui de la pollution). </a:t>
            </a:r>
          </a:p>
          <a:p>
            <a:pPr marL="447675"/>
            <a:r>
              <a:rPr lang="fr-FR" sz="2200" b="1" dirty="0">
                <a:cs typeface="Arial" panose="020B0604020202020204" pitchFamily="34" charset="0"/>
              </a:rPr>
              <a:t>- </a:t>
            </a:r>
            <a:r>
              <a:rPr lang="fr-FR" sz="2200" dirty="0">
                <a:cs typeface="Arial" panose="020B0604020202020204" pitchFamily="34" charset="0"/>
              </a:rPr>
              <a:t>Comprendre que le marché est défaillant en présence de biens communs et de biens collectifs, et être capable de l’illustrer par des exemples. </a:t>
            </a:r>
          </a:p>
          <a:p>
            <a:pPr marL="447675"/>
            <a:r>
              <a:rPr lang="fr-FR" sz="2200" b="1" dirty="0">
                <a:cs typeface="Arial" panose="020B0604020202020204" pitchFamily="34" charset="0"/>
              </a:rPr>
              <a:t>- </a:t>
            </a:r>
            <a:r>
              <a:rPr lang="fr-FR" sz="2200" dirty="0">
                <a:cs typeface="Arial" panose="020B0604020202020204" pitchFamily="34" charset="0"/>
              </a:rPr>
              <a:t>Connaître les deux principales formes d’information asymétrique, la sélection adverse et l’aléa moral, et être capable de les illustrer par des exemples (notamment celui des voitures d’occasion pour la sélection adverse et de l’assurance pour l’aléa moral). </a:t>
            </a:r>
          </a:p>
          <a:p>
            <a:pPr marL="447675"/>
            <a:r>
              <a:rPr lang="fr-FR" sz="2200" b="1" dirty="0">
                <a:cs typeface="Arial" panose="020B0604020202020204" pitchFamily="34" charset="0"/>
              </a:rPr>
              <a:t>- </a:t>
            </a:r>
            <a:r>
              <a:rPr lang="fr-FR" sz="2200" dirty="0">
                <a:cs typeface="Arial" panose="020B0604020202020204" pitchFamily="34" charset="0"/>
              </a:rPr>
              <a:t>Comprendre que la sélection adverse peut mener à l’absence d’équilibre. </a:t>
            </a:r>
          </a:p>
          <a:p>
            <a:pPr marL="447675"/>
            <a:r>
              <a:rPr lang="fr-FR" sz="2200" b="1" dirty="0">
                <a:cs typeface="Arial" panose="020B0604020202020204" pitchFamily="34" charset="0"/>
              </a:rPr>
              <a:t>- </a:t>
            </a:r>
            <a:r>
              <a:rPr lang="fr-FR" sz="2200" dirty="0">
                <a:cs typeface="Arial" panose="020B0604020202020204" pitchFamily="34" charset="0"/>
              </a:rPr>
              <a:t>Être capable d’illustrer l’intervention des pouvoirs publics face à ces différentes défaillances.</a:t>
            </a:r>
            <a:r>
              <a:rPr lang="fr-FR" sz="2200" dirty="0"/>
              <a:t> </a:t>
            </a:r>
          </a:p>
        </p:txBody>
      </p:sp>
    </p:spTree>
    <p:extLst>
      <p:ext uri="{BB962C8B-B14F-4D97-AF65-F5344CB8AC3E}">
        <p14:creationId xmlns:p14="http://schemas.microsoft.com/office/powerpoint/2010/main" val="228618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1200329"/>
          </a:xfrm>
          <a:prstGeom prst="rect">
            <a:avLst/>
          </a:prstGeom>
        </p:spPr>
        <p:txBody>
          <a:bodyPr wrap="square">
            <a:spAutoFit/>
          </a:bodyPr>
          <a:lstStyle/>
          <a:p>
            <a:r>
              <a:rPr lang="fr-FR" sz="2400" b="1" dirty="0">
                <a:solidFill>
                  <a:srgbClr val="7030A0"/>
                </a:solidFill>
              </a:rPr>
              <a:t>Évaluer des questionnements de 1</a:t>
            </a:r>
            <a:r>
              <a:rPr lang="fr-FR" sz="2400" b="1" baseline="30000" dirty="0">
                <a:solidFill>
                  <a:srgbClr val="7030A0"/>
                </a:solidFill>
              </a:rPr>
              <a:t>ère</a:t>
            </a:r>
            <a:r>
              <a:rPr lang="fr-FR" sz="2400" b="1" dirty="0">
                <a:solidFill>
                  <a:srgbClr val="7030A0"/>
                </a:solidFill>
              </a:rPr>
              <a:t> partie</a:t>
            </a:r>
            <a:endParaRPr lang="fr-FR" sz="2400" b="1" u="sng" dirty="0">
              <a:solidFill>
                <a:srgbClr val="7030A0"/>
              </a:solidFill>
              <a:ea typeface="Times New Roman" panose="02020603050405020304" pitchFamily="18" charset="0"/>
            </a:endParaRPr>
          </a:p>
          <a:p>
            <a:r>
              <a:rPr lang="fr-FR" sz="2400" b="1" u="sng" dirty="0">
                <a:latin typeface="Calibri" panose="020F0502020204030204" pitchFamily="34" charset="0"/>
                <a:ea typeface="Times New Roman" panose="02020603050405020304" pitchFamily="18" charset="0"/>
              </a:rPr>
              <a:t>Que penser de cette première partie ? </a:t>
            </a:r>
            <a:r>
              <a:rPr lang="fr-FR" sz="2400" i="1" dirty="0">
                <a:latin typeface="Calibri" panose="020F0502020204030204" pitchFamily="34" charset="0"/>
                <a:ea typeface="Times New Roman" panose="02020603050405020304" pitchFamily="18" charset="0"/>
              </a:rPr>
              <a:t>(trouvée dans un manuel de Première sur le thème : « Quelles sont les principales défaillances du marché ? »)</a:t>
            </a:r>
            <a:endParaRPr lang="fr-FR" sz="2400" dirty="0"/>
          </a:p>
        </p:txBody>
      </p:sp>
      <p:sp>
        <p:nvSpPr>
          <p:cNvPr id="3" name="Rectangle 2">
            <a:extLst>
              <a:ext uri="{FF2B5EF4-FFF2-40B4-BE49-F238E27FC236}">
                <a16:creationId xmlns:a16="http://schemas.microsoft.com/office/drawing/2014/main" id="{D16E5152-E38D-4E98-A5DC-A635BE6576AE}"/>
              </a:ext>
            </a:extLst>
          </p:cNvPr>
          <p:cNvSpPr/>
          <p:nvPr/>
        </p:nvSpPr>
        <p:spPr>
          <a:xfrm>
            <a:off x="965942" y="1744988"/>
            <a:ext cx="10890121" cy="4832092"/>
          </a:xfrm>
          <a:prstGeom prst="rect">
            <a:avLst/>
          </a:prstGeom>
        </p:spPr>
        <p:txBody>
          <a:bodyPr wrap="square">
            <a:spAutoFit/>
          </a:bodyPr>
          <a:lstStyle/>
          <a:p>
            <a:r>
              <a:rPr lang="fr-FR" sz="2200" b="1" dirty="0"/>
              <a:t>Comment un marché concurrentiel fonctionne-t-il ? </a:t>
            </a:r>
            <a:r>
              <a:rPr lang="fr-FR" sz="2200" dirty="0"/>
              <a:t>	</a:t>
            </a:r>
          </a:p>
          <a:p>
            <a:pPr marL="447675"/>
            <a:r>
              <a:rPr lang="fr-FR" sz="2200" dirty="0">
                <a:cs typeface="Arial" panose="020B0604020202020204" pitchFamily="34" charset="0"/>
              </a:rPr>
              <a:t>- Savoir que le marché est une institution et savoir distinguer les marchés selon leur degré de concurrence (de la concurrence parfaite au monopole).</a:t>
            </a:r>
          </a:p>
          <a:p>
            <a:pPr marL="447675"/>
            <a:r>
              <a:rPr lang="fr-FR" sz="2200" dirty="0">
                <a:highlight>
                  <a:srgbClr val="FFFF00"/>
                </a:highlight>
                <a:cs typeface="Arial" panose="020B0604020202020204" pitchFamily="34" charset="0"/>
              </a:rPr>
              <a:t>- Savoir interpréter des courbes d’offre et de demande ainsi que leurs pentes, et comprendre comment leur confrontation détermine l’équilibre sur un marché de type concurrentiel où les agents sont preneurs de prix.</a:t>
            </a:r>
          </a:p>
          <a:p>
            <a:pPr marL="447675"/>
            <a:r>
              <a:rPr lang="fr-FR" sz="2200" dirty="0">
                <a:highlight>
                  <a:srgbClr val="FFFF00"/>
                </a:highlight>
                <a:cs typeface="Arial" panose="020B0604020202020204" pitchFamily="34" charset="0"/>
              </a:rPr>
              <a:t>- Savoir illustrer et interpréter les déplacements des courbes et sur les courbes, par différents exemples chiffrés, notamment celui de la mise en œuvre d’une taxe forfaitaire.</a:t>
            </a:r>
          </a:p>
          <a:p>
            <a:pPr marL="447675"/>
            <a:r>
              <a:rPr lang="fr-FR" sz="2200" dirty="0">
                <a:cs typeface="Arial" panose="020B0604020202020204" pitchFamily="34" charset="0"/>
              </a:rPr>
              <a:t>- Savoir déduire la courbe d’offre de la maximisation du profit par le producteur et comprendre qu’en situation de coût marginal croissant, le producteur produit la quantité qui permet d’égaliser le coût marginal et le prix ; savoir l’illustrer par des exemples.</a:t>
            </a:r>
          </a:p>
          <a:p>
            <a:pPr marL="447675"/>
            <a:r>
              <a:rPr lang="fr-FR" sz="2200" dirty="0">
                <a:cs typeface="Arial" panose="020B0604020202020204" pitchFamily="34" charset="0"/>
              </a:rPr>
              <a:t>- Comprendre les notions de surplus du producteur et du consommateur.</a:t>
            </a:r>
          </a:p>
          <a:p>
            <a:pPr marL="447675"/>
            <a:r>
              <a:rPr lang="fr-FR" sz="2200" dirty="0">
                <a:cs typeface="Arial" panose="020B0604020202020204" pitchFamily="34" charset="0"/>
              </a:rPr>
              <a:t>- Comprendre la notion de gains à l’échange et savoir que la somme des surplus est maximisée à l’équilibre.</a:t>
            </a:r>
            <a:endParaRPr lang="fr-FR" sz="2200" dirty="0"/>
          </a:p>
        </p:txBody>
      </p:sp>
    </p:spTree>
    <p:extLst>
      <p:ext uri="{BB962C8B-B14F-4D97-AF65-F5344CB8AC3E}">
        <p14:creationId xmlns:p14="http://schemas.microsoft.com/office/powerpoint/2010/main" val="174637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1200329"/>
          </a:xfrm>
          <a:prstGeom prst="rect">
            <a:avLst/>
          </a:prstGeom>
        </p:spPr>
        <p:txBody>
          <a:bodyPr wrap="square">
            <a:spAutoFit/>
          </a:bodyPr>
          <a:lstStyle/>
          <a:p>
            <a:r>
              <a:rPr lang="fr-FR" sz="2400" b="1" dirty="0">
                <a:solidFill>
                  <a:srgbClr val="7030A0"/>
                </a:solidFill>
              </a:rPr>
              <a:t>Évaluer des questionnements de 1</a:t>
            </a:r>
            <a:r>
              <a:rPr lang="fr-FR" sz="2400" b="1" baseline="30000" dirty="0">
                <a:solidFill>
                  <a:srgbClr val="7030A0"/>
                </a:solidFill>
              </a:rPr>
              <a:t>ère</a:t>
            </a:r>
            <a:r>
              <a:rPr lang="fr-FR" sz="2400" b="1" dirty="0">
                <a:solidFill>
                  <a:srgbClr val="7030A0"/>
                </a:solidFill>
              </a:rPr>
              <a:t> partie</a:t>
            </a:r>
            <a:endParaRPr lang="fr-FR" sz="2400" b="1" u="sng" dirty="0">
              <a:solidFill>
                <a:srgbClr val="7030A0"/>
              </a:solidFill>
              <a:ea typeface="Times New Roman" panose="02020603050405020304" pitchFamily="18" charset="0"/>
            </a:endParaRPr>
          </a:p>
          <a:p>
            <a:r>
              <a:rPr lang="fr-FR" sz="2400" b="1" dirty="0">
                <a:latin typeface="Calibri" panose="020F0502020204030204" pitchFamily="34" charset="0"/>
                <a:ea typeface="Times New Roman" panose="02020603050405020304" pitchFamily="18" charset="0"/>
              </a:rPr>
              <a:t>Document : Répartition du vote au 1er tour de l’élection présidentielle de 2017 selon les variables sociales des électeurs.</a:t>
            </a:r>
            <a:endParaRPr lang="fr-FR" sz="2400" dirty="0"/>
          </a:p>
        </p:txBody>
      </p:sp>
      <p:pic>
        <p:nvPicPr>
          <p:cNvPr id="9" name="Image 8">
            <a:extLst>
              <a:ext uri="{FF2B5EF4-FFF2-40B4-BE49-F238E27FC236}">
                <a16:creationId xmlns:a16="http://schemas.microsoft.com/office/drawing/2014/main" id="{519362A3-68B1-4BA0-A979-B6674694BD2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5212" y="1519192"/>
            <a:ext cx="10230851" cy="4662065"/>
          </a:xfrm>
          <a:prstGeom prst="rect">
            <a:avLst/>
          </a:prstGeom>
          <a:noFill/>
          <a:ln>
            <a:noFill/>
          </a:ln>
        </p:spPr>
      </p:pic>
      <p:sp>
        <p:nvSpPr>
          <p:cNvPr id="3" name="Rectangle 2">
            <a:extLst>
              <a:ext uri="{FF2B5EF4-FFF2-40B4-BE49-F238E27FC236}">
                <a16:creationId xmlns:a16="http://schemas.microsoft.com/office/drawing/2014/main" id="{7E58D3B7-CBAE-4D94-9553-18E9CE2F43A2}"/>
              </a:ext>
            </a:extLst>
          </p:cNvPr>
          <p:cNvSpPr/>
          <p:nvPr/>
        </p:nvSpPr>
        <p:spPr>
          <a:xfrm>
            <a:off x="4331656" y="6181257"/>
            <a:ext cx="7278047" cy="307777"/>
          </a:xfrm>
          <a:prstGeom prst="rect">
            <a:avLst/>
          </a:prstGeom>
        </p:spPr>
        <p:txBody>
          <a:bodyPr wrap="square">
            <a:spAutoFit/>
          </a:bodyPr>
          <a:lstStyle/>
          <a:p>
            <a:pPr algn="r"/>
            <a:r>
              <a:rPr lang="fr-FR" sz="1400" b="1" dirty="0">
                <a:latin typeface="Calibri" panose="020F0502020204030204" pitchFamily="34" charset="0"/>
                <a:ea typeface="Times New Roman" panose="02020603050405020304" pitchFamily="18" charset="0"/>
              </a:rPr>
              <a:t>Source : </a:t>
            </a:r>
            <a:r>
              <a:rPr lang="fr-FR" sz="1400" dirty="0">
                <a:latin typeface="Calibri" panose="020F0502020204030204" pitchFamily="34" charset="0"/>
                <a:ea typeface="Times New Roman" panose="02020603050405020304" pitchFamily="18" charset="0"/>
              </a:rPr>
              <a:t>« 1</a:t>
            </a:r>
            <a:r>
              <a:rPr lang="fr-FR" sz="1400" baseline="30000" dirty="0">
                <a:latin typeface="Calibri" panose="020F0502020204030204" pitchFamily="34" charset="0"/>
                <a:ea typeface="Times New Roman" panose="02020603050405020304" pitchFamily="18" charset="0"/>
              </a:rPr>
              <a:t>er</a:t>
            </a:r>
            <a:r>
              <a:rPr lang="fr-FR" sz="1400" dirty="0">
                <a:latin typeface="Calibri" panose="020F0502020204030204" pitchFamily="34" charset="0"/>
                <a:ea typeface="Times New Roman" panose="02020603050405020304" pitchFamily="18" charset="0"/>
              </a:rPr>
              <a:t> tour. Sociologie des électorats et profils abstentionnistes »,</a:t>
            </a:r>
            <a:r>
              <a:rPr lang="fr-FR" sz="1400" b="1" dirty="0">
                <a:latin typeface="Calibri" panose="020F0502020204030204" pitchFamily="34" charset="0"/>
                <a:ea typeface="Times New Roman" panose="02020603050405020304" pitchFamily="18" charset="0"/>
              </a:rPr>
              <a:t> </a:t>
            </a:r>
            <a:r>
              <a:rPr lang="fr-FR" sz="1400" dirty="0">
                <a:latin typeface="Calibri" panose="020F0502020204030204" pitchFamily="34" charset="0"/>
                <a:ea typeface="Times New Roman" panose="02020603050405020304" pitchFamily="18" charset="0"/>
              </a:rPr>
              <a:t>IPSOS, 2017.</a:t>
            </a:r>
            <a:endParaRPr lang="fr-FR" sz="1400" dirty="0"/>
          </a:p>
        </p:txBody>
      </p:sp>
    </p:spTree>
    <p:extLst>
      <p:ext uri="{BB962C8B-B14F-4D97-AF65-F5344CB8AC3E}">
        <p14:creationId xmlns:p14="http://schemas.microsoft.com/office/powerpoint/2010/main" val="367484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830997"/>
          </a:xfrm>
          <a:prstGeom prst="rect">
            <a:avLst/>
          </a:prstGeom>
        </p:spPr>
        <p:txBody>
          <a:bodyPr wrap="square">
            <a:spAutoFit/>
          </a:bodyPr>
          <a:lstStyle/>
          <a:p>
            <a:r>
              <a:rPr lang="fr-FR" sz="2400" b="1" dirty="0">
                <a:solidFill>
                  <a:srgbClr val="7030A0"/>
                </a:solidFill>
              </a:rPr>
              <a:t>Évaluer des questionnements de 1</a:t>
            </a:r>
            <a:r>
              <a:rPr lang="fr-FR" sz="2400" b="1" baseline="30000" dirty="0">
                <a:solidFill>
                  <a:srgbClr val="7030A0"/>
                </a:solidFill>
              </a:rPr>
              <a:t>ère</a:t>
            </a:r>
            <a:r>
              <a:rPr lang="fr-FR" sz="2400" b="1" dirty="0">
                <a:solidFill>
                  <a:srgbClr val="7030A0"/>
                </a:solidFill>
              </a:rPr>
              <a:t> partie</a:t>
            </a:r>
            <a:endParaRPr lang="fr-FR" sz="2400" b="1" u="sng" dirty="0">
              <a:solidFill>
                <a:srgbClr val="7030A0"/>
              </a:solidFill>
              <a:ea typeface="Times New Roman" panose="02020603050405020304" pitchFamily="18" charset="0"/>
            </a:endParaRPr>
          </a:p>
          <a:p>
            <a:r>
              <a:rPr lang="fr-FR" sz="2400" b="1" u="sng" dirty="0">
                <a:latin typeface="Calibri" panose="020F0502020204030204" pitchFamily="34" charset="0"/>
                <a:ea typeface="Times New Roman" panose="02020603050405020304" pitchFamily="18" charset="0"/>
              </a:rPr>
              <a:t>Le programme</a:t>
            </a:r>
            <a:endParaRPr lang="fr-FR" sz="2400" dirty="0"/>
          </a:p>
        </p:txBody>
      </p:sp>
      <p:sp>
        <p:nvSpPr>
          <p:cNvPr id="3" name="Rectangle 2">
            <a:extLst>
              <a:ext uri="{FF2B5EF4-FFF2-40B4-BE49-F238E27FC236}">
                <a16:creationId xmlns:a16="http://schemas.microsoft.com/office/drawing/2014/main" id="{D16E5152-E38D-4E98-A5DC-A635BE6576AE}"/>
              </a:ext>
            </a:extLst>
          </p:cNvPr>
          <p:cNvSpPr/>
          <p:nvPr/>
        </p:nvSpPr>
        <p:spPr>
          <a:xfrm>
            <a:off x="965942" y="1358977"/>
            <a:ext cx="10890121" cy="5170646"/>
          </a:xfrm>
          <a:prstGeom prst="rect">
            <a:avLst/>
          </a:prstGeom>
        </p:spPr>
        <p:txBody>
          <a:bodyPr wrap="square">
            <a:spAutoFit/>
          </a:bodyPr>
          <a:lstStyle/>
          <a:p>
            <a:r>
              <a:rPr lang="fr-FR" sz="2200" b="1" dirty="0"/>
              <a:t>Voter : une affaire individuelle ou collective ?</a:t>
            </a:r>
            <a:r>
              <a:rPr lang="fr-FR" sz="2200" dirty="0"/>
              <a:t>	</a:t>
            </a:r>
          </a:p>
          <a:p>
            <a:pPr marL="447675"/>
            <a:r>
              <a:rPr lang="fr-FR" sz="2200" dirty="0">
                <a:cs typeface="Arial" panose="020B0604020202020204" pitchFamily="34" charset="0"/>
              </a:rPr>
              <a:t>- Être capable d’interpréter des taux d’inscription sur les listes électorales, des taux de participation et d’abstention aux élections.</a:t>
            </a:r>
          </a:p>
          <a:p>
            <a:pPr marL="447675"/>
            <a:r>
              <a:rPr lang="fr-FR" sz="2200" dirty="0">
                <a:cs typeface="Arial" panose="020B0604020202020204" pitchFamily="34" charset="0"/>
              </a:rPr>
              <a:t>- Comprendre que la participation électorale est liée à divers facteurs inégalement partagés au sein de la population (degré d’intégration sociale, intérêt pour la politique, sentiment de compétence politique) et de variables contextuelles (perception des enjeux de l’élection, types d’élection).</a:t>
            </a:r>
          </a:p>
          <a:p>
            <a:pPr marL="447675"/>
            <a:r>
              <a:rPr lang="fr-FR" sz="2200" dirty="0">
                <a:highlight>
                  <a:srgbClr val="FFFF00"/>
                </a:highlight>
                <a:cs typeface="Arial" panose="020B0604020202020204" pitchFamily="34" charset="0"/>
              </a:rPr>
              <a:t>- Comprendre que le vote est à la fois un acte individuel (expression de préférences en fonction d’un contexte et d’une offre électorale) et un acte collectif (expression d’appartenances sociales).</a:t>
            </a:r>
          </a:p>
          <a:p>
            <a:pPr marL="447675"/>
            <a:r>
              <a:rPr lang="fr-FR" sz="2200" dirty="0">
                <a:cs typeface="Arial" panose="020B0604020202020204" pitchFamily="34" charset="0"/>
              </a:rPr>
              <a:t>- Comprendre que la volatilité électorale revêt des formes variées (intermittence du vote, changement des préférences électorales) et qu’elle peut refléter un affaiblissement ou une recomposition du poids de certaines variables sociales, un déclin de l’identification politique (clivage gauche/droite notamment) et un renforcement du poids des variables contextuelles.</a:t>
            </a:r>
            <a:endParaRPr lang="fr-FR" sz="2200" dirty="0"/>
          </a:p>
        </p:txBody>
      </p:sp>
    </p:spTree>
    <p:extLst>
      <p:ext uri="{BB962C8B-B14F-4D97-AF65-F5344CB8AC3E}">
        <p14:creationId xmlns:p14="http://schemas.microsoft.com/office/powerpoint/2010/main" val="228174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461665"/>
          </a:xfrm>
          <a:prstGeom prst="rect">
            <a:avLst/>
          </a:prstGeom>
        </p:spPr>
        <p:txBody>
          <a:bodyPr wrap="square">
            <a:spAutoFit/>
          </a:bodyPr>
          <a:lstStyle/>
          <a:p>
            <a:r>
              <a:rPr lang="fr-FR" sz="2400" b="1" dirty="0">
                <a:solidFill>
                  <a:srgbClr val="7030A0"/>
                </a:solidFill>
              </a:rPr>
              <a:t>Évaluer des questionnements de 1</a:t>
            </a:r>
            <a:r>
              <a:rPr lang="fr-FR" sz="2400" b="1" baseline="30000" dirty="0">
                <a:solidFill>
                  <a:srgbClr val="7030A0"/>
                </a:solidFill>
              </a:rPr>
              <a:t>ère</a:t>
            </a:r>
            <a:r>
              <a:rPr lang="fr-FR" sz="2400" b="1" dirty="0">
                <a:solidFill>
                  <a:srgbClr val="7030A0"/>
                </a:solidFill>
              </a:rPr>
              <a:t> partie</a:t>
            </a:r>
            <a:endParaRPr lang="fr-FR" sz="2400" b="1" u="sng" dirty="0">
              <a:solidFill>
                <a:srgbClr val="7030A0"/>
              </a:solidFill>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0ECEE5EA-5B90-4AB6-AFD0-D4AE84162164}"/>
              </a:ext>
            </a:extLst>
          </p:cNvPr>
          <p:cNvGraphicFramePr>
            <a:graphicFrameLocks noGrp="1"/>
          </p:cNvGraphicFramePr>
          <p:nvPr>
            <p:extLst>
              <p:ext uri="{D42A27DB-BD31-4B8C-83A1-F6EECF244321}">
                <p14:modId xmlns:p14="http://schemas.microsoft.com/office/powerpoint/2010/main" val="3325291871"/>
              </p:ext>
            </p:extLst>
          </p:nvPr>
        </p:nvGraphicFramePr>
        <p:xfrm>
          <a:off x="1055944" y="1253900"/>
          <a:ext cx="10700043" cy="4224688"/>
        </p:xfrm>
        <a:graphic>
          <a:graphicData uri="http://schemas.openxmlformats.org/drawingml/2006/table">
            <a:tbl>
              <a:tblPr firstRow="1" firstCol="1" bandRow="1">
                <a:tableStyleId>{5C22544A-7EE6-4342-B048-85BDC9FD1C3A}</a:tableStyleId>
              </a:tblPr>
              <a:tblGrid>
                <a:gridCol w="3701256">
                  <a:extLst>
                    <a:ext uri="{9D8B030D-6E8A-4147-A177-3AD203B41FA5}">
                      <a16:colId xmlns:a16="http://schemas.microsoft.com/office/drawing/2014/main" val="2589767259"/>
                    </a:ext>
                  </a:extLst>
                </a:gridCol>
                <a:gridCol w="411465">
                  <a:extLst>
                    <a:ext uri="{9D8B030D-6E8A-4147-A177-3AD203B41FA5}">
                      <a16:colId xmlns:a16="http://schemas.microsoft.com/office/drawing/2014/main" val="29328497"/>
                    </a:ext>
                  </a:extLst>
                </a:gridCol>
                <a:gridCol w="411465">
                  <a:extLst>
                    <a:ext uri="{9D8B030D-6E8A-4147-A177-3AD203B41FA5}">
                      <a16:colId xmlns:a16="http://schemas.microsoft.com/office/drawing/2014/main" val="2684396628"/>
                    </a:ext>
                  </a:extLst>
                </a:gridCol>
                <a:gridCol w="411465">
                  <a:extLst>
                    <a:ext uri="{9D8B030D-6E8A-4147-A177-3AD203B41FA5}">
                      <a16:colId xmlns:a16="http://schemas.microsoft.com/office/drawing/2014/main" val="2276844806"/>
                    </a:ext>
                  </a:extLst>
                </a:gridCol>
                <a:gridCol w="5764392">
                  <a:extLst>
                    <a:ext uri="{9D8B030D-6E8A-4147-A177-3AD203B41FA5}">
                      <a16:colId xmlns:a16="http://schemas.microsoft.com/office/drawing/2014/main" val="1481871697"/>
                    </a:ext>
                  </a:extLst>
                </a:gridCol>
              </a:tblGrid>
              <a:tr h="571350">
                <a:tc>
                  <a:txBody>
                    <a:bodyPr/>
                    <a:lstStyle/>
                    <a:p>
                      <a:pPr algn="l">
                        <a:spcBef>
                          <a:spcPts val="600"/>
                        </a:spcBef>
                        <a:spcAft>
                          <a:spcPts val="600"/>
                        </a:spcAft>
                      </a:pPr>
                      <a:r>
                        <a:rPr lang="fr-FR" sz="2000" dirty="0">
                          <a:solidFill>
                            <a:schemeClr val="tx1"/>
                          </a:solidFill>
                          <a:effectLst/>
                        </a:rPr>
                        <a:t>Que penser de ces 3 questions de Partie 1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r>
                        <a:rPr lang="fr-FR" sz="2000" dirty="0">
                          <a:solidFill>
                            <a:schemeClr val="tx1"/>
                          </a:solidFill>
                          <a:effectLst/>
                        </a:rPr>
                        <a:t>Commentaires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726099674"/>
                  </a:ext>
                </a:extLst>
              </a:tr>
              <a:tr h="1121924">
                <a:tc>
                  <a:txBody>
                    <a:bodyPr/>
                    <a:lstStyle/>
                    <a:p>
                      <a:pPr marL="0" lvl="0" indent="0" algn="l">
                        <a:spcAft>
                          <a:spcPts val="0"/>
                        </a:spcAft>
                        <a:buFont typeface="+mj-lt"/>
                        <a:buNone/>
                      </a:pPr>
                      <a:r>
                        <a:rPr lang="fr-FR" sz="2000" dirty="0">
                          <a:solidFill>
                            <a:schemeClr val="tx1"/>
                          </a:solidFill>
                          <a:effectLst/>
                        </a:rPr>
                        <a:t>1. Présentez le document puis donnez le sens du chiffre entouré. (4 points)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Aft>
                          <a:spcPts val="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38092769"/>
                  </a:ext>
                </a:extLst>
              </a:tr>
              <a:tr h="1246582">
                <a:tc>
                  <a:txBody>
                    <a:bodyPr/>
                    <a:lstStyle/>
                    <a:p>
                      <a:pPr marL="0" lvl="0" indent="0" algn="l">
                        <a:spcAft>
                          <a:spcPts val="0"/>
                        </a:spcAft>
                        <a:buFont typeface="+mj-lt"/>
                        <a:buNone/>
                      </a:pPr>
                      <a:r>
                        <a:rPr lang="fr-FR" sz="2000" dirty="0">
                          <a:solidFill>
                            <a:schemeClr val="tx1"/>
                          </a:solidFill>
                          <a:effectLst/>
                        </a:rPr>
                        <a:t>2. À l’aide du document, vous montrerez que le vote est le reflet d’appartenances sociales. (3 points)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Aft>
                          <a:spcPts val="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3633755"/>
                  </a:ext>
                </a:extLst>
              </a:tr>
              <a:tr h="1246582">
                <a:tc>
                  <a:txBody>
                    <a:bodyPr/>
                    <a:lstStyle/>
                    <a:p>
                      <a:pPr marL="0" lvl="0" indent="0" algn="l">
                        <a:spcAft>
                          <a:spcPts val="0"/>
                        </a:spcAft>
                        <a:buFont typeface="+mj-lt"/>
                        <a:buNone/>
                      </a:pPr>
                      <a:r>
                        <a:rPr lang="fr-FR" sz="2000" dirty="0">
                          <a:solidFill>
                            <a:schemeClr val="tx1"/>
                          </a:solidFill>
                          <a:effectLst/>
                        </a:rPr>
                        <a:t>3. Vous montrerez que le vote dépend aussi du contexte de l’élection. (3 points)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Aft>
                          <a:spcPts val="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87700902"/>
                  </a:ext>
                </a:extLst>
              </a:tr>
            </a:tbl>
          </a:graphicData>
        </a:graphic>
      </p:graphicFrame>
      <p:pic>
        <p:nvPicPr>
          <p:cNvPr id="10" name="Image 9">
            <a:extLst>
              <a:ext uri="{FF2B5EF4-FFF2-40B4-BE49-F238E27FC236}">
                <a16:creationId xmlns:a16="http://schemas.microsoft.com/office/drawing/2014/main" id="{B43D9B0A-6950-4747-8314-F72E75C111E7}"/>
              </a:ext>
            </a:extLst>
          </p:cNvPr>
          <p:cNvPicPr>
            <a:picLocks/>
          </p:cNvPicPr>
          <p:nvPr/>
        </p:nvPicPr>
        <p:blipFill>
          <a:blip r:embed="rId7"/>
          <a:stretch>
            <a:fillRect/>
          </a:stretch>
        </p:blipFill>
        <p:spPr>
          <a:xfrm>
            <a:off x="4787999" y="1379412"/>
            <a:ext cx="360000" cy="360000"/>
          </a:xfrm>
          <a:prstGeom prst="rect">
            <a:avLst/>
          </a:prstGeom>
        </p:spPr>
      </p:pic>
      <p:pic>
        <p:nvPicPr>
          <p:cNvPr id="11" name="Image 10">
            <a:extLst>
              <a:ext uri="{FF2B5EF4-FFF2-40B4-BE49-F238E27FC236}">
                <a16:creationId xmlns:a16="http://schemas.microsoft.com/office/drawing/2014/main" id="{01EB4632-F9FC-4713-9019-BBF3F2CD857A}"/>
              </a:ext>
            </a:extLst>
          </p:cNvPr>
          <p:cNvPicPr>
            <a:picLocks/>
          </p:cNvPicPr>
          <p:nvPr/>
        </p:nvPicPr>
        <p:blipFill>
          <a:blip r:embed="rId8"/>
          <a:stretch>
            <a:fillRect/>
          </a:stretch>
        </p:blipFill>
        <p:spPr>
          <a:xfrm>
            <a:off x="5195990" y="1379412"/>
            <a:ext cx="360000" cy="360000"/>
          </a:xfrm>
          <a:prstGeom prst="rect">
            <a:avLst/>
          </a:prstGeom>
        </p:spPr>
      </p:pic>
      <p:pic>
        <p:nvPicPr>
          <p:cNvPr id="14" name="Image 13">
            <a:extLst>
              <a:ext uri="{FF2B5EF4-FFF2-40B4-BE49-F238E27FC236}">
                <a16:creationId xmlns:a16="http://schemas.microsoft.com/office/drawing/2014/main" id="{91E6C296-5A06-49EB-98E0-31860CC3102E}"/>
              </a:ext>
            </a:extLst>
          </p:cNvPr>
          <p:cNvPicPr>
            <a:picLocks/>
          </p:cNvPicPr>
          <p:nvPr/>
        </p:nvPicPr>
        <p:blipFill>
          <a:blip r:embed="rId9"/>
          <a:stretch>
            <a:fillRect/>
          </a:stretch>
        </p:blipFill>
        <p:spPr>
          <a:xfrm>
            <a:off x="5605827" y="1379412"/>
            <a:ext cx="360000" cy="360000"/>
          </a:xfrm>
          <a:prstGeom prst="rect">
            <a:avLst/>
          </a:prstGeom>
        </p:spPr>
      </p:pic>
    </p:spTree>
    <p:extLst>
      <p:ext uri="{BB962C8B-B14F-4D97-AF65-F5344CB8AC3E}">
        <p14:creationId xmlns:p14="http://schemas.microsoft.com/office/powerpoint/2010/main" val="60031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461665"/>
          </a:xfrm>
          <a:prstGeom prst="rect">
            <a:avLst/>
          </a:prstGeom>
        </p:spPr>
        <p:txBody>
          <a:bodyPr wrap="square">
            <a:spAutoFit/>
          </a:bodyPr>
          <a:lstStyle/>
          <a:p>
            <a:r>
              <a:rPr lang="fr-FR" sz="2400" b="1" dirty="0">
                <a:solidFill>
                  <a:srgbClr val="7030A0"/>
                </a:solidFill>
              </a:rPr>
              <a:t>Évaluer des questionnements de 1</a:t>
            </a:r>
            <a:r>
              <a:rPr lang="fr-FR" sz="2400" b="1" baseline="30000" dirty="0">
                <a:solidFill>
                  <a:srgbClr val="7030A0"/>
                </a:solidFill>
              </a:rPr>
              <a:t>ère</a:t>
            </a:r>
            <a:r>
              <a:rPr lang="fr-FR" sz="2400" b="1" dirty="0">
                <a:solidFill>
                  <a:srgbClr val="7030A0"/>
                </a:solidFill>
              </a:rPr>
              <a:t> partie</a:t>
            </a:r>
            <a:endParaRPr lang="fr-FR" sz="2400" b="1" u="sng" dirty="0">
              <a:solidFill>
                <a:srgbClr val="7030A0"/>
              </a:solidFill>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0ECEE5EA-5B90-4AB6-AFD0-D4AE84162164}"/>
              </a:ext>
            </a:extLst>
          </p:cNvPr>
          <p:cNvGraphicFramePr>
            <a:graphicFrameLocks noGrp="1"/>
          </p:cNvGraphicFramePr>
          <p:nvPr>
            <p:extLst>
              <p:ext uri="{D42A27DB-BD31-4B8C-83A1-F6EECF244321}">
                <p14:modId xmlns:p14="http://schemas.microsoft.com/office/powerpoint/2010/main" val="3879878220"/>
              </p:ext>
            </p:extLst>
          </p:nvPr>
        </p:nvGraphicFramePr>
        <p:xfrm>
          <a:off x="1055944" y="1253900"/>
          <a:ext cx="10700043" cy="4224688"/>
        </p:xfrm>
        <a:graphic>
          <a:graphicData uri="http://schemas.openxmlformats.org/drawingml/2006/table">
            <a:tbl>
              <a:tblPr firstRow="1" firstCol="1" bandRow="1">
                <a:tableStyleId>{5C22544A-7EE6-4342-B048-85BDC9FD1C3A}</a:tableStyleId>
              </a:tblPr>
              <a:tblGrid>
                <a:gridCol w="3701256">
                  <a:extLst>
                    <a:ext uri="{9D8B030D-6E8A-4147-A177-3AD203B41FA5}">
                      <a16:colId xmlns:a16="http://schemas.microsoft.com/office/drawing/2014/main" val="2589767259"/>
                    </a:ext>
                  </a:extLst>
                </a:gridCol>
                <a:gridCol w="411465">
                  <a:extLst>
                    <a:ext uri="{9D8B030D-6E8A-4147-A177-3AD203B41FA5}">
                      <a16:colId xmlns:a16="http://schemas.microsoft.com/office/drawing/2014/main" val="29328497"/>
                    </a:ext>
                  </a:extLst>
                </a:gridCol>
                <a:gridCol w="411465">
                  <a:extLst>
                    <a:ext uri="{9D8B030D-6E8A-4147-A177-3AD203B41FA5}">
                      <a16:colId xmlns:a16="http://schemas.microsoft.com/office/drawing/2014/main" val="2684396628"/>
                    </a:ext>
                  </a:extLst>
                </a:gridCol>
                <a:gridCol w="411465">
                  <a:extLst>
                    <a:ext uri="{9D8B030D-6E8A-4147-A177-3AD203B41FA5}">
                      <a16:colId xmlns:a16="http://schemas.microsoft.com/office/drawing/2014/main" val="2276844806"/>
                    </a:ext>
                  </a:extLst>
                </a:gridCol>
                <a:gridCol w="5764392">
                  <a:extLst>
                    <a:ext uri="{9D8B030D-6E8A-4147-A177-3AD203B41FA5}">
                      <a16:colId xmlns:a16="http://schemas.microsoft.com/office/drawing/2014/main" val="1481871697"/>
                    </a:ext>
                  </a:extLst>
                </a:gridCol>
              </a:tblGrid>
              <a:tr h="571350">
                <a:tc>
                  <a:txBody>
                    <a:bodyPr/>
                    <a:lstStyle/>
                    <a:p>
                      <a:pPr algn="l">
                        <a:spcBef>
                          <a:spcPts val="600"/>
                        </a:spcBef>
                        <a:spcAft>
                          <a:spcPts val="600"/>
                        </a:spcAft>
                      </a:pPr>
                      <a:r>
                        <a:rPr lang="fr-FR" sz="2000" dirty="0">
                          <a:solidFill>
                            <a:schemeClr val="tx1"/>
                          </a:solidFill>
                          <a:effectLst/>
                        </a:rPr>
                        <a:t>Que penser de ces 3 questions de Partie 1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r>
                        <a:rPr lang="fr-FR" sz="2000" dirty="0">
                          <a:solidFill>
                            <a:schemeClr val="tx1"/>
                          </a:solidFill>
                          <a:effectLst/>
                        </a:rPr>
                        <a:t>Commentaires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726099674"/>
                  </a:ext>
                </a:extLst>
              </a:tr>
              <a:tr h="1121924">
                <a:tc>
                  <a:txBody>
                    <a:bodyPr/>
                    <a:lstStyle/>
                    <a:p>
                      <a:pPr marL="0" lvl="0" indent="0" algn="l">
                        <a:spcAft>
                          <a:spcPts val="0"/>
                        </a:spcAft>
                        <a:buFont typeface="Arial" panose="020B0604020202020204" pitchFamily="34" charset="0"/>
                        <a:buNone/>
                      </a:pPr>
                      <a:r>
                        <a:rPr lang="fr-FR" sz="2000" dirty="0">
                          <a:solidFill>
                            <a:schemeClr val="tx1"/>
                          </a:solidFill>
                          <a:effectLst/>
                        </a:rPr>
                        <a:t>1. Expliquez ce que sont les variables sociales du vote.</a:t>
                      </a:r>
                    </a:p>
                    <a:p>
                      <a:pPr marL="0" lvl="0" indent="0" algn="l">
                        <a:spcAft>
                          <a:spcPts val="0"/>
                        </a:spcAft>
                        <a:buFont typeface="+mj-lt"/>
                        <a:buNone/>
                      </a:pPr>
                      <a:r>
                        <a:rPr lang="fr-FR" sz="2000" dirty="0">
                          <a:solidFill>
                            <a:schemeClr val="tx1"/>
                          </a:solidFill>
                          <a:effectLst/>
                        </a:rPr>
                        <a:t>(4 points)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Aft>
                          <a:spcPts val="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38092769"/>
                  </a:ext>
                </a:extLst>
              </a:tr>
              <a:tr h="1246582">
                <a:tc>
                  <a:txBody>
                    <a:bodyPr/>
                    <a:lstStyle/>
                    <a:p>
                      <a:pPr marL="0" lvl="0" indent="0" algn="l">
                        <a:spcAft>
                          <a:spcPts val="0"/>
                        </a:spcAft>
                        <a:buFont typeface="+mj-lt"/>
                        <a:buNone/>
                      </a:pPr>
                      <a:r>
                        <a:rPr lang="fr-FR" sz="2000" dirty="0">
                          <a:solidFill>
                            <a:schemeClr val="tx1"/>
                          </a:solidFill>
                          <a:effectLst/>
                        </a:rPr>
                        <a:t>2. À l’aide du document, montrez que l’âge influence le vote.</a:t>
                      </a:r>
                    </a:p>
                    <a:p>
                      <a:pPr marL="0" lvl="0" indent="0" algn="l">
                        <a:spcAft>
                          <a:spcPts val="0"/>
                        </a:spcAft>
                        <a:buFont typeface="+mj-lt"/>
                        <a:buNone/>
                      </a:pPr>
                      <a:r>
                        <a:rPr lang="fr-FR" sz="2000" dirty="0">
                          <a:solidFill>
                            <a:schemeClr val="tx1"/>
                          </a:solidFill>
                          <a:effectLst/>
                        </a:rPr>
                        <a:t>(3 points)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Aft>
                          <a:spcPts val="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3633755"/>
                  </a:ext>
                </a:extLst>
              </a:tr>
              <a:tr h="1246582">
                <a:tc>
                  <a:txBody>
                    <a:bodyPr/>
                    <a:lstStyle/>
                    <a:p>
                      <a:pPr marL="0" lvl="0" indent="0" algn="l">
                        <a:spcAft>
                          <a:spcPts val="0"/>
                        </a:spcAft>
                        <a:buFont typeface="+mj-lt"/>
                        <a:buNone/>
                      </a:pPr>
                      <a:r>
                        <a:rPr lang="fr-FR" sz="2000" dirty="0">
                          <a:solidFill>
                            <a:schemeClr val="tx1"/>
                          </a:solidFill>
                          <a:effectLst/>
                        </a:rPr>
                        <a:t>3. À l’aide du document, vous caractériserez le vote des catholiques. (3 points)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Aft>
                          <a:spcPts val="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87700902"/>
                  </a:ext>
                </a:extLst>
              </a:tr>
            </a:tbl>
          </a:graphicData>
        </a:graphic>
      </p:graphicFrame>
      <p:pic>
        <p:nvPicPr>
          <p:cNvPr id="10" name="Image 9">
            <a:extLst>
              <a:ext uri="{FF2B5EF4-FFF2-40B4-BE49-F238E27FC236}">
                <a16:creationId xmlns:a16="http://schemas.microsoft.com/office/drawing/2014/main" id="{B43D9B0A-6950-4747-8314-F72E75C111E7}"/>
              </a:ext>
            </a:extLst>
          </p:cNvPr>
          <p:cNvPicPr>
            <a:picLocks/>
          </p:cNvPicPr>
          <p:nvPr/>
        </p:nvPicPr>
        <p:blipFill>
          <a:blip r:embed="rId7"/>
          <a:stretch>
            <a:fillRect/>
          </a:stretch>
        </p:blipFill>
        <p:spPr>
          <a:xfrm>
            <a:off x="4787999" y="1379412"/>
            <a:ext cx="360000" cy="360000"/>
          </a:xfrm>
          <a:prstGeom prst="rect">
            <a:avLst/>
          </a:prstGeom>
        </p:spPr>
      </p:pic>
      <p:pic>
        <p:nvPicPr>
          <p:cNvPr id="11" name="Image 10">
            <a:extLst>
              <a:ext uri="{FF2B5EF4-FFF2-40B4-BE49-F238E27FC236}">
                <a16:creationId xmlns:a16="http://schemas.microsoft.com/office/drawing/2014/main" id="{01EB4632-F9FC-4713-9019-BBF3F2CD857A}"/>
              </a:ext>
            </a:extLst>
          </p:cNvPr>
          <p:cNvPicPr>
            <a:picLocks/>
          </p:cNvPicPr>
          <p:nvPr/>
        </p:nvPicPr>
        <p:blipFill>
          <a:blip r:embed="rId8"/>
          <a:stretch>
            <a:fillRect/>
          </a:stretch>
        </p:blipFill>
        <p:spPr>
          <a:xfrm>
            <a:off x="5195990" y="1379412"/>
            <a:ext cx="360000" cy="360000"/>
          </a:xfrm>
          <a:prstGeom prst="rect">
            <a:avLst/>
          </a:prstGeom>
        </p:spPr>
      </p:pic>
      <p:pic>
        <p:nvPicPr>
          <p:cNvPr id="14" name="Image 13">
            <a:extLst>
              <a:ext uri="{FF2B5EF4-FFF2-40B4-BE49-F238E27FC236}">
                <a16:creationId xmlns:a16="http://schemas.microsoft.com/office/drawing/2014/main" id="{91E6C296-5A06-49EB-98E0-31860CC3102E}"/>
              </a:ext>
            </a:extLst>
          </p:cNvPr>
          <p:cNvPicPr>
            <a:picLocks/>
          </p:cNvPicPr>
          <p:nvPr/>
        </p:nvPicPr>
        <p:blipFill>
          <a:blip r:embed="rId9"/>
          <a:stretch>
            <a:fillRect/>
          </a:stretch>
        </p:blipFill>
        <p:spPr>
          <a:xfrm>
            <a:off x="5605827" y="1379412"/>
            <a:ext cx="360000" cy="360000"/>
          </a:xfrm>
          <a:prstGeom prst="rect">
            <a:avLst/>
          </a:prstGeom>
        </p:spPr>
      </p:pic>
    </p:spTree>
    <p:extLst>
      <p:ext uri="{BB962C8B-B14F-4D97-AF65-F5344CB8AC3E}">
        <p14:creationId xmlns:p14="http://schemas.microsoft.com/office/powerpoint/2010/main" val="360686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2243B76C-B253-4B0D-B972-58D821F23A67}"/>
              </a:ext>
            </a:extLst>
          </p:cNvPr>
          <p:cNvCxnSpPr>
            <a:cxnSpLocks/>
          </p:cNvCxnSpPr>
          <p:nvPr>
            <p:custDataLst>
              <p:tags r:id="rId1"/>
            </p:custDataLst>
          </p:nvPr>
        </p:nvCxnSpPr>
        <p:spPr>
          <a:xfrm flipV="1">
            <a:off x="-1914089" y="-891048"/>
            <a:ext cx="6629400" cy="3552825"/>
          </a:xfrm>
          <a:prstGeom prst="line">
            <a:avLst/>
          </a:prstGeom>
          <a:ln w="1174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3AAFCE6-0FEF-4108-86D9-D87B2D9E7BC5}"/>
              </a:ext>
            </a:extLst>
          </p:cNvPr>
          <p:cNvCxnSpPr>
            <a:cxnSpLocks/>
          </p:cNvCxnSpPr>
          <p:nvPr>
            <p:custDataLst>
              <p:tags r:id="rId2"/>
            </p:custDataLst>
          </p:nvPr>
        </p:nvCxnSpPr>
        <p:spPr>
          <a:xfrm>
            <a:off x="-1" y="-123826"/>
            <a:ext cx="1155600" cy="7239600"/>
          </a:xfrm>
          <a:prstGeom prst="line">
            <a:avLst/>
          </a:prstGeom>
          <a:ln w="2508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E2681A4-E6A8-4B39-8B3C-6B82844CCCE9}"/>
              </a:ext>
            </a:extLst>
          </p:cNvPr>
          <p:cNvCxnSpPr>
            <a:cxnSpLocks/>
          </p:cNvCxnSpPr>
          <p:nvPr>
            <p:custDataLst>
              <p:tags r:id="rId3"/>
            </p:custDataLst>
          </p:nvPr>
        </p:nvCxnSpPr>
        <p:spPr>
          <a:xfrm flipV="1">
            <a:off x="11208480" y="3830764"/>
            <a:ext cx="1276350" cy="5210175"/>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0218BBA-E2DF-4169-9D08-FFDE42A8523B}"/>
              </a:ext>
            </a:extLst>
          </p:cNvPr>
          <p:cNvCxnSpPr>
            <a:cxnSpLocks/>
          </p:cNvCxnSpPr>
          <p:nvPr>
            <p:custDataLst>
              <p:tags r:id="rId4"/>
            </p:custDataLst>
          </p:nvPr>
        </p:nvCxnSpPr>
        <p:spPr>
          <a:xfrm flipV="1">
            <a:off x="11136056" y="5716714"/>
            <a:ext cx="885825" cy="356235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60E9F76-D468-4F10-8731-5BF3A26F8E7B}"/>
              </a:ext>
            </a:extLst>
          </p:cNvPr>
          <p:cNvSpPr txBox="1"/>
          <p:nvPr>
            <p:custDataLst>
              <p:tags r:id="rId5"/>
            </p:custDataLst>
          </p:nvPr>
        </p:nvSpPr>
        <p:spPr>
          <a:xfrm>
            <a:off x="8109293" y="6541261"/>
            <a:ext cx="3656770" cy="307777"/>
          </a:xfrm>
          <a:prstGeom prst="rect">
            <a:avLst/>
          </a:prstGeom>
          <a:noFill/>
        </p:spPr>
        <p:txBody>
          <a:bodyPr wrap="none" rtlCol="0">
            <a:spAutoFit/>
          </a:bodyPr>
          <a:lstStyle/>
          <a:p>
            <a:pPr algn="r"/>
            <a:r>
              <a:rPr lang="fr-FR" sz="1400" dirty="0">
                <a:latin typeface="Arial" panose="020B0604020202020204" pitchFamily="34" charset="0"/>
                <a:cs typeface="Arial" panose="020B0604020202020204" pitchFamily="34" charset="0"/>
              </a:rPr>
              <a:t>Groupe de formateurs académiques - SES</a:t>
            </a:r>
          </a:p>
        </p:txBody>
      </p:sp>
      <p:sp>
        <p:nvSpPr>
          <p:cNvPr id="2" name="Rectangle 1">
            <a:extLst>
              <a:ext uri="{FF2B5EF4-FFF2-40B4-BE49-F238E27FC236}">
                <a16:creationId xmlns:a16="http://schemas.microsoft.com/office/drawing/2014/main" id="{5E980BBB-2282-41A0-9505-10011DA8D7D8}"/>
              </a:ext>
            </a:extLst>
          </p:cNvPr>
          <p:cNvSpPr/>
          <p:nvPr/>
        </p:nvSpPr>
        <p:spPr>
          <a:xfrm>
            <a:off x="2225956" y="368966"/>
            <a:ext cx="9795925" cy="461665"/>
          </a:xfrm>
          <a:prstGeom prst="rect">
            <a:avLst/>
          </a:prstGeom>
        </p:spPr>
        <p:txBody>
          <a:bodyPr wrap="square">
            <a:spAutoFit/>
          </a:bodyPr>
          <a:lstStyle/>
          <a:p>
            <a:r>
              <a:rPr lang="fr-FR" sz="2400" b="1" dirty="0">
                <a:solidFill>
                  <a:srgbClr val="7030A0"/>
                </a:solidFill>
              </a:rPr>
              <a:t>Évaluer des questionnements de 1</a:t>
            </a:r>
            <a:r>
              <a:rPr lang="fr-FR" sz="2400" b="1" baseline="30000" dirty="0">
                <a:solidFill>
                  <a:srgbClr val="7030A0"/>
                </a:solidFill>
              </a:rPr>
              <a:t>ère</a:t>
            </a:r>
            <a:r>
              <a:rPr lang="fr-FR" sz="2400" b="1" dirty="0">
                <a:solidFill>
                  <a:srgbClr val="7030A0"/>
                </a:solidFill>
              </a:rPr>
              <a:t> partie</a:t>
            </a:r>
            <a:endParaRPr lang="fr-FR" sz="2400" b="1" u="sng" dirty="0">
              <a:solidFill>
                <a:srgbClr val="7030A0"/>
              </a:solidFill>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0ECEE5EA-5B90-4AB6-AFD0-D4AE84162164}"/>
              </a:ext>
            </a:extLst>
          </p:cNvPr>
          <p:cNvGraphicFramePr>
            <a:graphicFrameLocks noGrp="1"/>
          </p:cNvGraphicFramePr>
          <p:nvPr>
            <p:extLst>
              <p:ext uri="{D42A27DB-BD31-4B8C-83A1-F6EECF244321}">
                <p14:modId xmlns:p14="http://schemas.microsoft.com/office/powerpoint/2010/main" val="2184188021"/>
              </p:ext>
            </p:extLst>
          </p:nvPr>
        </p:nvGraphicFramePr>
        <p:xfrm>
          <a:off x="1055944" y="1253900"/>
          <a:ext cx="10700043" cy="4224688"/>
        </p:xfrm>
        <a:graphic>
          <a:graphicData uri="http://schemas.openxmlformats.org/drawingml/2006/table">
            <a:tbl>
              <a:tblPr firstRow="1" firstCol="1" bandRow="1">
                <a:tableStyleId>{5C22544A-7EE6-4342-B048-85BDC9FD1C3A}</a:tableStyleId>
              </a:tblPr>
              <a:tblGrid>
                <a:gridCol w="3701256">
                  <a:extLst>
                    <a:ext uri="{9D8B030D-6E8A-4147-A177-3AD203B41FA5}">
                      <a16:colId xmlns:a16="http://schemas.microsoft.com/office/drawing/2014/main" val="2589767259"/>
                    </a:ext>
                  </a:extLst>
                </a:gridCol>
                <a:gridCol w="411465">
                  <a:extLst>
                    <a:ext uri="{9D8B030D-6E8A-4147-A177-3AD203B41FA5}">
                      <a16:colId xmlns:a16="http://schemas.microsoft.com/office/drawing/2014/main" val="29328497"/>
                    </a:ext>
                  </a:extLst>
                </a:gridCol>
                <a:gridCol w="411465">
                  <a:extLst>
                    <a:ext uri="{9D8B030D-6E8A-4147-A177-3AD203B41FA5}">
                      <a16:colId xmlns:a16="http://schemas.microsoft.com/office/drawing/2014/main" val="2684396628"/>
                    </a:ext>
                  </a:extLst>
                </a:gridCol>
                <a:gridCol w="411465">
                  <a:extLst>
                    <a:ext uri="{9D8B030D-6E8A-4147-A177-3AD203B41FA5}">
                      <a16:colId xmlns:a16="http://schemas.microsoft.com/office/drawing/2014/main" val="2276844806"/>
                    </a:ext>
                  </a:extLst>
                </a:gridCol>
                <a:gridCol w="5764392">
                  <a:extLst>
                    <a:ext uri="{9D8B030D-6E8A-4147-A177-3AD203B41FA5}">
                      <a16:colId xmlns:a16="http://schemas.microsoft.com/office/drawing/2014/main" val="1481871697"/>
                    </a:ext>
                  </a:extLst>
                </a:gridCol>
              </a:tblGrid>
              <a:tr h="571350">
                <a:tc>
                  <a:txBody>
                    <a:bodyPr/>
                    <a:lstStyle/>
                    <a:p>
                      <a:pPr algn="l">
                        <a:spcBef>
                          <a:spcPts val="600"/>
                        </a:spcBef>
                        <a:spcAft>
                          <a:spcPts val="600"/>
                        </a:spcAft>
                      </a:pPr>
                      <a:r>
                        <a:rPr lang="fr-FR" sz="2000" dirty="0">
                          <a:solidFill>
                            <a:schemeClr val="tx1"/>
                          </a:solidFill>
                          <a:effectLst/>
                        </a:rPr>
                        <a:t>Que penser de ces 3 questions de Partie 1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r>
                        <a:rPr lang="fr-FR" sz="2000" dirty="0">
                          <a:solidFill>
                            <a:schemeClr val="tx1"/>
                          </a:solidFill>
                          <a:effectLst/>
                        </a:rPr>
                        <a:t>Commentaires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726099674"/>
                  </a:ext>
                </a:extLst>
              </a:tr>
              <a:tr h="1121924">
                <a:tc>
                  <a:txBody>
                    <a:bodyPr/>
                    <a:lstStyle/>
                    <a:p>
                      <a:pPr marL="0" lvl="0" indent="0" algn="l">
                        <a:spcAft>
                          <a:spcPts val="0"/>
                        </a:spcAft>
                        <a:buFont typeface="+mj-lt"/>
                        <a:buNone/>
                      </a:pPr>
                      <a:r>
                        <a:rPr lang="fr-FR" sz="2000" dirty="0">
                          <a:solidFill>
                            <a:schemeClr val="tx1"/>
                          </a:solidFill>
                          <a:effectLst/>
                        </a:rPr>
                        <a:t>1. Pourquoi peut-on considérer l’âge comme une variable sociale du vote ? (4 points) </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Aft>
                          <a:spcPts val="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38092769"/>
                  </a:ext>
                </a:extLst>
              </a:tr>
              <a:tr h="1246582">
                <a:tc>
                  <a:txBody>
                    <a:bodyPr/>
                    <a:lstStyle/>
                    <a:p>
                      <a:pPr marL="0" lvl="0" indent="0" algn="l">
                        <a:spcAft>
                          <a:spcPts val="0"/>
                        </a:spcAft>
                        <a:buFont typeface="+mj-lt"/>
                        <a:buNone/>
                      </a:pPr>
                      <a:r>
                        <a:rPr lang="fr-FR" sz="2000" dirty="0">
                          <a:solidFill>
                            <a:schemeClr val="tx1"/>
                          </a:solidFill>
                          <a:effectLst/>
                        </a:rPr>
                        <a:t>2. Comparez le vote des catholiques pratiquants et des électeurs sans religion. (3 points)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Aft>
                          <a:spcPts val="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43633755"/>
                  </a:ext>
                </a:extLst>
              </a:tr>
              <a:tr h="1246582">
                <a:tc>
                  <a:txBody>
                    <a:bodyPr/>
                    <a:lstStyle/>
                    <a:p>
                      <a:pPr marL="0" lvl="0" indent="0" algn="l">
                        <a:spcAft>
                          <a:spcPts val="0"/>
                        </a:spcAft>
                        <a:buFont typeface="+mj-lt"/>
                        <a:buNone/>
                      </a:pPr>
                      <a:r>
                        <a:rPr lang="fr-FR" sz="2000" dirty="0">
                          <a:solidFill>
                            <a:schemeClr val="tx1"/>
                          </a:solidFill>
                          <a:effectLst/>
                        </a:rPr>
                        <a:t>3. Montrez que le vote est à la fois un acte individuel et un acte collectif, reflet des appartenances sociales. (3 points)</a:t>
                      </a:r>
                      <a:endParaRPr lang="fr-FR"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Bef>
                          <a:spcPts val="600"/>
                        </a:spcBef>
                        <a:spcAft>
                          <a:spcPts val="600"/>
                        </a:spcAft>
                      </a:pPr>
                      <a:endParaRPr lang="fr-F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tc>
                  <a:txBody>
                    <a:bodyPr/>
                    <a:lstStyle/>
                    <a:p>
                      <a:pPr algn="l">
                        <a:spcAft>
                          <a:spcPts val="0"/>
                        </a:spcAft>
                      </a:pP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287700902"/>
                  </a:ext>
                </a:extLst>
              </a:tr>
            </a:tbl>
          </a:graphicData>
        </a:graphic>
      </p:graphicFrame>
      <p:pic>
        <p:nvPicPr>
          <p:cNvPr id="10" name="Image 9">
            <a:extLst>
              <a:ext uri="{FF2B5EF4-FFF2-40B4-BE49-F238E27FC236}">
                <a16:creationId xmlns:a16="http://schemas.microsoft.com/office/drawing/2014/main" id="{B43D9B0A-6950-4747-8314-F72E75C111E7}"/>
              </a:ext>
            </a:extLst>
          </p:cNvPr>
          <p:cNvPicPr>
            <a:picLocks/>
          </p:cNvPicPr>
          <p:nvPr/>
        </p:nvPicPr>
        <p:blipFill>
          <a:blip r:embed="rId7"/>
          <a:stretch>
            <a:fillRect/>
          </a:stretch>
        </p:blipFill>
        <p:spPr>
          <a:xfrm>
            <a:off x="4787999" y="1379412"/>
            <a:ext cx="360000" cy="360000"/>
          </a:xfrm>
          <a:prstGeom prst="rect">
            <a:avLst/>
          </a:prstGeom>
        </p:spPr>
      </p:pic>
      <p:pic>
        <p:nvPicPr>
          <p:cNvPr id="11" name="Image 10">
            <a:extLst>
              <a:ext uri="{FF2B5EF4-FFF2-40B4-BE49-F238E27FC236}">
                <a16:creationId xmlns:a16="http://schemas.microsoft.com/office/drawing/2014/main" id="{01EB4632-F9FC-4713-9019-BBF3F2CD857A}"/>
              </a:ext>
            </a:extLst>
          </p:cNvPr>
          <p:cNvPicPr>
            <a:picLocks/>
          </p:cNvPicPr>
          <p:nvPr/>
        </p:nvPicPr>
        <p:blipFill>
          <a:blip r:embed="rId8"/>
          <a:stretch>
            <a:fillRect/>
          </a:stretch>
        </p:blipFill>
        <p:spPr>
          <a:xfrm>
            <a:off x="5195990" y="1379412"/>
            <a:ext cx="360000" cy="360000"/>
          </a:xfrm>
          <a:prstGeom prst="rect">
            <a:avLst/>
          </a:prstGeom>
        </p:spPr>
      </p:pic>
      <p:pic>
        <p:nvPicPr>
          <p:cNvPr id="14" name="Image 13">
            <a:extLst>
              <a:ext uri="{FF2B5EF4-FFF2-40B4-BE49-F238E27FC236}">
                <a16:creationId xmlns:a16="http://schemas.microsoft.com/office/drawing/2014/main" id="{91E6C296-5A06-49EB-98E0-31860CC3102E}"/>
              </a:ext>
            </a:extLst>
          </p:cNvPr>
          <p:cNvPicPr>
            <a:picLocks/>
          </p:cNvPicPr>
          <p:nvPr/>
        </p:nvPicPr>
        <p:blipFill>
          <a:blip r:embed="rId9"/>
          <a:stretch>
            <a:fillRect/>
          </a:stretch>
        </p:blipFill>
        <p:spPr>
          <a:xfrm>
            <a:off x="5605827" y="1379412"/>
            <a:ext cx="360000" cy="360000"/>
          </a:xfrm>
          <a:prstGeom prst="rect">
            <a:avLst/>
          </a:prstGeom>
        </p:spPr>
      </p:pic>
    </p:spTree>
    <p:extLst>
      <p:ext uri="{BB962C8B-B14F-4D97-AF65-F5344CB8AC3E}">
        <p14:creationId xmlns:p14="http://schemas.microsoft.com/office/powerpoint/2010/main" val="1155109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2401</TotalTime>
  <Words>1352</Words>
  <Application>Microsoft Office PowerPoint</Application>
  <PresentationFormat>Grand écran</PresentationFormat>
  <Paragraphs>117</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Calibri-Bold</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dc:creator>
  <cp:lastModifiedBy>François Debesson</cp:lastModifiedBy>
  <cp:revision>262</cp:revision>
  <dcterms:created xsi:type="dcterms:W3CDTF">2019-02-18T09:44:18Z</dcterms:created>
  <dcterms:modified xsi:type="dcterms:W3CDTF">2019-10-17T07:25:06Z</dcterms:modified>
</cp:coreProperties>
</file>