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6498"/>
    <a:srgbClr val="DC9136"/>
    <a:srgbClr val="4C86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159" d="100"/>
          <a:sy n="159" d="100"/>
        </p:scale>
        <p:origin x="244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060D44-DF67-4E49-AB3D-5146599AFB7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5E557A5-C4C6-431E-A927-D3B2B908E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0B37FDA-7896-4234-A4BC-432FAD8F2F02}"/>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5" name="Espace réservé du pied de page 4">
            <a:extLst>
              <a:ext uri="{FF2B5EF4-FFF2-40B4-BE49-F238E27FC236}">
                <a16:creationId xmlns:a16="http://schemas.microsoft.com/office/drawing/2014/main" id="{9272A599-D1C2-499A-AB3D-E9097060B1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6E1193A-A885-4B84-BC13-F01577EF1E1F}"/>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98459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CA8FB1-0486-4FEF-B16A-83F6CA69CAB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631602E-199E-41DC-A555-A58A0DBAE3C5}"/>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5D007F7-A68E-4E35-80D6-E088BC1144DC}"/>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5" name="Espace réservé du pied de page 4">
            <a:extLst>
              <a:ext uri="{FF2B5EF4-FFF2-40B4-BE49-F238E27FC236}">
                <a16:creationId xmlns:a16="http://schemas.microsoft.com/office/drawing/2014/main" id="{2E30E164-B778-4F1A-9285-13002BC2496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D5BA72D-8FEF-4B1E-AEDC-074E6B4CF7A3}"/>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388543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222AAFB-5220-41A6-9F53-9B987CC3779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165DE27-6639-45D3-897C-0C5BDECFFF63}"/>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862921-E75C-4869-A62A-A514307E4FDD}"/>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5" name="Espace réservé du pied de page 4">
            <a:extLst>
              <a:ext uri="{FF2B5EF4-FFF2-40B4-BE49-F238E27FC236}">
                <a16:creationId xmlns:a16="http://schemas.microsoft.com/office/drawing/2014/main" id="{07CF8D52-F0B6-4DBC-BD8A-2BC945970A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18297D-6051-4DD8-9814-3E4EDC3AC22A}"/>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1141587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9B3FFE-E15E-4CCC-A2AB-2695834706D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2DBB2F-BB97-4534-B3B0-48AA55A71F0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A76CBE8-F6CD-45F2-A08B-2FBADCF116A0}"/>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5" name="Espace réservé du pied de page 4">
            <a:extLst>
              <a:ext uri="{FF2B5EF4-FFF2-40B4-BE49-F238E27FC236}">
                <a16:creationId xmlns:a16="http://schemas.microsoft.com/office/drawing/2014/main" id="{7BA5E2A5-AB8E-4832-A65F-CDB1FD39B67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2690130-52EC-47CA-AB00-F5AC91D12826}"/>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19046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684E12-F23A-4F25-BEEE-014E9C287F5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140C8AD-C03C-4ABA-876B-EAFE83AE80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19899F7-280D-492E-B24A-21B0066CA7A8}"/>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5" name="Espace réservé du pied de page 4">
            <a:extLst>
              <a:ext uri="{FF2B5EF4-FFF2-40B4-BE49-F238E27FC236}">
                <a16:creationId xmlns:a16="http://schemas.microsoft.com/office/drawing/2014/main" id="{A36AACC1-ED9F-4DC7-8CE8-4D69B954BDC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45C4A9-8660-4750-B3BC-A21678AE7507}"/>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159359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CB8A1F-FFB8-4481-973C-7FE62C2FA24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F04B0FA-F0E6-45B0-BA37-45DA63161FB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AC047A2-4DA2-40C6-947F-15B65E80432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E6B5A99-65D2-43AE-BEF5-905863290BA7}"/>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6" name="Espace réservé du pied de page 5">
            <a:extLst>
              <a:ext uri="{FF2B5EF4-FFF2-40B4-BE49-F238E27FC236}">
                <a16:creationId xmlns:a16="http://schemas.microsoft.com/office/drawing/2014/main" id="{7649EC4B-85F2-4E14-A638-54620861396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0460FF7-73D7-4644-8D2A-1E2C0AB2A2BA}"/>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2909464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DA7E86-922B-4AF8-8B1C-A7FF5135774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F8C2077-1E8D-4BE8-BA27-84515FA1BD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59314D51-6CB9-4D04-A61B-F11B79D840BB}"/>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9A4189D-E201-4F6B-A414-64F998995F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7EF5020-8D68-4293-97E7-A576409B2110}"/>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852BBF5-DD3A-43C4-ABB8-FA3D56A171FC}"/>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8" name="Espace réservé du pied de page 7">
            <a:extLst>
              <a:ext uri="{FF2B5EF4-FFF2-40B4-BE49-F238E27FC236}">
                <a16:creationId xmlns:a16="http://schemas.microsoft.com/office/drawing/2014/main" id="{9C1B4AC9-EC64-44AC-9654-99583AB73FB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3061AC1-A00E-4D63-A119-95E89E6DE585}"/>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2851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D10418-20F3-40F8-9A19-B9EB9E4C5DB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4170E35-8C44-45F7-8FBB-F8030F6746DC}"/>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4" name="Espace réservé du pied de page 3">
            <a:extLst>
              <a:ext uri="{FF2B5EF4-FFF2-40B4-BE49-F238E27FC236}">
                <a16:creationId xmlns:a16="http://schemas.microsoft.com/office/drawing/2014/main" id="{C874FF63-EEAB-442C-9ECB-32A6EF8172F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27914B7-FCEC-42D8-A855-A5DDBC4FF1E8}"/>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144205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55F11AE-3255-4647-B018-955764E012B0}"/>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3" name="Espace réservé du pied de page 2">
            <a:extLst>
              <a:ext uri="{FF2B5EF4-FFF2-40B4-BE49-F238E27FC236}">
                <a16:creationId xmlns:a16="http://schemas.microsoft.com/office/drawing/2014/main" id="{9AA5BF62-5EDC-403F-848E-E62FF511E7F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95B7A46-BC33-44D6-A87C-A71C38926A08}"/>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364219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22FA27-115A-4CA4-8B47-A4A267B8E47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4C50B59-31CB-42F6-8017-10F35FC5E5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8805461-1508-481A-8844-B0E2E38C41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F5DA670-C4FA-4C4F-BDE7-E296C94E80CD}"/>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6" name="Espace réservé du pied de page 5">
            <a:extLst>
              <a:ext uri="{FF2B5EF4-FFF2-40B4-BE49-F238E27FC236}">
                <a16:creationId xmlns:a16="http://schemas.microsoft.com/office/drawing/2014/main" id="{AC3D2C5B-D5CD-4EC8-B0C2-2CCC92A0D1A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2D5EBDE-1803-4897-AC9B-6007DAE3E2DB}"/>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103586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F92379-D4D1-4473-A951-E8A9125D6E7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3E4EDE4-185B-438B-B5C0-DA661F25EC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9916430-E331-4A25-B837-44BBE1E01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E7F53D5-E2B5-41DF-ADD4-27A8F7176655}"/>
              </a:ext>
            </a:extLst>
          </p:cNvPr>
          <p:cNvSpPr>
            <a:spLocks noGrp="1"/>
          </p:cNvSpPr>
          <p:nvPr>
            <p:ph type="dt" sz="half" idx="10"/>
          </p:nvPr>
        </p:nvSpPr>
        <p:spPr/>
        <p:txBody>
          <a:bodyPr/>
          <a:lstStyle/>
          <a:p>
            <a:fld id="{D71DA429-798A-4365-A1B4-2C8E325DE5F7}" type="datetimeFigureOut">
              <a:rPr lang="fr-FR" smtClean="0"/>
              <a:t>07/11/2018</a:t>
            </a:fld>
            <a:endParaRPr lang="fr-FR"/>
          </a:p>
        </p:txBody>
      </p:sp>
      <p:sp>
        <p:nvSpPr>
          <p:cNvPr id="6" name="Espace réservé du pied de page 5">
            <a:extLst>
              <a:ext uri="{FF2B5EF4-FFF2-40B4-BE49-F238E27FC236}">
                <a16:creationId xmlns:a16="http://schemas.microsoft.com/office/drawing/2014/main" id="{BFE902A5-C690-43D2-B9FF-3185F3B6953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7FA3F72-93F2-4E40-87AA-BA1406426662}"/>
              </a:ext>
            </a:extLst>
          </p:cNvPr>
          <p:cNvSpPr>
            <a:spLocks noGrp="1"/>
          </p:cNvSpPr>
          <p:nvPr>
            <p:ph type="sldNum" sz="quarter" idx="12"/>
          </p:nvPr>
        </p:nvSpPr>
        <p:spPr/>
        <p:txBody>
          <a:bodyPr/>
          <a:lstStyle/>
          <a:p>
            <a:fld id="{0B2B98C8-C14B-4E92-800E-573A2A86866B}" type="slidenum">
              <a:rPr lang="fr-FR" smtClean="0"/>
              <a:t>‹N°›</a:t>
            </a:fld>
            <a:endParaRPr lang="fr-FR"/>
          </a:p>
        </p:txBody>
      </p:sp>
    </p:spTree>
    <p:extLst>
      <p:ext uri="{BB962C8B-B14F-4D97-AF65-F5344CB8AC3E}">
        <p14:creationId xmlns:p14="http://schemas.microsoft.com/office/powerpoint/2010/main" val="2082334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5D62E66-37B5-4EF6-BA00-7B60E653A9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1B3444D-1CF0-41A5-B85D-5ABB3B142E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AE66A10-43D4-4E9B-8721-206E5B2BE3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DA429-798A-4365-A1B4-2C8E325DE5F7}" type="datetimeFigureOut">
              <a:rPr lang="fr-FR" smtClean="0"/>
              <a:t>07/11/2018</a:t>
            </a:fld>
            <a:endParaRPr lang="fr-FR"/>
          </a:p>
        </p:txBody>
      </p:sp>
      <p:sp>
        <p:nvSpPr>
          <p:cNvPr id="5" name="Espace réservé du pied de page 4">
            <a:extLst>
              <a:ext uri="{FF2B5EF4-FFF2-40B4-BE49-F238E27FC236}">
                <a16:creationId xmlns:a16="http://schemas.microsoft.com/office/drawing/2014/main" id="{2F3F2FFE-B59B-4C4D-BD9C-325B1E5DE0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F5FB539-1F91-4156-9FF9-6FE922A207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B98C8-C14B-4E92-800E-573A2A86866B}" type="slidenum">
              <a:rPr lang="fr-FR" smtClean="0"/>
              <a:t>‹N°›</a:t>
            </a:fld>
            <a:endParaRPr lang="fr-FR"/>
          </a:p>
        </p:txBody>
      </p:sp>
    </p:spTree>
    <p:extLst>
      <p:ext uri="{BB962C8B-B14F-4D97-AF65-F5344CB8AC3E}">
        <p14:creationId xmlns:p14="http://schemas.microsoft.com/office/powerpoint/2010/main" val="203455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2D12DD91-4594-4D8F-A499-CE1EDBE29BE8}"/>
              </a:ext>
            </a:extLst>
          </p:cNvPr>
          <p:cNvGraphicFramePr>
            <a:graphicFrameLocks noGrp="1"/>
          </p:cNvGraphicFramePr>
          <p:nvPr>
            <p:extLst>
              <p:ext uri="{D42A27DB-BD31-4B8C-83A1-F6EECF244321}">
                <p14:modId xmlns:p14="http://schemas.microsoft.com/office/powerpoint/2010/main" val="147638792"/>
              </p:ext>
            </p:extLst>
          </p:nvPr>
        </p:nvGraphicFramePr>
        <p:xfrm>
          <a:off x="0" y="-1"/>
          <a:ext cx="12192000" cy="1565031"/>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488972105"/>
                    </a:ext>
                  </a:extLst>
                </a:gridCol>
              </a:tblGrid>
              <a:tr h="1565031">
                <a:tc>
                  <a:txBody>
                    <a:bodyPr/>
                    <a:lstStyle/>
                    <a:p>
                      <a:endParaRPr lang="fr-FR" dirty="0"/>
                    </a:p>
                  </a:txBody>
                  <a:tcPr>
                    <a:solidFill>
                      <a:srgbClr val="DC9136"/>
                    </a:solidFill>
                  </a:tcPr>
                </a:tc>
                <a:extLst>
                  <a:ext uri="{0D108BD9-81ED-4DB2-BD59-A6C34878D82A}">
                    <a16:rowId xmlns:a16="http://schemas.microsoft.com/office/drawing/2014/main" val="324490893"/>
                  </a:ext>
                </a:extLst>
              </a:tr>
            </a:tbl>
          </a:graphicData>
        </a:graphic>
      </p:graphicFrame>
      <p:graphicFrame>
        <p:nvGraphicFramePr>
          <p:cNvPr id="5" name="Tableau 4">
            <a:extLst>
              <a:ext uri="{FF2B5EF4-FFF2-40B4-BE49-F238E27FC236}">
                <a16:creationId xmlns:a16="http://schemas.microsoft.com/office/drawing/2014/main" id="{09E85E3E-8CF9-4C89-908F-ED7E1F536E64}"/>
              </a:ext>
            </a:extLst>
          </p:cNvPr>
          <p:cNvGraphicFramePr>
            <a:graphicFrameLocks noGrp="1"/>
          </p:cNvGraphicFramePr>
          <p:nvPr>
            <p:extLst>
              <p:ext uri="{D42A27DB-BD31-4B8C-83A1-F6EECF244321}">
                <p14:modId xmlns:p14="http://schemas.microsoft.com/office/powerpoint/2010/main" val="3570289205"/>
              </p:ext>
            </p:extLst>
          </p:nvPr>
        </p:nvGraphicFramePr>
        <p:xfrm>
          <a:off x="0" y="1565030"/>
          <a:ext cx="12192000" cy="529297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4014172632"/>
                    </a:ext>
                  </a:extLst>
                </a:gridCol>
              </a:tblGrid>
              <a:tr h="5292970">
                <a:tc>
                  <a:txBody>
                    <a:bodyPr/>
                    <a:lstStyle/>
                    <a:p>
                      <a:endParaRPr lang="fr-FR" dirty="0"/>
                    </a:p>
                  </a:txBody>
                  <a:tcPr>
                    <a:solidFill>
                      <a:srgbClr val="4C8694"/>
                    </a:solidFill>
                  </a:tcPr>
                </a:tc>
                <a:extLst>
                  <a:ext uri="{0D108BD9-81ED-4DB2-BD59-A6C34878D82A}">
                    <a16:rowId xmlns:a16="http://schemas.microsoft.com/office/drawing/2014/main" val="2635439921"/>
                  </a:ext>
                </a:extLst>
              </a:tr>
            </a:tbl>
          </a:graphicData>
        </a:graphic>
      </p:graphicFrame>
      <p:sp>
        <p:nvSpPr>
          <p:cNvPr id="7" name="ZoneTexte 6">
            <a:extLst>
              <a:ext uri="{FF2B5EF4-FFF2-40B4-BE49-F238E27FC236}">
                <a16:creationId xmlns:a16="http://schemas.microsoft.com/office/drawing/2014/main" id="{ABAF33A4-8DCF-46ED-8F19-CCF44A8D6657}"/>
              </a:ext>
            </a:extLst>
          </p:cNvPr>
          <p:cNvSpPr txBox="1"/>
          <p:nvPr/>
        </p:nvSpPr>
        <p:spPr>
          <a:xfrm>
            <a:off x="1563361" y="1492534"/>
            <a:ext cx="9065277" cy="4093428"/>
          </a:xfrm>
          <a:prstGeom prst="rect">
            <a:avLst/>
          </a:prstGeom>
          <a:noFill/>
        </p:spPr>
        <p:txBody>
          <a:bodyPr wrap="square" rtlCol="0">
            <a:spAutoFit/>
          </a:bodyPr>
          <a:lstStyle/>
          <a:p>
            <a:pPr algn="ctr"/>
            <a:r>
              <a:rPr lang="fr-FR" sz="13000" b="1" dirty="0">
                <a:solidFill>
                  <a:schemeClr val="bg1"/>
                </a:solidFill>
                <a:latin typeface="Cambria" panose="02040503050406030204" pitchFamily="18" charset="0"/>
                <a:ea typeface="Cambria" panose="02040503050406030204" pitchFamily="18" charset="0"/>
              </a:rPr>
              <a:t>LABOS DE MATHS</a:t>
            </a:r>
          </a:p>
        </p:txBody>
      </p:sp>
      <p:pic>
        <p:nvPicPr>
          <p:cNvPr id="9" name="Image 8">
            <a:extLst>
              <a:ext uri="{FF2B5EF4-FFF2-40B4-BE49-F238E27FC236}">
                <a16:creationId xmlns:a16="http://schemas.microsoft.com/office/drawing/2014/main" id="{72DC71D7-6EB9-4264-976B-5D4C1F402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911" y="233362"/>
            <a:ext cx="1314450" cy="1866520"/>
          </a:xfrm>
          <a:prstGeom prst="rect">
            <a:avLst/>
          </a:prstGeom>
          <a:ln>
            <a:noFill/>
          </a:ln>
          <a:effectLst>
            <a:outerShdw blurRad="292100" dist="139700" dir="2700000" algn="tl" rotWithShape="0">
              <a:srgbClr val="333333">
                <a:alpha val="65000"/>
              </a:srgbClr>
            </a:outerShdw>
          </a:effectLst>
        </p:spPr>
      </p:pic>
      <p:pic>
        <p:nvPicPr>
          <p:cNvPr id="10" name="Image 9">
            <a:extLst>
              <a:ext uri="{FF2B5EF4-FFF2-40B4-BE49-F238E27FC236}">
                <a16:creationId xmlns:a16="http://schemas.microsoft.com/office/drawing/2014/main" id="{4B97D43C-C4E4-4450-9122-31601A280A5B}"/>
              </a:ext>
            </a:extLst>
          </p:cNvPr>
          <p:cNvPicPr>
            <a:picLocks noChangeAspect="1"/>
          </p:cNvPicPr>
          <p:nvPr/>
        </p:nvPicPr>
        <p:blipFill>
          <a:blip r:embed="rId3"/>
          <a:stretch>
            <a:fillRect/>
          </a:stretch>
        </p:blipFill>
        <p:spPr>
          <a:xfrm>
            <a:off x="9617371" y="189190"/>
            <a:ext cx="2219209" cy="11393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Image 11">
            <a:extLst>
              <a:ext uri="{FF2B5EF4-FFF2-40B4-BE49-F238E27FC236}">
                <a16:creationId xmlns:a16="http://schemas.microsoft.com/office/drawing/2014/main" id="{5D1A30D4-3BD3-4782-B213-82ABDA1DF3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911" y="5902610"/>
            <a:ext cx="722028" cy="722028"/>
          </a:xfrm>
          <a:prstGeom prst="rect">
            <a:avLst/>
          </a:prstGeom>
        </p:spPr>
      </p:pic>
      <p:sp>
        <p:nvSpPr>
          <p:cNvPr id="13" name="ZoneTexte 12">
            <a:extLst>
              <a:ext uri="{FF2B5EF4-FFF2-40B4-BE49-F238E27FC236}">
                <a16:creationId xmlns:a16="http://schemas.microsoft.com/office/drawing/2014/main" id="{48D4A78F-E9C1-4E2F-AE54-DBF2B50139CA}"/>
              </a:ext>
            </a:extLst>
          </p:cNvPr>
          <p:cNvSpPr txBox="1"/>
          <p:nvPr/>
        </p:nvSpPr>
        <p:spPr>
          <a:xfrm>
            <a:off x="1057275" y="5996226"/>
            <a:ext cx="2363147" cy="461665"/>
          </a:xfrm>
          <a:prstGeom prst="rect">
            <a:avLst/>
          </a:prstGeom>
          <a:noFill/>
        </p:spPr>
        <p:txBody>
          <a:bodyPr wrap="none" rtlCol="0">
            <a:spAutoFit/>
          </a:bodyPr>
          <a:lstStyle/>
          <a:p>
            <a:r>
              <a:rPr lang="fr-FR" sz="2400" b="1" dirty="0">
                <a:solidFill>
                  <a:schemeClr val="bg1"/>
                </a:solidFill>
                <a:latin typeface="Cambria" panose="02040503050406030204" pitchFamily="18" charset="0"/>
                <a:ea typeface="Cambria" panose="02040503050406030204" pitchFamily="18" charset="0"/>
              </a:rPr>
              <a:t>@</a:t>
            </a:r>
            <a:r>
              <a:rPr lang="fr-FR" sz="2400" b="1" dirty="0" err="1">
                <a:solidFill>
                  <a:schemeClr val="bg1"/>
                </a:solidFill>
                <a:latin typeface="Cambria" panose="02040503050406030204" pitchFamily="18" charset="0"/>
                <a:ea typeface="Cambria" panose="02040503050406030204" pitchFamily="18" charset="0"/>
              </a:rPr>
              <a:t>labomaths_ot</a:t>
            </a:r>
            <a:endParaRPr lang="fr-FR" sz="2400" b="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45900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a:extLst>
              <a:ext uri="{FF2B5EF4-FFF2-40B4-BE49-F238E27FC236}">
                <a16:creationId xmlns:a16="http://schemas.microsoft.com/office/drawing/2014/main" id="{7CD11688-E85E-4189-976C-AD15415F9FCD}"/>
              </a:ext>
            </a:extLst>
          </p:cNvPr>
          <p:cNvGraphicFramePr>
            <a:graphicFrameLocks noGrp="1"/>
          </p:cNvGraphicFramePr>
          <p:nvPr>
            <p:extLst>
              <p:ext uri="{D42A27DB-BD31-4B8C-83A1-F6EECF244321}">
                <p14:modId xmlns:p14="http://schemas.microsoft.com/office/powerpoint/2010/main" val="3212606460"/>
              </p:ext>
            </p:extLst>
          </p:nvPr>
        </p:nvGraphicFramePr>
        <p:xfrm>
          <a:off x="0" y="0"/>
          <a:ext cx="12192000" cy="545592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359355972"/>
                    </a:ext>
                  </a:extLst>
                </a:gridCol>
              </a:tblGrid>
              <a:tr h="5455920">
                <a:tc>
                  <a:txBody>
                    <a:bodyPr/>
                    <a:lstStyle/>
                    <a:p>
                      <a:pPr algn="ctr"/>
                      <a:r>
                        <a:rPr lang="fr-FR" sz="2400" dirty="0">
                          <a:solidFill>
                            <a:schemeClr val="tx1"/>
                          </a:solidFill>
                          <a:latin typeface="Cambria" panose="02040503050406030204" pitchFamily="18" charset="0"/>
                          <a:ea typeface="Cambria" panose="02040503050406030204" pitchFamily="18" charset="0"/>
                        </a:rPr>
                        <a:t>Les objectifs d'un laboratoire de mathématiques</a:t>
                      </a:r>
                      <a:br>
                        <a:rPr lang="fr-FR" sz="2400" dirty="0">
                          <a:solidFill>
                            <a:schemeClr val="tx1"/>
                          </a:solidFill>
                          <a:latin typeface="Cambria" panose="02040503050406030204" pitchFamily="18" charset="0"/>
                          <a:ea typeface="Cambria" panose="02040503050406030204" pitchFamily="18" charset="0"/>
                        </a:rPr>
                      </a:br>
                      <a:r>
                        <a:rPr lang="fr-FR" sz="2400" dirty="0">
                          <a:solidFill>
                            <a:schemeClr val="tx1"/>
                          </a:solidFill>
                          <a:latin typeface="Cambria" panose="02040503050406030204" pitchFamily="18" charset="0"/>
                          <a:ea typeface="Cambria" panose="02040503050406030204" pitchFamily="18" charset="0"/>
                        </a:rPr>
                        <a:t>dans un établissement scolaire</a:t>
                      </a:r>
                    </a:p>
                    <a:p>
                      <a:pPr algn="ctr"/>
                      <a:endParaRPr lang="fr-FR" dirty="0">
                        <a:solidFill>
                          <a:schemeClr val="tx1"/>
                        </a:solidFill>
                        <a:latin typeface="Cambria" panose="02040503050406030204" pitchFamily="18" charset="0"/>
                        <a:ea typeface="Cambria" panose="02040503050406030204" pitchFamily="18" charset="0"/>
                      </a:endParaRPr>
                    </a:p>
                    <a:p>
                      <a:pPr algn="ctr"/>
                      <a:endParaRPr lang="fr-FR" sz="2000" dirty="0">
                        <a:solidFill>
                          <a:schemeClr val="tx1"/>
                        </a:solidFill>
                        <a:latin typeface="Cambria" panose="02040503050406030204" pitchFamily="18" charset="0"/>
                        <a:ea typeface="Cambria" panose="02040503050406030204" pitchFamily="18" charset="0"/>
                      </a:endParaRPr>
                    </a:p>
                    <a:p>
                      <a:pPr marL="0" indent="0" algn="l">
                        <a:buFont typeface="+mj-lt"/>
                        <a:buNone/>
                      </a:pPr>
                      <a:r>
                        <a:rPr lang="fr-FR" sz="2000" b="0" dirty="0">
                          <a:solidFill>
                            <a:schemeClr val="tx1"/>
                          </a:solidFill>
                          <a:latin typeface="Cambria" panose="02040503050406030204" pitchFamily="18" charset="0"/>
                          <a:ea typeface="Cambria" panose="02040503050406030204" pitchFamily="18" charset="0"/>
                        </a:rPr>
                        <a:t>[1] Contribuer à la </a:t>
                      </a:r>
                      <a:r>
                        <a:rPr lang="fr-FR" sz="2000" b="1" dirty="0">
                          <a:solidFill>
                            <a:schemeClr val="tx1"/>
                          </a:solidFill>
                          <a:latin typeface="Cambria" panose="02040503050406030204" pitchFamily="18" charset="0"/>
                          <a:ea typeface="Cambria" panose="02040503050406030204" pitchFamily="18" charset="0"/>
                        </a:rPr>
                        <a:t>formation continue </a:t>
                      </a:r>
                      <a:r>
                        <a:rPr lang="fr-FR" sz="2000" b="0" dirty="0">
                          <a:solidFill>
                            <a:schemeClr val="tx1"/>
                          </a:solidFill>
                          <a:latin typeface="Cambria" panose="02040503050406030204" pitchFamily="18" charset="0"/>
                          <a:ea typeface="Cambria" panose="02040503050406030204" pitchFamily="18" charset="0"/>
                        </a:rPr>
                        <a:t>des enseignants (école, collège, lycée général et professionnel) dans le bassin d'établissements du laboratoire : le laboratoire de mathématiques est un lieu de formation permanente et collaborative pour les équipes pédagogiques.</a:t>
                      </a:r>
                    </a:p>
                    <a:p>
                      <a:pPr marL="0" indent="0" algn="l">
                        <a:buFont typeface="+mj-lt"/>
                        <a:buNone/>
                      </a:pPr>
                      <a:endParaRPr lang="fr-FR" sz="2000" b="0" dirty="0">
                        <a:solidFill>
                          <a:schemeClr val="tx1"/>
                        </a:solidFill>
                        <a:latin typeface="Cambria" panose="02040503050406030204" pitchFamily="18" charset="0"/>
                        <a:ea typeface="Cambria" panose="02040503050406030204" pitchFamily="18" charset="0"/>
                      </a:endParaRPr>
                    </a:p>
                    <a:p>
                      <a:pPr marL="0" indent="0" algn="l">
                        <a:buFont typeface="+mj-lt"/>
                        <a:buNone/>
                      </a:pPr>
                      <a:r>
                        <a:rPr lang="fr-FR" sz="2000" b="0" dirty="0">
                          <a:solidFill>
                            <a:schemeClr val="tx1"/>
                          </a:solidFill>
                          <a:latin typeface="Cambria" panose="02040503050406030204" pitchFamily="18" charset="0"/>
                          <a:ea typeface="Cambria" panose="02040503050406030204" pitchFamily="18" charset="0"/>
                        </a:rPr>
                        <a:t>[2] Permettre le </a:t>
                      </a:r>
                      <a:r>
                        <a:rPr lang="fr-FR" sz="2000" b="1" dirty="0">
                          <a:solidFill>
                            <a:schemeClr val="tx1"/>
                          </a:solidFill>
                          <a:latin typeface="Cambria" panose="02040503050406030204" pitchFamily="18" charset="0"/>
                          <a:ea typeface="Cambria" panose="02040503050406030204" pitchFamily="18" charset="0"/>
                        </a:rPr>
                        <a:t>développement professionnel </a:t>
                      </a:r>
                      <a:r>
                        <a:rPr lang="fr-FR" sz="2000" b="0" dirty="0">
                          <a:solidFill>
                            <a:schemeClr val="tx1"/>
                          </a:solidFill>
                          <a:latin typeface="Cambria" panose="02040503050406030204" pitchFamily="18" charset="0"/>
                          <a:ea typeface="Cambria" panose="02040503050406030204" pitchFamily="18" charset="0"/>
                        </a:rPr>
                        <a:t>des enseignants dans le bassin d'établissements du laboratoire : le laboratoire de mathématiques est un lieu d'étude sur des thèmes choisis par les enseignants pour partager, actualiser, acquérir ou approfondir des connaissances en mathématiques ou des compétences dans l'usage du numérique.  </a:t>
                      </a:r>
                    </a:p>
                    <a:p>
                      <a:pPr marL="0" indent="0" algn="l">
                        <a:buFont typeface="+mj-lt"/>
                        <a:buNone/>
                      </a:pPr>
                      <a:endParaRPr lang="fr-FR" sz="2000" b="0" dirty="0">
                        <a:solidFill>
                          <a:schemeClr val="tx1"/>
                        </a:solidFill>
                        <a:latin typeface="Cambria" panose="02040503050406030204" pitchFamily="18" charset="0"/>
                        <a:ea typeface="Cambria" panose="02040503050406030204" pitchFamily="18" charset="0"/>
                      </a:endParaRPr>
                    </a:p>
                    <a:p>
                      <a:pPr marL="0" indent="0" algn="l">
                        <a:buFont typeface="+mj-lt"/>
                        <a:buNone/>
                      </a:pPr>
                      <a:r>
                        <a:rPr lang="fr-FR" sz="2000" b="0" dirty="0">
                          <a:solidFill>
                            <a:schemeClr val="tx1"/>
                          </a:solidFill>
                          <a:latin typeface="Cambria" panose="02040503050406030204" pitchFamily="18" charset="0"/>
                          <a:ea typeface="Cambria" panose="02040503050406030204" pitchFamily="18" charset="0"/>
                        </a:rPr>
                        <a:t>[3] Fédérer des actions et des pratiques qui montrent une </a:t>
                      </a:r>
                      <a:r>
                        <a:rPr lang="fr-FR" sz="2000" b="1" dirty="0">
                          <a:solidFill>
                            <a:schemeClr val="tx1"/>
                          </a:solidFill>
                          <a:latin typeface="Cambria" panose="02040503050406030204" pitchFamily="18" charset="0"/>
                          <a:ea typeface="Cambria" panose="02040503050406030204" pitchFamily="18" charset="0"/>
                        </a:rPr>
                        <a:t>image vivante et attractive des mathématiques </a:t>
                      </a:r>
                      <a:r>
                        <a:rPr lang="fr-FR" sz="2000" b="0" dirty="0">
                          <a:solidFill>
                            <a:schemeClr val="tx1"/>
                          </a:solidFill>
                          <a:latin typeface="Cambria" panose="02040503050406030204" pitchFamily="18" charset="0"/>
                          <a:ea typeface="Cambria" panose="02040503050406030204" pitchFamily="18" charset="0"/>
                        </a:rPr>
                        <a:t>dans le bassin d'établissements du laboratoire : le laboratoire de mathématiques est un lieu de diffusion de la culture mathématique qui accueille et expose des projets valorisants pour les élèves, encadrés par des enseignants. </a:t>
                      </a:r>
                      <a:endParaRPr lang="fr-FR" dirty="0">
                        <a:solidFill>
                          <a:schemeClr val="tx1"/>
                        </a:solidFill>
                        <a:latin typeface="Cambria" panose="02040503050406030204" pitchFamily="18" charset="0"/>
                        <a:ea typeface="Cambria" panose="02040503050406030204" pitchFamily="18" charset="0"/>
                      </a:endParaRPr>
                    </a:p>
                  </a:txBody>
                  <a:tcPr>
                    <a:solidFill>
                      <a:schemeClr val="bg1"/>
                    </a:solidFill>
                  </a:tcPr>
                </a:tc>
                <a:extLst>
                  <a:ext uri="{0D108BD9-81ED-4DB2-BD59-A6C34878D82A}">
                    <a16:rowId xmlns:a16="http://schemas.microsoft.com/office/drawing/2014/main" val="495255899"/>
                  </a:ext>
                </a:extLst>
              </a:tr>
            </a:tbl>
          </a:graphicData>
        </a:graphic>
      </p:graphicFrame>
      <p:graphicFrame>
        <p:nvGraphicFramePr>
          <p:cNvPr id="7" name="Tableau 6">
            <a:extLst>
              <a:ext uri="{FF2B5EF4-FFF2-40B4-BE49-F238E27FC236}">
                <a16:creationId xmlns:a16="http://schemas.microsoft.com/office/drawing/2014/main" id="{40BB044C-9107-493E-8D6B-98971D31D555}"/>
              </a:ext>
            </a:extLst>
          </p:cNvPr>
          <p:cNvGraphicFramePr>
            <a:graphicFrameLocks noGrp="1"/>
          </p:cNvGraphicFramePr>
          <p:nvPr>
            <p:extLst>
              <p:ext uri="{D42A27DB-BD31-4B8C-83A1-F6EECF244321}">
                <p14:modId xmlns:p14="http://schemas.microsoft.com/office/powerpoint/2010/main" val="2681708215"/>
              </p:ext>
            </p:extLst>
          </p:nvPr>
        </p:nvGraphicFramePr>
        <p:xfrm>
          <a:off x="-1" y="5455920"/>
          <a:ext cx="12191999" cy="1402080"/>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3717492287"/>
                    </a:ext>
                  </a:extLst>
                </a:gridCol>
              </a:tblGrid>
              <a:tr h="1402080">
                <a:tc>
                  <a:txBody>
                    <a:bodyPr/>
                    <a:lstStyle/>
                    <a:p>
                      <a:r>
                        <a:rPr lang="fr-FR" b="0" dirty="0">
                          <a:solidFill>
                            <a:schemeClr val="tx1"/>
                          </a:solidFill>
                          <a:latin typeface="Cambria" panose="02040503050406030204" pitchFamily="18" charset="0"/>
                          <a:ea typeface="Cambria" panose="02040503050406030204" pitchFamily="18" charset="0"/>
                        </a:rPr>
                        <a:t>Le fonctionnement d'un laboratoire de mathématiques dans un établissement scolaire s'appuie sur des </a:t>
                      </a:r>
                      <a:r>
                        <a:rPr lang="fr-FR" b="1" dirty="0">
                          <a:solidFill>
                            <a:schemeClr val="tx1"/>
                          </a:solidFill>
                          <a:latin typeface="Cambria" panose="02040503050406030204" pitchFamily="18" charset="0"/>
                          <a:ea typeface="Cambria" panose="02040503050406030204" pitchFamily="18" charset="0"/>
                        </a:rPr>
                        <a:t>partenariats</a:t>
                      </a:r>
                      <a:r>
                        <a:rPr lang="fr-FR" b="0" dirty="0">
                          <a:solidFill>
                            <a:schemeClr val="tx1"/>
                          </a:solidFill>
                          <a:latin typeface="Cambria" panose="02040503050406030204" pitchFamily="18" charset="0"/>
                          <a:ea typeface="Cambria" panose="02040503050406030204" pitchFamily="18" charset="0"/>
                        </a:rPr>
                        <a:t> avec les acteurs de la recherche, de l'enseignement supérieur, de la formation continue et de la démocratisation des mathématiques : Instituts de recherche, IREM, IFÉ, ESPE, établissements d'enseignement supérieur, Rectorat, APMEP, </a:t>
                      </a:r>
                      <a:r>
                        <a:rPr lang="fr-FR" b="0" dirty="0" err="1">
                          <a:solidFill>
                            <a:schemeClr val="tx1"/>
                          </a:solidFill>
                          <a:latin typeface="Cambria" panose="02040503050406030204" pitchFamily="18" charset="0"/>
                          <a:ea typeface="Cambria" panose="02040503050406030204" pitchFamily="18" charset="0"/>
                        </a:rPr>
                        <a:t>Animath</a:t>
                      </a:r>
                      <a:r>
                        <a:rPr lang="fr-FR" b="0" dirty="0">
                          <a:solidFill>
                            <a:schemeClr val="tx1"/>
                          </a:solidFill>
                          <a:latin typeface="Cambria" panose="02040503050406030204" pitchFamily="18" charset="0"/>
                          <a:ea typeface="Cambria" panose="02040503050406030204" pitchFamily="18" charset="0"/>
                        </a:rPr>
                        <a:t>, Centre Sciences, Maisons pour la science au service des professeurs, etc.</a:t>
                      </a:r>
                    </a:p>
                  </a:txBody>
                  <a:tcPr>
                    <a:solidFill>
                      <a:srgbClr val="DC9136"/>
                    </a:solidFill>
                  </a:tcPr>
                </a:tc>
                <a:extLst>
                  <a:ext uri="{0D108BD9-81ED-4DB2-BD59-A6C34878D82A}">
                    <a16:rowId xmlns:a16="http://schemas.microsoft.com/office/drawing/2014/main" val="1171987385"/>
                  </a:ext>
                </a:extLst>
              </a:tr>
            </a:tbl>
          </a:graphicData>
        </a:graphic>
      </p:graphicFrame>
    </p:spTree>
    <p:extLst>
      <p:ext uri="{BB962C8B-B14F-4D97-AF65-F5344CB8AC3E}">
        <p14:creationId xmlns:p14="http://schemas.microsoft.com/office/powerpoint/2010/main" val="4276264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a:extLst>
              <a:ext uri="{FF2B5EF4-FFF2-40B4-BE49-F238E27FC236}">
                <a16:creationId xmlns:a16="http://schemas.microsoft.com/office/drawing/2014/main" id="{7CD11688-E85E-4189-976C-AD15415F9FCD}"/>
              </a:ext>
            </a:extLst>
          </p:cNvPr>
          <p:cNvGraphicFramePr>
            <a:graphicFrameLocks noGrp="1"/>
          </p:cNvGraphicFramePr>
          <p:nvPr>
            <p:extLst>
              <p:ext uri="{D42A27DB-BD31-4B8C-83A1-F6EECF244321}">
                <p14:modId xmlns:p14="http://schemas.microsoft.com/office/powerpoint/2010/main" val="2256774024"/>
              </p:ext>
            </p:extLst>
          </p:nvPr>
        </p:nvGraphicFramePr>
        <p:xfrm>
          <a:off x="0" y="0"/>
          <a:ext cx="12192000" cy="140208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359355972"/>
                    </a:ext>
                  </a:extLst>
                </a:gridCol>
              </a:tblGrid>
              <a:tr h="1402080">
                <a:tc>
                  <a:txBody>
                    <a:bodyPr/>
                    <a:lstStyle/>
                    <a:p>
                      <a:pPr algn="ctr"/>
                      <a:r>
                        <a:rPr lang="fr-FR" sz="8000" dirty="0">
                          <a:solidFill>
                            <a:schemeClr val="bg1"/>
                          </a:solidFill>
                          <a:latin typeface="Cambria" panose="02040503050406030204" pitchFamily="18" charset="0"/>
                          <a:ea typeface="Cambria" panose="02040503050406030204" pitchFamily="18" charset="0"/>
                        </a:rPr>
                        <a:t>CAHIER DES CHARGES</a:t>
                      </a:r>
                    </a:p>
                  </a:txBody>
                  <a:tcPr>
                    <a:solidFill>
                      <a:srgbClr val="4C8694"/>
                    </a:solidFill>
                  </a:tcPr>
                </a:tc>
                <a:extLst>
                  <a:ext uri="{0D108BD9-81ED-4DB2-BD59-A6C34878D82A}">
                    <a16:rowId xmlns:a16="http://schemas.microsoft.com/office/drawing/2014/main" val="495255899"/>
                  </a:ext>
                </a:extLst>
              </a:tr>
            </a:tbl>
          </a:graphicData>
        </a:graphic>
      </p:graphicFrame>
      <p:graphicFrame>
        <p:nvGraphicFramePr>
          <p:cNvPr id="7" name="Tableau 6">
            <a:extLst>
              <a:ext uri="{FF2B5EF4-FFF2-40B4-BE49-F238E27FC236}">
                <a16:creationId xmlns:a16="http://schemas.microsoft.com/office/drawing/2014/main" id="{40BB044C-9107-493E-8D6B-98971D31D555}"/>
              </a:ext>
            </a:extLst>
          </p:cNvPr>
          <p:cNvGraphicFramePr>
            <a:graphicFrameLocks noGrp="1"/>
          </p:cNvGraphicFramePr>
          <p:nvPr>
            <p:extLst>
              <p:ext uri="{D42A27DB-BD31-4B8C-83A1-F6EECF244321}">
                <p14:modId xmlns:p14="http://schemas.microsoft.com/office/powerpoint/2010/main" val="2213647787"/>
              </p:ext>
            </p:extLst>
          </p:nvPr>
        </p:nvGraphicFramePr>
        <p:xfrm>
          <a:off x="-1" y="1402080"/>
          <a:ext cx="12191999" cy="5455920"/>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3717492287"/>
                    </a:ext>
                  </a:extLst>
                </a:gridCol>
              </a:tblGrid>
              <a:tr h="5455920">
                <a:tc>
                  <a:txBody>
                    <a:bodyPr/>
                    <a:lstStyle/>
                    <a:p>
                      <a:pPr algn="ctr"/>
                      <a:endParaRPr lang="fr-FR" sz="2800" b="0" dirty="0">
                        <a:solidFill>
                          <a:schemeClr val="tx1"/>
                        </a:solidFill>
                        <a:latin typeface="Cambria" panose="02040503050406030204" pitchFamily="18" charset="0"/>
                        <a:ea typeface="Cambria" panose="02040503050406030204" pitchFamily="18" charset="0"/>
                      </a:endParaRPr>
                    </a:p>
                    <a:p>
                      <a:pPr algn="ctr"/>
                      <a:r>
                        <a:rPr lang="fr-FR" sz="2800" b="0" dirty="0">
                          <a:solidFill>
                            <a:schemeClr val="tx1"/>
                          </a:solidFill>
                          <a:latin typeface="Cambria" panose="02040503050406030204" pitchFamily="18" charset="0"/>
                          <a:ea typeface="Cambria" panose="02040503050406030204" pitchFamily="18" charset="0"/>
                        </a:rPr>
                        <a:t>Un cahier des charges décliné en </a:t>
                      </a:r>
                      <a:r>
                        <a:rPr lang="fr-FR" sz="2800" b="1" dirty="0">
                          <a:solidFill>
                            <a:schemeClr val="tx1"/>
                          </a:solidFill>
                          <a:latin typeface="Cambria" panose="02040503050406030204" pitchFamily="18" charset="0"/>
                          <a:ea typeface="Cambria" panose="02040503050406030204" pitchFamily="18" charset="0"/>
                        </a:rPr>
                        <a:t>trois</a:t>
                      </a:r>
                      <a:r>
                        <a:rPr lang="fr-FR" sz="2800" b="0" dirty="0">
                          <a:solidFill>
                            <a:schemeClr val="tx1"/>
                          </a:solidFill>
                          <a:latin typeface="Cambria" panose="02040503050406030204" pitchFamily="18" charset="0"/>
                          <a:ea typeface="Cambria" panose="02040503050406030204" pitchFamily="18" charset="0"/>
                        </a:rPr>
                        <a:t> niveaux</a:t>
                      </a:r>
                    </a:p>
                    <a:p>
                      <a:endParaRPr lang="fr-FR" b="0" dirty="0">
                        <a:solidFill>
                          <a:schemeClr val="tx1"/>
                        </a:solidFill>
                        <a:latin typeface="Cambria" panose="02040503050406030204" pitchFamily="18" charset="0"/>
                        <a:ea typeface="Cambria" panose="02040503050406030204" pitchFamily="18" charset="0"/>
                      </a:endParaRPr>
                    </a:p>
                    <a:p>
                      <a:endParaRPr lang="fr-FR" b="0" dirty="0">
                        <a:solidFill>
                          <a:schemeClr val="tx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r-FR" sz="2400" b="0" dirty="0">
                          <a:solidFill>
                            <a:schemeClr val="tx1"/>
                          </a:solidFill>
                          <a:latin typeface="Cambria" panose="02040503050406030204" pitchFamily="18" charset="0"/>
                          <a:ea typeface="Cambria" panose="02040503050406030204" pitchFamily="18" charset="0"/>
                        </a:rPr>
                        <a:t>Les niveaux sont cumulatifs : chaque niveau intègre les caractéristiques des niveaux précédents.</a:t>
                      </a:r>
                      <a:br>
                        <a:rPr lang="fr-FR" sz="2400" b="0" dirty="0">
                          <a:solidFill>
                            <a:schemeClr val="tx1"/>
                          </a:solidFill>
                          <a:latin typeface="Cambria" panose="02040503050406030204" pitchFamily="18" charset="0"/>
                          <a:ea typeface="Cambria" panose="02040503050406030204" pitchFamily="18" charset="0"/>
                        </a:rPr>
                      </a:br>
                      <a:endParaRPr lang="fr-FR" sz="2400" b="0" dirty="0">
                        <a:solidFill>
                          <a:schemeClr val="tx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r-FR" sz="2400" b="0" dirty="0">
                          <a:solidFill>
                            <a:schemeClr val="tx1"/>
                          </a:solidFill>
                          <a:latin typeface="Cambria" panose="02040503050406030204" pitchFamily="18" charset="0"/>
                          <a:ea typeface="Cambria" panose="02040503050406030204" pitchFamily="18" charset="0"/>
                        </a:rPr>
                        <a:t>Les niveaux 1 et 2 ont vocation à être transitoires.</a:t>
                      </a:r>
                      <a:br>
                        <a:rPr lang="fr-FR" sz="2400" b="0" dirty="0">
                          <a:solidFill>
                            <a:schemeClr val="tx1"/>
                          </a:solidFill>
                          <a:latin typeface="Cambria" panose="02040503050406030204" pitchFamily="18" charset="0"/>
                          <a:ea typeface="Cambria" panose="02040503050406030204" pitchFamily="18" charset="0"/>
                        </a:rPr>
                      </a:br>
                      <a:endParaRPr lang="fr-FR" sz="2400" b="0" dirty="0">
                        <a:solidFill>
                          <a:schemeClr val="tx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r-FR" sz="2400" b="0" dirty="0">
                          <a:solidFill>
                            <a:schemeClr val="tx1"/>
                          </a:solidFill>
                          <a:latin typeface="Cambria" panose="02040503050406030204" pitchFamily="18" charset="0"/>
                          <a:ea typeface="Cambria" panose="02040503050406030204" pitchFamily="18" charset="0"/>
                        </a:rPr>
                        <a:t>Il n'y a pas obligation d'avoir le même niveau sur l'ensemble des caractéristiques</a:t>
                      </a:r>
                      <a:r>
                        <a:rPr lang="fr-FR" b="0" dirty="0">
                          <a:solidFill>
                            <a:schemeClr val="tx1"/>
                          </a:solidFill>
                          <a:latin typeface="Cambria" panose="02040503050406030204" pitchFamily="18" charset="0"/>
                          <a:ea typeface="Cambria" panose="02040503050406030204" pitchFamily="18" charset="0"/>
                        </a:rPr>
                        <a:t>.</a:t>
                      </a:r>
                    </a:p>
                  </a:txBody>
                  <a:tcPr>
                    <a:solidFill>
                      <a:schemeClr val="bg1"/>
                    </a:solidFill>
                  </a:tcPr>
                </a:tc>
                <a:extLst>
                  <a:ext uri="{0D108BD9-81ED-4DB2-BD59-A6C34878D82A}">
                    <a16:rowId xmlns:a16="http://schemas.microsoft.com/office/drawing/2014/main" val="1171987385"/>
                  </a:ext>
                </a:extLst>
              </a:tr>
            </a:tbl>
          </a:graphicData>
        </a:graphic>
      </p:graphicFrame>
    </p:spTree>
    <p:extLst>
      <p:ext uri="{BB962C8B-B14F-4D97-AF65-F5344CB8AC3E}">
        <p14:creationId xmlns:p14="http://schemas.microsoft.com/office/powerpoint/2010/main" val="387305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C8694"/>
        </a:solidFill>
        <a:effectLst/>
      </p:bgPr>
    </p:bg>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D456ED2E-2B49-475F-AF14-74F7913AA5A1}"/>
              </a:ext>
            </a:extLst>
          </p:cNvPr>
          <p:cNvGraphicFramePr>
            <a:graphicFrameLocks noGrp="1"/>
          </p:cNvGraphicFramePr>
          <p:nvPr>
            <p:extLst>
              <p:ext uri="{D42A27DB-BD31-4B8C-83A1-F6EECF244321}">
                <p14:modId xmlns:p14="http://schemas.microsoft.com/office/powerpoint/2010/main" val="1797296814"/>
              </p:ext>
            </p:extLst>
          </p:nvPr>
        </p:nvGraphicFramePr>
        <p:xfrm>
          <a:off x="295274" y="206215"/>
          <a:ext cx="11553828" cy="6445569"/>
        </p:xfrm>
        <a:graphic>
          <a:graphicData uri="http://schemas.openxmlformats.org/drawingml/2006/table">
            <a:tbl>
              <a:tblPr firstRow="1" bandRow="1">
                <a:tableStyleId>{21E4AEA4-8DFA-4A89-87EB-49C32662AFE0}</a:tableStyleId>
              </a:tblPr>
              <a:tblGrid>
                <a:gridCol w="2888457">
                  <a:extLst>
                    <a:ext uri="{9D8B030D-6E8A-4147-A177-3AD203B41FA5}">
                      <a16:colId xmlns:a16="http://schemas.microsoft.com/office/drawing/2014/main" val="2101992054"/>
                    </a:ext>
                  </a:extLst>
                </a:gridCol>
                <a:gridCol w="2888457">
                  <a:extLst>
                    <a:ext uri="{9D8B030D-6E8A-4147-A177-3AD203B41FA5}">
                      <a16:colId xmlns:a16="http://schemas.microsoft.com/office/drawing/2014/main" val="1201898374"/>
                    </a:ext>
                  </a:extLst>
                </a:gridCol>
                <a:gridCol w="2888457">
                  <a:extLst>
                    <a:ext uri="{9D8B030D-6E8A-4147-A177-3AD203B41FA5}">
                      <a16:colId xmlns:a16="http://schemas.microsoft.com/office/drawing/2014/main" val="2240042109"/>
                    </a:ext>
                  </a:extLst>
                </a:gridCol>
                <a:gridCol w="2888457">
                  <a:extLst>
                    <a:ext uri="{9D8B030D-6E8A-4147-A177-3AD203B41FA5}">
                      <a16:colId xmlns:a16="http://schemas.microsoft.com/office/drawing/2014/main" val="3246416257"/>
                    </a:ext>
                  </a:extLst>
                </a:gridCol>
              </a:tblGrid>
              <a:tr h="717877">
                <a:tc>
                  <a:txBody>
                    <a:bodyPr/>
                    <a:lstStyle/>
                    <a:p>
                      <a:pPr algn="ctr"/>
                      <a:r>
                        <a:rPr lang="fr-FR" dirty="0">
                          <a:latin typeface="Cambria" panose="02040503050406030204" pitchFamily="18" charset="0"/>
                          <a:ea typeface="Cambria" panose="02040503050406030204" pitchFamily="18" charset="0"/>
                        </a:rPr>
                        <a:t>Caractéristiques du laboratoire</a:t>
                      </a:r>
                    </a:p>
                  </a:txBody>
                  <a:tcPr anchor="ctr">
                    <a:solidFill>
                      <a:srgbClr val="DC9136"/>
                    </a:solidFill>
                  </a:tcPr>
                </a:tc>
                <a:tc>
                  <a:txBody>
                    <a:bodyPr/>
                    <a:lstStyle/>
                    <a:p>
                      <a:pPr algn="ctr"/>
                      <a:r>
                        <a:rPr lang="fr-FR" dirty="0">
                          <a:latin typeface="Cambria" panose="02040503050406030204" pitchFamily="18" charset="0"/>
                          <a:ea typeface="Cambria" panose="02040503050406030204" pitchFamily="18" charset="0"/>
                        </a:rPr>
                        <a:t>Niveau 1</a:t>
                      </a:r>
                    </a:p>
                    <a:p>
                      <a:pPr algn="ctr"/>
                      <a:r>
                        <a:rPr lang="fr-FR" dirty="0">
                          <a:latin typeface="Cambria" panose="02040503050406030204" pitchFamily="18" charset="0"/>
                          <a:ea typeface="Cambria" panose="02040503050406030204" pitchFamily="18" charset="0"/>
                        </a:rPr>
                        <a:t>– Émergent –</a:t>
                      </a:r>
                    </a:p>
                  </a:txBody>
                  <a:tcPr anchor="ctr">
                    <a:solidFill>
                      <a:srgbClr val="DC9136"/>
                    </a:solidFill>
                  </a:tcPr>
                </a:tc>
                <a:tc>
                  <a:txBody>
                    <a:bodyPr/>
                    <a:lstStyle/>
                    <a:p>
                      <a:pPr algn="ctr"/>
                      <a:r>
                        <a:rPr lang="fr-FR" dirty="0">
                          <a:latin typeface="Cambria" panose="02040503050406030204" pitchFamily="18" charset="0"/>
                          <a:ea typeface="Cambria" panose="02040503050406030204" pitchFamily="18" charset="0"/>
                        </a:rPr>
                        <a:t>Niveau 2</a:t>
                      </a:r>
                    </a:p>
                    <a:p>
                      <a:pPr algn="ctr"/>
                      <a:r>
                        <a:rPr lang="fr-FR" dirty="0">
                          <a:latin typeface="Cambria" panose="02040503050406030204" pitchFamily="18" charset="0"/>
                          <a:ea typeface="Cambria" panose="02040503050406030204" pitchFamily="18" charset="0"/>
                        </a:rPr>
                        <a:t>– Confirmé –</a:t>
                      </a:r>
                    </a:p>
                  </a:txBody>
                  <a:tcPr anchor="ctr">
                    <a:solidFill>
                      <a:srgbClr val="DC9136"/>
                    </a:solidFill>
                  </a:tcPr>
                </a:tc>
                <a:tc>
                  <a:txBody>
                    <a:bodyPr/>
                    <a:lstStyle/>
                    <a:p>
                      <a:pPr algn="ctr"/>
                      <a:r>
                        <a:rPr lang="fr-FR" dirty="0">
                          <a:latin typeface="Cambria" panose="02040503050406030204" pitchFamily="18" charset="0"/>
                          <a:ea typeface="Cambria" panose="02040503050406030204" pitchFamily="18" charset="0"/>
                        </a:rPr>
                        <a:t>Niveau 3</a:t>
                      </a:r>
                    </a:p>
                    <a:p>
                      <a:pPr algn="ctr"/>
                      <a:r>
                        <a:rPr lang="fr-FR" dirty="0">
                          <a:latin typeface="Cambria" panose="02040503050406030204" pitchFamily="18" charset="0"/>
                          <a:ea typeface="Cambria" panose="02040503050406030204" pitchFamily="18" charset="0"/>
                        </a:rPr>
                        <a:t>– Expert –</a:t>
                      </a:r>
                    </a:p>
                  </a:txBody>
                  <a:tcPr anchor="ctr">
                    <a:solidFill>
                      <a:srgbClr val="DC9136"/>
                    </a:solidFill>
                  </a:tcPr>
                </a:tc>
                <a:extLst>
                  <a:ext uri="{0D108BD9-81ED-4DB2-BD59-A6C34878D82A}">
                    <a16:rowId xmlns:a16="http://schemas.microsoft.com/office/drawing/2014/main" val="3952107295"/>
                  </a:ext>
                </a:extLst>
              </a:tr>
              <a:tr h="888252">
                <a:tc>
                  <a:txBody>
                    <a:bodyPr/>
                    <a:lstStyle/>
                    <a:p>
                      <a:pPr algn="ctr"/>
                      <a:r>
                        <a:rPr lang="fr-FR" sz="1600" b="1" dirty="0">
                          <a:solidFill>
                            <a:srgbClr val="2F6498"/>
                          </a:solidFill>
                          <a:latin typeface="Cambria" panose="02040503050406030204" pitchFamily="18" charset="0"/>
                          <a:ea typeface="Cambria" panose="02040503050406030204" pitchFamily="18" charset="0"/>
                        </a:rPr>
                        <a:t>Lieu</a:t>
                      </a:r>
                    </a:p>
                  </a:txBody>
                  <a:tcPr anchor="ctr"/>
                </a:tc>
                <a:tc>
                  <a:txBody>
                    <a:bodyPr/>
                    <a:lstStyle/>
                    <a:p>
                      <a:r>
                        <a:rPr lang="fr-FR" sz="1300" dirty="0">
                          <a:latin typeface="Cambria" panose="02040503050406030204" pitchFamily="18" charset="0"/>
                          <a:ea typeface="Cambria" panose="02040503050406030204" pitchFamily="18" charset="0"/>
                        </a:rPr>
                        <a:t>Une salle dans l’établissement, pas toujours la même.</a:t>
                      </a:r>
                    </a:p>
                  </a:txBody>
                  <a:tcPr anchor="ctr"/>
                </a:tc>
                <a:tc>
                  <a:txBody>
                    <a:bodyPr/>
                    <a:lstStyle/>
                    <a:p>
                      <a:r>
                        <a:rPr lang="fr-FR" sz="1300" dirty="0">
                          <a:latin typeface="Cambria" panose="02040503050406030204" pitchFamily="18" charset="0"/>
                          <a:ea typeface="Cambria" panose="02040503050406030204" pitchFamily="18" charset="0"/>
                        </a:rPr>
                        <a:t>Une salle dans l’établissement identifiée mais non dédiée.</a:t>
                      </a:r>
                    </a:p>
                  </a:txBody>
                  <a:tcPr anchor="ctr"/>
                </a:tc>
                <a:tc>
                  <a:txBody>
                    <a:bodyPr/>
                    <a:lstStyle/>
                    <a:p>
                      <a:r>
                        <a:rPr lang="fr-FR" sz="1300" dirty="0">
                          <a:latin typeface="Cambria" panose="02040503050406030204" pitchFamily="18" charset="0"/>
                          <a:ea typeface="Cambria" panose="02040503050406030204" pitchFamily="18" charset="0"/>
                        </a:rPr>
                        <a:t>Une salle dédiée dans l’établissement, toujours accessible pour tous les enseignants.</a:t>
                      </a:r>
                    </a:p>
                  </a:txBody>
                  <a:tcPr anchor="ctr"/>
                </a:tc>
                <a:extLst>
                  <a:ext uri="{0D108BD9-81ED-4DB2-BD59-A6C34878D82A}">
                    <a16:rowId xmlns:a16="http://schemas.microsoft.com/office/drawing/2014/main" val="3481328122"/>
                  </a:ext>
                </a:extLst>
              </a:tr>
              <a:tr h="581958">
                <a:tc>
                  <a:txBody>
                    <a:bodyPr/>
                    <a:lstStyle/>
                    <a:p>
                      <a:pPr algn="ctr"/>
                      <a:r>
                        <a:rPr lang="fr-FR" sz="1600" b="1" dirty="0">
                          <a:solidFill>
                            <a:srgbClr val="2F6498"/>
                          </a:solidFill>
                          <a:latin typeface="Cambria" panose="02040503050406030204" pitchFamily="18" charset="0"/>
                          <a:ea typeface="Cambria" panose="02040503050406030204" pitchFamily="18" charset="0"/>
                        </a:rPr>
                        <a:t>Rythme des réunions d’équipe</a:t>
                      </a:r>
                    </a:p>
                  </a:txBody>
                  <a:tcPr anchor="ctr"/>
                </a:tc>
                <a:tc>
                  <a:txBody>
                    <a:bodyPr/>
                    <a:lstStyle/>
                    <a:p>
                      <a:r>
                        <a:rPr lang="fr-FR" sz="1300" dirty="0">
                          <a:latin typeface="Cambria" panose="02040503050406030204" pitchFamily="18" charset="0"/>
                          <a:ea typeface="Cambria" panose="02040503050406030204" pitchFamily="18" charset="0"/>
                        </a:rPr>
                        <a:t>Une réunion mensuelle.</a:t>
                      </a:r>
                    </a:p>
                  </a:txBody>
                  <a:tcPr anchor="ctr"/>
                </a:tc>
                <a:tc>
                  <a:txBody>
                    <a:bodyPr/>
                    <a:lstStyle/>
                    <a:p>
                      <a:r>
                        <a:rPr lang="fr-FR" sz="1300" dirty="0">
                          <a:latin typeface="Cambria" panose="02040503050406030204" pitchFamily="18" charset="0"/>
                          <a:ea typeface="Cambria" panose="02040503050406030204" pitchFamily="18" charset="0"/>
                        </a:rPr>
                        <a:t>Une réunion par quinzaine.</a:t>
                      </a:r>
                    </a:p>
                  </a:txBody>
                  <a:tcPr anchor="ctr"/>
                </a:tc>
                <a:tc>
                  <a:txBody>
                    <a:bodyPr/>
                    <a:lstStyle/>
                    <a:p>
                      <a:r>
                        <a:rPr lang="fr-FR" sz="1300" dirty="0">
                          <a:latin typeface="Cambria" panose="02040503050406030204" pitchFamily="18" charset="0"/>
                          <a:ea typeface="Cambria" panose="02040503050406030204" pitchFamily="18" charset="0"/>
                        </a:rPr>
                        <a:t>Une réunion hebdomadaire.</a:t>
                      </a:r>
                    </a:p>
                  </a:txBody>
                  <a:tcPr anchor="ctr"/>
                </a:tc>
                <a:extLst>
                  <a:ext uri="{0D108BD9-81ED-4DB2-BD59-A6C34878D82A}">
                    <a16:rowId xmlns:a16="http://schemas.microsoft.com/office/drawing/2014/main" val="1129568621"/>
                  </a:ext>
                </a:extLst>
              </a:tr>
              <a:tr h="1087342">
                <a:tc>
                  <a:txBody>
                    <a:bodyPr/>
                    <a:lstStyle/>
                    <a:p>
                      <a:pPr algn="ctr"/>
                      <a:r>
                        <a:rPr lang="fr-FR" sz="1600" b="1" dirty="0">
                          <a:solidFill>
                            <a:srgbClr val="2F6498"/>
                          </a:solidFill>
                          <a:latin typeface="Cambria" panose="02040503050406030204" pitchFamily="18" charset="0"/>
                          <a:ea typeface="Cambria" panose="02040503050406030204" pitchFamily="18" charset="0"/>
                        </a:rPr>
                        <a:t>Aménagement dans l’emploi du temps des enseignants de mathématiques</a:t>
                      </a:r>
                    </a:p>
                  </a:txBody>
                  <a:tcPr anchor="ctr"/>
                </a:tc>
                <a:tc>
                  <a:txBody>
                    <a:bodyPr/>
                    <a:lstStyle/>
                    <a:p>
                      <a:r>
                        <a:rPr lang="fr-FR" sz="1300" dirty="0">
                          <a:latin typeface="Cambria" panose="02040503050406030204" pitchFamily="18" charset="0"/>
                          <a:ea typeface="Cambria" panose="02040503050406030204" pitchFamily="18" charset="0"/>
                        </a:rPr>
                        <a:t>Aucun aménagement.</a:t>
                      </a:r>
                    </a:p>
                  </a:txBody>
                  <a:tcPr anchor="ctr"/>
                </a:tc>
                <a:tc>
                  <a:txBody>
                    <a:bodyPr/>
                    <a:lstStyle/>
                    <a:p>
                      <a:r>
                        <a:rPr lang="fr-FR" sz="1300" dirty="0">
                          <a:latin typeface="Cambria" panose="02040503050406030204" pitchFamily="18" charset="0"/>
                          <a:ea typeface="Cambria" panose="02040503050406030204" pitchFamily="18" charset="0"/>
                        </a:rPr>
                        <a:t>Un temps disponible sur la pause méridienne, commun à tous les enseignants de mathématiques.</a:t>
                      </a:r>
                    </a:p>
                  </a:txBody>
                  <a:tcPr anchor="ctr"/>
                </a:tc>
                <a:tc>
                  <a:txBody>
                    <a:bodyPr/>
                    <a:lstStyle/>
                    <a:p>
                      <a:r>
                        <a:rPr lang="fr-FR" sz="1300" dirty="0">
                          <a:latin typeface="Cambria" panose="02040503050406030204" pitchFamily="18" charset="0"/>
                          <a:ea typeface="Cambria" panose="02040503050406030204" pitchFamily="18" charset="0"/>
                        </a:rPr>
                        <a:t>Une heure dédiée dans l’emploi du temps de tous les professeurs concernés par le laboratoire de mathématiques, aménagée par l’équipe de direction.</a:t>
                      </a:r>
                    </a:p>
                  </a:txBody>
                  <a:tcPr anchor="ctr"/>
                </a:tc>
                <a:extLst>
                  <a:ext uri="{0D108BD9-81ED-4DB2-BD59-A6C34878D82A}">
                    <a16:rowId xmlns:a16="http://schemas.microsoft.com/office/drawing/2014/main" val="2262779186"/>
                  </a:ext>
                </a:extLst>
              </a:tr>
              <a:tr h="888252">
                <a:tc>
                  <a:txBody>
                    <a:bodyPr/>
                    <a:lstStyle/>
                    <a:p>
                      <a:pPr algn="ctr"/>
                      <a:r>
                        <a:rPr lang="fr-FR" sz="1600" b="1" dirty="0">
                          <a:solidFill>
                            <a:srgbClr val="2F6498"/>
                          </a:solidFill>
                          <a:latin typeface="Cambria" panose="02040503050406030204" pitchFamily="18" charset="0"/>
                          <a:ea typeface="Cambria" panose="02040503050406030204" pitchFamily="18" charset="0"/>
                        </a:rPr>
                        <a:t>Référent du laboratoire</a:t>
                      </a:r>
                    </a:p>
                  </a:txBody>
                  <a:tcPr anchor="ctr"/>
                </a:tc>
                <a:tc>
                  <a:txBody>
                    <a:bodyPr/>
                    <a:lstStyle/>
                    <a:p>
                      <a:r>
                        <a:rPr lang="fr-FR" sz="1300" dirty="0">
                          <a:latin typeface="Cambria" panose="02040503050406030204" pitchFamily="18" charset="0"/>
                          <a:ea typeface="Cambria" panose="02040503050406030204" pitchFamily="18" charset="0"/>
                        </a:rPr>
                        <a:t>Un membre de l’équipe pédagogique.</a:t>
                      </a:r>
                    </a:p>
                  </a:txBody>
                  <a:tcPr anchor="ctr"/>
                </a:tc>
                <a:tc>
                  <a:txBody>
                    <a:bodyPr/>
                    <a:lstStyle/>
                    <a:p>
                      <a:r>
                        <a:rPr lang="fr-FR" sz="1300" dirty="0">
                          <a:latin typeface="Cambria" panose="02040503050406030204" pitchFamily="18" charset="0"/>
                          <a:ea typeface="Cambria" panose="02040503050406030204" pitchFamily="18" charset="0"/>
                        </a:rPr>
                        <a:t>Un membre de l’équipe pédagogique avec une indemnité (IMP).</a:t>
                      </a:r>
                    </a:p>
                  </a:txBody>
                  <a:tcPr anchor="ctr"/>
                </a:tc>
                <a:tc>
                  <a:txBody>
                    <a:bodyPr/>
                    <a:lstStyle/>
                    <a:p>
                      <a:r>
                        <a:rPr lang="fr-FR" sz="1300" dirty="0">
                          <a:latin typeface="Cambria" panose="02040503050406030204" pitchFamily="18" charset="0"/>
                          <a:ea typeface="Cambria" panose="02040503050406030204" pitchFamily="18" charset="0"/>
                        </a:rPr>
                        <a:t>Un membre de l’équipe pédagogique et une personne extérieure (enseignant-chercheur, membre de l’IREM).</a:t>
                      </a:r>
                    </a:p>
                  </a:txBody>
                  <a:tcPr anchor="ctr"/>
                </a:tc>
                <a:extLst>
                  <a:ext uri="{0D108BD9-81ED-4DB2-BD59-A6C34878D82A}">
                    <a16:rowId xmlns:a16="http://schemas.microsoft.com/office/drawing/2014/main" val="3418763924"/>
                  </a:ext>
                </a:extLst>
              </a:tr>
              <a:tr h="2281888">
                <a:tc>
                  <a:txBody>
                    <a:bodyPr/>
                    <a:lstStyle/>
                    <a:p>
                      <a:pPr algn="ctr"/>
                      <a:r>
                        <a:rPr lang="fr-FR" sz="1600" b="1" dirty="0">
                          <a:solidFill>
                            <a:srgbClr val="2F6498"/>
                          </a:solidFill>
                          <a:latin typeface="Cambria" panose="02040503050406030204" pitchFamily="18" charset="0"/>
                          <a:ea typeface="Cambria" panose="02040503050406030204" pitchFamily="18" charset="0"/>
                        </a:rPr>
                        <a:t>Moyens matériels</a:t>
                      </a:r>
                    </a:p>
                  </a:txBody>
                  <a:tcPr anchor="ctr"/>
                </a:tc>
                <a:tc>
                  <a:txBody>
                    <a:bodyPr/>
                    <a:lstStyle/>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Équipement informatique : ordinateurs, vidéo projecteur, manuels scolaires.</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Un lieu de stockage (une armoire).</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Un tableau.</a:t>
                      </a:r>
                    </a:p>
                  </a:txBody>
                  <a:tcPr anchor="ctr"/>
                </a:tc>
                <a:tc>
                  <a:txBody>
                    <a:bodyPr/>
                    <a:lstStyle/>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Posters affichés dans l’établissement, diffusion sur un écran TV.</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Matériel pédagogique de base : règles, stylos, compas, équerres, rapporteurs, calculatrices disponibles.</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Livres de mathématiques (vulgarisation, livres spécifiques).</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Revues (« Tangente », « Repères IREM », « Au fil des maths », etc.)</a:t>
                      </a:r>
                    </a:p>
                  </a:txBody>
                  <a:tcPr anchor="ctr"/>
                </a:tc>
                <a:tc>
                  <a:txBody>
                    <a:bodyPr/>
                    <a:lstStyle/>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Matériel qui participe à la convivialité du lieu (machine à café).</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Matériel pédagogique spécifique à la discipline (planches de Galton, solides, dés, jeux intelligents, etc.)</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Équipements numériques : imprimantes 3D, robots, écran TV, tablettes.</a:t>
                      </a:r>
                    </a:p>
                  </a:txBody>
                  <a:tcPr anchor="ctr"/>
                </a:tc>
                <a:extLst>
                  <a:ext uri="{0D108BD9-81ED-4DB2-BD59-A6C34878D82A}">
                    <a16:rowId xmlns:a16="http://schemas.microsoft.com/office/drawing/2014/main" val="2593507861"/>
                  </a:ext>
                </a:extLst>
              </a:tr>
            </a:tbl>
          </a:graphicData>
        </a:graphic>
      </p:graphicFrame>
    </p:spTree>
    <p:extLst>
      <p:ext uri="{BB962C8B-B14F-4D97-AF65-F5344CB8AC3E}">
        <p14:creationId xmlns:p14="http://schemas.microsoft.com/office/powerpoint/2010/main" val="282417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C8694"/>
        </a:solidFill>
        <a:effectLst/>
      </p:bgPr>
    </p:bg>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D456ED2E-2B49-475F-AF14-74F7913AA5A1}"/>
              </a:ext>
            </a:extLst>
          </p:cNvPr>
          <p:cNvGraphicFramePr>
            <a:graphicFrameLocks noGrp="1"/>
          </p:cNvGraphicFramePr>
          <p:nvPr>
            <p:extLst>
              <p:ext uri="{D42A27DB-BD31-4B8C-83A1-F6EECF244321}">
                <p14:modId xmlns:p14="http://schemas.microsoft.com/office/powerpoint/2010/main" val="3878426108"/>
              </p:ext>
            </p:extLst>
          </p:nvPr>
        </p:nvGraphicFramePr>
        <p:xfrm>
          <a:off x="257174" y="434137"/>
          <a:ext cx="11677652" cy="5989725"/>
        </p:xfrm>
        <a:graphic>
          <a:graphicData uri="http://schemas.openxmlformats.org/drawingml/2006/table">
            <a:tbl>
              <a:tblPr firstRow="1" bandRow="1">
                <a:tableStyleId>{21E4AEA4-8DFA-4A89-87EB-49C32662AFE0}</a:tableStyleId>
              </a:tblPr>
              <a:tblGrid>
                <a:gridCol w="2305050">
                  <a:extLst>
                    <a:ext uri="{9D8B030D-6E8A-4147-A177-3AD203B41FA5}">
                      <a16:colId xmlns:a16="http://schemas.microsoft.com/office/drawing/2014/main" val="2101992054"/>
                    </a:ext>
                  </a:extLst>
                </a:gridCol>
                <a:gridCol w="2800350">
                  <a:extLst>
                    <a:ext uri="{9D8B030D-6E8A-4147-A177-3AD203B41FA5}">
                      <a16:colId xmlns:a16="http://schemas.microsoft.com/office/drawing/2014/main" val="1201898374"/>
                    </a:ext>
                  </a:extLst>
                </a:gridCol>
                <a:gridCol w="2838450">
                  <a:extLst>
                    <a:ext uri="{9D8B030D-6E8A-4147-A177-3AD203B41FA5}">
                      <a16:colId xmlns:a16="http://schemas.microsoft.com/office/drawing/2014/main" val="2240042109"/>
                    </a:ext>
                  </a:extLst>
                </a:gridCol>
                <a:gridCol w="3733802">
                  <a:extLst>
                    <a:ext uri="{9D8B030D-6E8A-4147-A177-3AD203B41FA5}">
                      <a16:colId xmlns:a16="http://schemas.microsoft.com/office/drawing/2014/main" val="3246416257"/>
                    </a:ext>
                  </a:extLst>
                </a:gridCol>
              </a:tblGrid>
              <a:tr h="647728">
                <a:tc>
                  <a:txBody>
                    <a:bodyPr/>
                    <a:lstStyle/>
                    <a:p>
                      <a:pPr algn="ctr"/>
                      <a:r>
                        <a:rPr lang="fr-FR" dirty="0">
                          <a:latin typeface="Cambria" panose="02040503050406030204" pitchFamily="18" charset="0"/>
                          <a:ea typeface="Cambria" panose="02040503050406030204" pitchFamily="18" charset="0"/>
                        </a:rPr>
                        <a:t>Caractéristiques du laboratoire</a:t>
                      </a:r>
                    </a:p>
                  </a:txBody>
                  <a:tcPr anchor="ctr">
                    <a:solidFill>
                      <a:srgbClr val="DC9136"/>
                    </a:solidFill>
                  </a:tcPr>
                </a:tc>
                <a:tc>
                  <a:txBody>
                    <a:bodyPr/>
                    <a:lstStyle/>
                    <a:p>
                      <a:pPr algn="ctr"/>
                      <a:r>
                        <a:rPr lang="fr-FR" dirty="0">
                          <a:latin typeface="Cambria" panose="02040503050406030204" pitchFamily="18" charset="0"/>
                          <a:ea typeface="Cambria" panose="02040503050406030204" pitchFamily="18" charset="0"/>
                        </a:rPr>
                        <a:t>Niveau 1</a:t>
                      </a:r>
                    </a:p>
                    <a:p>
                      <a:pPr algn="ctr"/>
                      <a:r>
                        <a:rPr lang="fr-FR" dirty="0">
                          <a:latin typeface="Cambria" panose="02040503050406030204" pitchFamily="18" charset="0"/>
                          <a:ea typeface="Cambria" panose="02040503050406030204" pitchFamily="18" charset="0"/>
                        </a:rPr>
                        <a:t>– Émergent –</a:t>
                      </a:r>
                    </a:p>
                  </a:txBody>
                  <a:tcPr anchor="ctr">
                    <a:solidFill>
                      <a:srgbClr val="DC9136"/>
                    </a:solidFill>
                  </a:tcPr>
                </a:tc>
                <a:tc>
                  <a:txBody>
                    <a:bodyPr/>
                    <a:lstStyle/>
                    <a:p>
                      <a:pPr algn="ctr"/>
                      <a:r>
                        <a:rPr lang="fr-FR" dirty="0">
                          <a:latin typeface="Cambria" panose="02040503050406030204" pitchFamily="18" charset="0"/>
                          <a:ea typeface="Cambria" panose="02040503050406030204" pitchFamily="18" charset="0"/>
                        </a:rPr>
                        <a:t>Niveau 2</a:t>
                      </a:r>
                    </a:p>
                    <a:p>
                      <a:pPr algn="ctr"/>
                      <a:r>
                        <a:rPr lang="fr-FR" dirty="0">
                          <a:latin typeface="Cambria" panose="02040503050406030204" pitchFamily="18" charset="0"/>
                          <a:ea typeface="Cambria" panose="02040503050406030204" pitchFamily="18" charset="0"/>
                        </a:rPr>
                        <a:t>– Confirmé –</a:t>
                      </a:r>
                    </a:p>
                  </a:txBody>
                  <a:tcPr anchor="ctr">
                    <a:solidFill>
                      <a:srgbClr val="DC9136"/>
                    </a:solidFill>
                  </a:tcPr>
                </a:tc>
                <a:tc>
                  <a:txBody>
                    <a:bodyPr/>
                    <a:lstStyle/>
                    <a:p>
                      <a:pPr algn="ctr"/>
                      <a:r>
                        <a:rPr lang="fr-FR" dirty="0">
                          <a:latin typeface="Cambria" panose="02040503050406030204" pitchFamily="18" charset="0"/>
                          <a:ea typeface="Cambria" panose="02040503050406030204" pitchFamily="18" charset="0"/>
                        </a:rPr>
                        <a:t>Niveau 3</a:t>
                      </a:r>
                    </a:p>
                    <a:p>
                      <a:pPr algn="ctr"/>
                      <a:r>
                        <a:rPr lang="fr-FR" dirty="0">
                          <a:latin typeface="Cambria" panose="02040503050406030204" pitchFamily="18" charset="0"/>
                          <a:ea typeface="Cambria" panose="02040503050406030204" pitchFamily="18" charset="0"/>
                        </a:rPr>
                        <a:t>– Expert –</a:t>
                      </a:r>
                    </a:p>
                  </a:txBody>
                  <a:tcPr anchor="ctr">
                    <a:solidFill>
                      <a:srgbClr val="DC9136"/>
                    </a:solidFill>
                  </a:tcPr>
                </a:tc>
                <a:extLst>
                  <a:ext uri="{0D108BD9-81ED-4DB2-BD59-A6C34878D82A}">
                    <a16:rowId xmlns:a16="http://schemas.microsoft.com/office/drawing/2014/main" val="3952107295"/>
                  </a:ext>
                </a:extLst>
              </a:tr>
              <a:tr h="1169209">
                <a:tc>
                  <a:txBody>
                    <a:bodyPr/>
                    <a:lstStyle/>
                    <a:p>
                      <a:pPr algn="ctr"/>
                      <a:r>
                        <a:rPr lang="fr-FR" sz="1600" b="1" dirty="0">
                          <a:solidFill>
                            <a:srgbClr val="2F6498"/>
                          </a:solidFill>
                          <a:latin typeface="Cambria" panose="02040503050406030204" pitchFamily="18" charset="0"/>
                          <a:ea typeface="Cambria" panose="02040503050406030204" pitchFamily="18" charset="0"/>
                        </a:rPr>
                        <a:t>Relations avec les acteurs extérieurs</a:t>
                      </a:r>
                    </a:p>
                  </a:txBody>
                  <a:tcPr anchor="ctr"/>
                </a:tc>
                <a:tc>
                  <a:txBody>
                    <a:bodyPr/>
                    <a:lstStyle/>
                    <a:p>
                      <a:r>
                        <a:rPr lang="fr-FR" sz="1300" dirty="0">
                          <a:latin typeface="Cambria" panose="02040503050406030204" pitchFamily="18" charset="0"/>
                          <a:ea typeface="Cambria" panose="02040503050406030204" pitchFamily="18" charset="0"/>
                        </a:rPr>
                        <a:t>Participation d’un intervenant extérieur lors des réunions (par exemple dans le cadre de l’information à l’orientation vers les métiers scientifiques).</a:t>
                      </a:r>
                    </a:p>
                  </a:txBody>
                  <a:tcPr anchor="ctr"/>
                </a:tc>
                <a:tc>
                  <a:txBody>
                    <a:bodyPr/>
                    <a:lstStyle/>
                    <a:p>
                      <a:r>
                        <a:rPr lang="fr-FR" sz="1300" dirty="0">
                          <a:latin typeface="Cambria" panose="02040503050406030204" pitchFamily="18" charset="0"/>
                          <a:ea typeface="Cambria" panose="02040503050406030204" pitchFamily="18" charset="0"/>
                        </a:rPr>
                        <a:t>Au moins une action de formation en mathématiques réalisée dans l’année par un intervenant extérieur (formateur académique, professeur de l’enseignement supérieur, professeur d’un autre établissement).</a:t>
                      </a:r>
                    </a:p>
                  </a:txBody>
                  <a:tcPr anchor="ctr"/>
                </a:tc>
                <a:tc>
                  <a:txBody>
                    <a:bodyPr/>
                    <a:lstStyle/>
                    <a:p>
                      <a:r>
                        <a:rPr lang="fr-FR" sz="1300" dirty="0">
                          <a:latin typeface="Cambria" panose="02040503050406030204" pitchFamily="18" charset="0"/>
                          <a:ea typeface="Cambria" panose="02040503050406030204" pitchFamily="18" charset="0"/>
                        </a:rPr>
                        <a:t>Conférences et formations régulières, planifiées et réalisées par des </a:t>
                      </a:r>
                      <a:r>
                        <a:rPr lang="fr-FR" sz="1300" dirty="0" err="1">
                          <a:latin typeface="Cambria" panose="02040503050406030204" pitchFamily="18" charset="0"/>
                          <a:ea typeface="Cambria" panose="02040503050406030204" pitchFamily="18" charset="0"/>
                        </a:rPr>
                        <a:t>mathématicien.ne.s</a:t>
                      </a:r>
                      <a:r>
                        <a:rPr lang="fr-FR" sz="1300" dirty="0">
                          <a:latin typeface="Cambria" panose="02040503050406030204" pitchFamily="18" charset="0"/>
                          <a:ea typeface="Cambria" panose="02040503050406030204" pitchFamily="18" charset="0"/>
                        </a:rPr>
                        <a:t>, des membres de l’IREM, de l’ESPE, de l’APMEP, de la Maison pour la Science.</a:t>
                      </a:r>
                    </a:p>
                  </a:txBody>
                  <a:tcPr anchor="ctr"/>
                </a:tc>
                <a:extLst>
                  <a:ext uri="{0D108BD9-81ED-4DB2-BD59-A6C34878D82A}">
                    <a16:rowId xmlns:a16="http://schemas.microsoft.com/office/drawing/2014/main" val="3481328122"/>
                  </a:ext>
                </a:extLst>
              </a:tr>
              <a:tr h="988260">
                <a:tc>
                  <a:txBody>
                    <a:bodyPr/>
                    <a:lstStyle/>
                    <a:p>
                      <a:pPr algn="ctr"/>
                      <a:r>
                        <a:rPr lang="fr-FR" sz="1600" b="1" dirty="0">
                          <a:solidFill>
                            <a:srgbClr val="2F6498"/>
                          </a:solidFill>
                          <a:latin typeface="Cambria" panose="02040503050406030204" pitchFamily="18" charset="0"/>
                          <a:ea typeface="Cambria" panose="02040503050406030204" pitchFamily="18" charset="0"/>
                        </a:rPr>
                        <a:t>Formations</a:t>
                      </a:r>
                    </a:p>
                  </a:txBody>
                  <a:tcPr anchor="ctr"/>
                </a:tc>
                <a:tc>
                  <a:txBody>
                    <a:bodyPr/>
                    <a:lstStyle/>
                    <a:p>
                      <a:r>
                        <a:rPr lang="fr-FR" sz="1300" dirty="0">
                          <a:latin typeface="Cambria" panose="02040503050406030204" pitchFamily="18" charset="0"/>
                          <a:ea typeface="Cambria" panose="02040503050406030204" pitchFamily="18" charset="0"/>
                        </a:rPr>
                        <a:t>Entre pairs, à raison d’au moins une demi-journée sur l’année.</a:t>
                      </a:r>
                    </a:p>
                  </a:txBody>
                  <a:tcPr anchor="ctr"/>
                </a:tc>
                <a:tc>
                  <a:txBody>
                    <a:bodyPr/>
                    <a:lstStyle/>
                    <a:p>
                      <a:r>
                        <a:rPr lang="fr-FR" sz="1300" dirty="0">
                          <a:latin typeface="Cambria" panose="02040503050406030204" pitchFamily="18" charset="0"/>
                          <a:ea typeface="Cambria" panose="02040503050406030204" pitchFamily="18" charset="0"/>
                        </a:rPr>
                        <a:t>Un professeur suit une formation académique et la restitue à l’ensemble de l’équipe.</a:t>
                      </a:r>
                    </a:p>
                  </a:txBody>
                  <a:tcPr anchor="ctr"/>
                </a:tc>
                <a:tc>
                  <a:txBody>
                    <a:bodyPr/>
                    <a:lstStyle/>
                    <a:p>
                      <a:r>
                        <a:rPr lang="fr-FR" sz="1300" dirty="0">
                          <a:latin typeface="Cambria" panose="02040503050406030204" pitchFamily="18" charset="0"/>
                          <a:ea typeface="Cambria" panose="02040503050406030204" pitchFamily="18" charset="0"/>
                        </a:rPr>
                        <a:t>Formation des enseignants dans le cadre d’une liaison :</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avec des établissements du bassin;</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avec d’autres laboratoires de l’académie;</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avec des instituts de recherche.</a:t>
                      </a:r>
                    </a:p>
                  </a:txBody>
                  <a:tcPr anchor="ctr"/>
                </a:tc>
                <a:extLst>
                  <a:ext uri="{0D108BD9-81ED-4DB2-BD59-A6C34878D82A}">
                    <a16:rowId xmlns:a16="http://schemas.microsoft.com/office/drawing/2014/main" val="1129568621"/>
                  </a:ext>
                </a:extLst>
              </a:tr>
              <a:tr h="1169209">
                <a:tc>
                  <a:txBody>
                    <a:bodyPr/>
                    <a:lstStyle/>
                    <a:p>
                      <a:pPr algn="ctr"/>
                      <a:r>
                        <a:rPr lang="fr-FR" sz="1600" b="1" dirty="0">
                          <a:solidFill>
                            <a:srgbClr val="2F6498"/>
                          </a:solidFill>
                          <a:latin typeface="Cambria" panose="02040503050406030204" pitchFamily="18" charset="0"/>
                          <a:ea typeface="Cambria" panose="02040503050406030204" pitchFamily="18" charset="0"/>
                        </a:rPr>
                        <a:t>Actions du laboratoire dans la diffusion et la promotion des mathématiques</a:t>
                      </a:r>
                    </a:p>
                  </a:txBody>
                  <a:tcPr anchor="ctr"/>
                </a:tc>
                <a:tc>
                  <a:txBody>
                    <a:bodyPr/>
                    <a:lstStyle/>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Quelques actions envers les élèves de l’établissement (ateliers, mini-conférences).</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Affichages dans l’établissement (tout particulièrement lors de la semaine des mathématiques).</a:t>
                      </a:r>
                    </a:p>
                  </a:txBody>
                  <a:tcPr anchor="ctr"/>
                </a:tc>
                <a:tc>
                  <a:txBody>
                    <a:bodyPr/>
                    <a:lstStyle/>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Participation à des concours.</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Quelques actions envers les professeurs des autres disciplines de l’établissement (actions de formations, actions de vulgarisation).</a:t>
                      </a:r>
                    </a:p>
                  </a:txBody>
                  <a:tcPr anchor="ctr"/>
                </a:tc>
                <a:tc>
                  <a:txBody>
                    <a:bodyPr/>
                    <a:lstStyle/>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Encadrement de clubs et de projets culturels.</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Organisation de défis réguliers.</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Organisation d’évènements (portes-ouvertes, Fête de la Science, Semaine des mathématiques, expositions, conférences ouvertes au public).</a:t>
                      </a:r>
                    </a:p>
                  </a:txBody>
                  <a:tcPr anchor="ctr"/>
                </a:tc>
                <a:extLst>
                  <a:ext uri="{0D108BD9-81ED-4DB2-BD59-A6C34878D82A}">
                    <a16:rowId xmlns:a16="http://schemas.microsoft.com/office/drawing/2014/main" val="2262779186"/>
                  </a:ext>
                </a:extLst>
              </a:tr>
              <a:tr h="1699637">
                <a:tc>
                  <a:txBody>
                    <a:bodyPr/>
                    <a:lstStyle/>
                    <a:p>
                      <a:pPr algn="ctr"/>
                      <a:r>
                        <a:rPr lang="fr-FR" sz="1600" b="1" dirty="0">
                          <a:solidFill>
                            <a:srgbClr val="2F6498"/>
                          </a:solidFill>
                          <a:latin typeface="Cambria" panose="02040503050406030204" pitchFamily="18" charset="0"/>
                          <a:ea typeface="Cambria" panose="02040503050406030204" pitchFamily="18" charset="0"/>
                        </a:rPr>
                        <a:t>Communication</a:t>
                      </a:r>
                    </a:p>
                  </a:txBody>
                  <a:tcPr anchor="ctr"/>
                </a:tc>
                <a:tc>
                  <a:txBody>
                    <a:bodyPr/>
                    <a:lstStyle/>
                    <a:p>
                      <a:r>
                        <a:rPr lang="fr-FR" sz="1300" dirty="0">
                          <a:latin typeface="Cambria" panose="02040503050406030204" pitchFamily="18" charset="0"/>
                          <a:ea typeface="Cambria" panose="02040503050406030204" pitchFamily="18" charset="0"/>
                        </a:rPr>
                        <a:t>Dans l’établissement (affiches papier, bulletin d’information, écran TV).</a:t>
                      </a:r>
                    </a:p>
                  </a:txBody>
                  <a:tcPr anchor="ctr"/>
                </a:tc>
                <a:tc>
                  <a:txBody>
                    <a:bodyPr/>
                    <a:lstStyle/>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Site internet de l’établissement ou sur l’ENT.</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Les évènements sont communiqués régulièrement au chargé de mission académique sur les « labos de maths ».</a:t>
                      </a:r>
                    </a:p>
                  </a:txBody>
                  <a:tcPr anchor="ctr"/>
                </a:tc>
                <a:tc>
                  <a:txBody>
                    <a:bodyPr/>
                    <a:lstStyle/>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Création d’un fil twitter (qui respecte la charte académique);</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Communication avec les établissements du bassin (écoles, collège, lycée)</a:t>
                      </a:r>
                    </a:p>
                    <a:p>
                      <a:pPr marL="180975" indent="-180975">
                        <a:buFont typeface="Arial" panose="020B0604020202020204" pitchFamily="34" charset="0"/>
                        <a:buChar char="•"/>
                      </a:pPr>
                      <a:r>
                        <a:rPr lang="fr-FR" sz="1300" dirty="0">
                          <a:latin typeface="Cambria" panose="02040503050406030204" pitchFamily="18" charset="0"/>
                          <a:ea typeface="Cambria" panose="02040503050406030204" pitchFamily="18" charset="0"/>
                        </a:rPr>
                        <a:t>Participation active au réseau des laboratoires de mathématiques de l’académie.</a:t>
                      </a:r>
                    </a:p>
                  </a:txBody>
                  <a:tcPr anchor="ctr"/>
                </a:tc>
                <a:extLst>
                  <a:ext uri="{0D108BD9-81ED-4DB2-BD59-A6C34878D82A}">
                    <a16:rowId xmlns:a16="http://schemas.microsoft.com/office/drawing/2014/main" val="3418763924"/>
                  </a:ext>
                </a:extLst>
              </a:tr>
            </a:tbl>
          </a:graphicData>
        </a:graphic>
      </p:graphicFrame>
    </p:spTree>
    <p:extLst>
      <p:ext uri="{BB962C8B-B14F-4D97-AF65-F5344CB8AC3E}">
        <p14:creationId xmlns:p14="http://schemas.microsoft.com/office/powerpoint/2010/main" val="8751938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699</Words>
  <Application>Microsoft Office PowerPoint</Application>
  <PresentationFormat>Grand écran</PresentationFormat>
  <Paragraphs>86</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Cambria</vt: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Bruno CAILHOL</dc:creator>
  <cp:lastModifiedBy>Bruno CAILHOL</cp:lastModifiedBy>
  <cp:revision>10</cp:revision>
  <dcterms:created xsi:type="dcterms:W3CDTF">2018-10-14T20:46:48Z</dcterms:created>
  <dcterms:modified xsi:type="dcterms:W3CDTF">2018-11-07T08:30:33Z</dcterms:modified>
</cp:coreProperties>
</file>