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72" r:id="rId3"/>
    <p:sldId id="281" r:id="rId4"/>
    <p:sldId id="282" r:id="rId5"/>
    <p:sldId id="283" r:id="rId6"/>
    <p:sldId id="277" r:id="rId7"/>
    <p:sldId id="278" r:id="rId8"/>
    <p:sldId id="274" r:id="rId9"/>
    <p:sldId id="280" r:id="rId10"/>
    <p:sldId id="279" r:id="rId11"/>
    <p:sldId id="275" r:id="rId12"/>
    <p:sldId id="276" r:id="rId13"/>
    <p:sldId id="257" r:id="rId14"/>
    <p:sldId id="309" r:id="rId15"/>
    <p:sldId id="293" r:id="rId16"/>
    <p:sldId id="291" r:id="rId17"/>
    <p:sldId id="294" r:id="rId18"/>
    <p:sldId id="261" r:id="rId19"/>
    <p:sldId id="270" r:id="rId20"/>
    <p:sldId id="262" r:id="rId21"/>
    <p:sldId id="296" r:id="rId22"/>
    <p:sldId id="295" r:id="rId23"/>
    <p:sldId id="259" r:id="rId24"/>
    <p:sldId id="260" r:id="rId25"/>
    <p:sldId id="298" r:id="rId26"/>
    <p:sldId id="258" r:id="rId27"/>
    <p:sldId id="479" r:id="rId28"/>
    <p:sldId id="480" r:id="rId29"/>
    <p:sldId id="300" r:id="rId30"/>
    <p:sldId id="301" r:id="rId31"/>
    <p:sldId id="297" r:id="rId32"/>
    <p:sldId id="299" r:id="rId33"/>
    <p:sldId id="307" r:id="rId34"/>
    <p:sldId id="494" r:id="rId35"/>
    <p:sldId id="495" r:id="rId36"/>
    <p:sldId id="496" r:id="rId37"/>
    <p:sldId id="497" r:id="rId38"/>
    <p:sldId id="498" r:id="rId39"/>
    <p:sldId id="509" r:id="rId40"/>
    <p:sldId id="310" r:id="rId41"/>
    <p:sldId id="311" r:id="rId42"/>
    <p:sldId id="387" r:id="rId43"/>
    <p:sldId id="312" r:id="rId44"/>
    <p:sldId id="437" r:id="rId45"/>
    <p:sldId id="320" r:id="rId46"/>
    <p:sldId id="315" r:id="rId47"/>
    <p:sldId id="392" r:id="rId48"/>
    <p:sldId id="397" r:id="rId49"/>
    <p:sldId id="396" r:id="rId50"/>
    <p:sldId id="395" r:id="rId51"/>
    <p:sldId id="499" r:id="rId52"/>
    <p:sldId id="501" r:id="rId53"/>
    <p:sldId id="500" r:id="rId54"/>
    <p:sldId id="403" r:id="rId55"/>
    <p:sldId id="502" r:id="rId56"/>
    <p:sldId id="393" r:id="rId57"/>
    <p:sldId id="448" r:id="rId58"/>
    <p:sldId id="449" r:id="rId59"/>
    <p:sldId id="450" r:id="rId60"/>
    <p:sldId id="481" r:id="rId61"/>
    <p:sldId id="401" r:id="rId62"/>
    <p:sldId id="400" r:id="rId63"/>
    <p:sldId id="406" r:id="rId64"/>
    <p:sldId id="407" r:id="rId65"/>
    <p:sldId id="408" r:id="rId66"/>
    <p:sldId id="451" r:id="rId67"/>
    <p:sldId id="452" r:id="rId68"/>
    <p:sldId id="453" r:id="rId69"/>
    <p:sldId id="316" r:id="rId70"/>
    <p:sldId id="426" r:id="rId71"/>
    <p:sldId id="423" r:id="rId72"/>
    <p:sldId id="424" r:id="rId73"/>
    <p:sldId id="429" r:id="rId74"/>
    <p:sldId id="430" r:id="rId75"/>
    <p:sldId id="425" r:id="rId76"/>
    <p:sldId id="431" r:id="rId77"/>
    <p:sldId id="432" r:id="rId78"/>
    <p:sldId id="433" r:id="rId79"/>
    <p:sldId id="434" r:id="rId80"/>
    <p:sldId id="435" r:id="rId81"/>
    <p:sldId id="436" r:id="rId82"/>
    <p:sldId id="398" r:id="rId83"/>
    <p:sldId id="483" r:id="rId84"/>
    <p:sldId id="404" r:id="rId85"/>
    <p:sldId id="399" r:id="rId86"/>
    <p:sldId id="402" r:id="rId87"/>
    <p:sldId id="420" r:id="rId88"/>
    <p:sldId id="422" r:id="rId89"/>
    <p:sldId id="444" r:id="rId90"/>
    <p:sldId id="447" r:id="rId91"/>
    <p:sldId id="317" r:id="rId9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5C4B39A-C869-4EBA-8E74-2B0483909B7B}">
          <p14:sldIdLst>
            <p14:sldId id="256"/>
            <p14:sldId id="272"/>
            <p14:sldId id="281"/>
            <p14:sldId id="282"/>
            <p14:sldId id="283"/>
            <p14:sldId id="277"/>
            <p14:sldId id="278"/>
            <p14:sldId id="274"/>
            <p14:sldId id="280"/>
            <p14:sldId id="279"/>
            <p14:sldId id="275"/>
            <p14:sldId id="276"/>
            <p14:sldId id="257"/>
            <p14:sldId id="309"/>
            <p14:sldId id="293"/>
            <p14:sldId id="291"/>
            <p14:sldId id="294"/>
            <p14:sldId id="261"/>
            <p14:sldId id="270"/>
            <p14:sldId id="262"/>
            <p14:sldId id="296"/>
            <p14:sldId id="295"/>
            <p14:sldId id="259"/>
            <p14:sldId id="260"/>
            <p14:sldId id="298"/>
            <p14:sldId id="258"/>
            <p14:sldId id="479"/>
            <p14:sldId id="480"/>
            <p14:sldId id="300"/>
            <p14:sldId id="301"/>
            <p14:sldId id="297"/>
            <p14:sldId id="299"/>
            <p14:sldId id="307"/>
            <p14:sldId id="494"/>
            <p14:sldId id="495"/>
            <p14:sldId id="496"/>
            <p14:sldId id="497"/>
            <p14:sldId id="498"/>
            <p14:sldId id="509"/>
            <p14:sldId id="310"/>
            <p14:sldId id="311"/>
            <p14:sldId id="387"/>
            <p14:sldId id="312"/>
            <p14:sldId id="437"/>
            <p14:sldId id="320"/>
            <p14:sldId id="315"/>
            <p14:sldId id="392"/>
            <p14:sldId id="397"/>
            <p14:sldId id="396"/>
            <p14:sldId id="395"/>
            <p14:sldId id="499"/>
            <p14:sldId id="501"/>
            <p14:sldId id="500"/>
            <p14:sldId id="403"/>
            <p14:sldId id="502"/>
            <p14:sldId id="393"/>
            <p14:sldId id="448"/>
            <p14:sldId id="449"/>
            <p14:sldId id="450"/>
            <p14:sldId id="481"/>
            <p14:sldId id="401"/>
            <p14:sldId id="400"/>
            <p14:sldId id="406"/>
            <p14:sldId id="407"/>
            <p14:sldId id="408"/>
            <p14:sldId id="451"/>
            <p14:sldId id="452"/>
            <p14:sldId id="453"/>
            <p14:sldId id="316"/>
            <p14:sldId id="426"/>
            <p14:sldId id="423"/>
            <p14:sldId id="424"/>
            <p14:sldId id="429"/>
            <p14:sldId id="430"/>
            <p14:sldId id="425"/>
            <p14:sldId id="431"/>
            <p14:sldId id="432"/>
            <p14:sldId id="433"/>
            <p14:sldId id="434"/>
            <p14:sldId id="435"/>
            <p14:sldId id="436"/>
            <p14:sldId id="398"/>
            <p14:sldId id="483"/>
            <p14:sldId id="404"/>
            <p14:sldId id="399"/>
            <p14:sldId id="402"/>
            <p14:sldId id="420"/>
            <p14:sldId id="422"/>
            <p14:sldId id="444"/>
            <p14:sldId id="447"/>
            <p14:sldId id="317"/>
          </p14:sldIdLst>
        </p14:section>
        <p14:section name="Section sans titre" id="{DC8B6B17-9FC1-4463-AB22-B35710D0035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3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707C3-1A5E-4B1B-8983-7D156E8CFBA7}" type="datetimeFigureOut">
              <a:rPr lang="fr-FR" smtClean="0"/>
              <a:t>27/06/2019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6A15B-676E-4846-A97E-D491D947A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84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6A15B-676E-4846-A97E-D491D947A1A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43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6A15B-676E-4846-A97E-D491D947A1A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01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AD89-1377-4E22-96DA-CA666A972716}" type="datetime1">
              <a:rPr lang="fr-FR" smtClean="0"/>
              <a:t>27/06/2019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17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5F44-2E4C-46E2-9731-37DDA9E409F6}" type="datetime1">
              <a:rPr lang="fr-FR" smtClean="0"/>
              <a:t>27/06/2019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55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54121-7D30-4A16-8036-E873C5DCF854}" type="datetime1">
              <a:rPr lang="fr-FR" smtClean="0"/>
              <a:t>27/06/2019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01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533E3-5DAF-4F5F-BD2D-57AD444678D0}" type="datetime1">
              <a:rPr lang="fr-FR" smtClean="0"/>
              <a:t>27/06/2019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33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A453-E869-443A-80E0-225698953D04}" type="datetime1">
              <a:rPr lang="fr-FR" smtClean="0"/>
              <a:t>27/06/2019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173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AE49-5208-4B80-B010-EBB72316CB9A}" type="datetime1">
              <a:rPr lang="fr-FR" smtClean="0"/>
              <a:t>27/06/2019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26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4A01-01FD-42BE-818F-E723DAB7E72D}" type="datetime1">
              <a:rPr lang="fr-FR" smtClean="0"/>
              <a:t>27/06/2019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46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C4B0-FBB4-4D35-BB37-03152076C424}" type="datetime1">
              <a:rPr lang="fr-FR" smtClean="0"/>
              <a:t>27/06/2019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97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295E-521E-4479-861F-8D1CC30DE420}" type="datetime1">
              <a:rPr lang="fr-FR" smtClean="0"/>
              <a:t>27/06/2019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94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453-9007-4895-990C-11C6C286A846}" type="datetime1">
              <a:rPr lang="fr-FR" smtClean="0"/>
              <a:t>27/06/2019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95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BDA3-F31B-4A2B-8E3D-C5AF1819B501}" type="datetime1">
              <a:rPr lang="fr-FR" smtClean="0"/>
              <a:t>27/06/2019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43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D218-BF48-490A-B96F-B896C24FC328}" type="datetime1">
              <a:rPr lang="fr-FR" smtClean="0"/>
              <a:t>27/06/2019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Joël Dubos Formateur Orléans-Tours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5E90B-1AE8-4A16-AF92-AC1A35AB18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17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//upload.wikimedia.org/wikipedia/commons/1/16/Vue_a%C3%A9rienne_du_domaine_de_Versailles_le_20_ao%C3%BBt_2014_par_ToucanWings_-_Creative_Commons_By_Sa_3.0_-_03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//upload.wikimedia.org/wikipedia/commons/1/16/Vue_a%C3%A9rienne_du_domaine_de_Versailles_le_20_ao%C3%BBt_2014_par_ToucanWings_-_Creative_Commons_By_Sa_3.0_-_03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7TVxT0mGBw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7TVxT0mGBw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blogart31.canalblog.com/archives/2013/06/12/27370524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chateaudestuileries.fr/accueil/r%C3%A9sum%C3%A9-de-l-histoire-du-ch%C3%A2tea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chateauversailles.fr/decouvrir/domaine/chateau/grand-appartement-roi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SHzMdfu-60" TargetMode="External"/><Relationship Id="rId2" Type="http://schemas.openxmlformats.org/officeDocument/2006/relationships/hyperlink" Target="https://www.youtube.com/watch?v=VrybhPuP5u0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berdom.skyrock.com/420689132-Plan-rez-de-chaussee-Aile-central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versaillespourtous.fr/pdf/support_monarchie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1122362"/>
            <a:ext cx="9176657" cy="2829151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Les châteaux royaux français du XVIe au XVIIIe siècles</a:t>
            </a:r>
            <a:br>
              <a:rPr lang="fr-FR" dirty="0"/>
            </a:b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78627" y="4397828"/>
            <a:ext cx="4909457" cy="92528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Joël Dubos </a:t>
            </a:r>
            <a:r>
              <a:rPr lang="fr-FR" sz="400" dirty="0"/>
              <a:t>ju17</a:t>
            </a:r>
          </a:p>
          <a:p>
            <a:r>
              <a:rPr lang="fr-FR" dirty="0"/>
              <a:t>Formateur Orléans-Tours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13388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361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/>
              <a:t>Jardin de Versailles années 1660-1680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ichier:Vue aérienne du domaine de Versailles le 20 août 2014 par ToucanWings - Creative Commons By Sa 3.0 - 0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628801"/>
            <a:ext cx="7620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149478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716" y="251898"/>
            <a:ext cx="11832609" cy="62984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600" dirty="0"/>
              <a:t>Jardin de Vaux (années 1650) et Versailles (années 1660-1680)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Fichier:Vue aérienne du domaine de Versailles le 20 août 2014 par ToucanWings - Creative Commons By Sa 3.0 - 0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44" y="1059484"/>
            <a:ext cx="4458281" cy="296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028" name="Picture 4" descr="http://jardins-chateaux-paris.com/wp-content/uploads/2017/03/VLV-ulm-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0" y="1061131"/>
            <a:ext cx="3950816" cy="29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Ã©sultat de recherche d'images pour &quot;CHATEAU LOUIS xiv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52" y="4001294"/>
            <a:ext cx="4261831" cy="28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80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2470" y="419717"/>
            <a:ext cx="5016690" cy="835878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Enseignements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92072"/>
            <a:ext cx="10515600" cy="4784891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dirty="0"/>
              <a:t>Situation : Paris capitale mondiale</a:t>
            </a:r>
          </a:p>
          <a:p>
            <a:endParaRPr lang="fr-FR" dirty="0"/>
          </a:p>
          <a:p>
            <a:r>
              <a:rPr lang="fr-FR" dirty="0"/>
              <a:t>Prestige de Versailles et du style Louis XIV</a:t>
            </a:r>
          </a:p>
          <a:p>
            <a:endParaRPr lang="fr-FR" dirty="0"/>
          </a:p>
          <a:p>
            <a:r>
              <a:rPr lang="fr-FR" dirty="0"/>
              <a:t>Savoir faire des artisans d’art français</a:t>
            </a:r>
          </a:p>
          <a:p>
            <a:endParaRPr lang="fr-FR" dirty="0"/>
          </a:p>
          <a:p>
            <a:r>
              <a:rPr lang="fr-FR" dirty="0"/>
              <a:t>Place des jardins</a:t>
            </a:r>
          </a:p>
          <a:p>
            <a:endParaRPr lang="fr-FR" dirty="0"/>
          </a:p>
          <a:p>
            <a:r>
              <a:rPr lang="fr-FR" dirty="0"/>
              <a:t>Question du confort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48797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6537" y="160409"/>
            <a:ext cx="9403307" cy="1325563"/>
          </a:xfrm>
          <a:ln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/>
              <a:t>A partir du programme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dirty="0"/>
              <a:t>Période 3 : du XVIe au XIXe siècle</a:t>
            </a:r>
          </a:p>
          <a:p>
            <a:r>
              <a:rPr lang="fr-FR" dirty="0"/>
              <a:t>Foyer chrono-géographique : Les châteaux royaux français du XVIe-au XVIIIe siècle</a:t>
            </a:r>
            <a:br>
              <a:rPr lang="fr-FR" dirty="0"/>
            </a:br>
            <a:endParaRPr lang="fr-FR" dirty="0"/>
          </a:p>
          <a:p>
            <a:r>
              <a:rPr lang="fr-FR" dirty="0"/>
              <a:t>Œuvres de référence : </a:t>
            </a:r>
            <a:r>
              <a:rPr lang="fr-FR" i="1" dirty="0"/>
              <a:t>Versailles, Fontainebleau, St Germain en Laye, Blois, Amboise, Chambord, etc.</a:t>
            </a:r>
          </a:p>
          <a:p>
            <a:endParaRPr lang="fr-FR" dirty="0"/>
          </a:p>
          <a:p>
            <a:r>
              <a:rPr lang="fr-FR" dirty="0"/>
              <a:t>Temps  : 9h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758323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8185" y="232924"/>
            <a:ext cx="7315200" cy="117723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Pourquoi le choix de ce foyer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763486"/>
            <a:ext cx="10515600" cy="4413477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endParaRPr lang="fr-FR" dirty="0"/>
          </a:p>
          <a:p>
            <a:r>
              <a:rPr lang="fr-FR" dirty="0"/>
              <a:t>« Se familiariser avec les lieux patrimoniaux » et « visiter au moins un ensemble architectural »</a:t>
            </a:r>
          </a:p>
          <a:p>
            <a:pPr lvl="1"/>
            <a:r>
              <a:rPr lang="fr-FR" dirty="0"/>
              <a:t>Avantage académique pour les sorties</a:t>
            </a:r>
          </a:p>
          <a:p>
            <a:pPr lvl="1"/>
            <a:endParaRPr lang="fr-FR" dirty="0"/>
          </a:p>
          <a:p>
            <a:r>
              <a:rPr lang="fr-FR" dirty="0"/>
              <a:t>Permet d’aborder tous les arts</a:t>
            </a:r>
          </a:p>
          <a:p>
            <a:endParaRPr lang="fr-FR" dirty="0"/>
          </a:p>
          <a:p>
            <a:r>
              <a:rPr lang="fr-FR" dirty="0"/>
              <a:t>Pose des questions centrales à l’</a:t>
            </a:r>
            <a:r>
              <a:rPr lang="fr-FR" dirty="0" err="1"/>
              <a:t>hida</a:t>
            </a:r>
            <a:endParaRPr lang="fr-FR" dirty="0"/>
          </a:p>
          <a:p>
            <a:pPr lvl="1"/>
            <a:r>
              <a:rPr lang="fr-FR" dirty="0"/>
              <a:t>Patrimoine : utilisation, gestion, restitution, reconstitution, etc.</a:t>
            </a:r>
          </a:p>
          <a:p>
            <a:pPr lvl="1"/>
            <a:r>
              <a:rPr lang="fr-FR" dirty="0"/>
              <a:t>Réinvestir ou introduire les héritages antiques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56231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117"/>
          </a:xfrm>
          <a:ln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/>
              <a:t>Pour faire quoi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châteaux royaux donnent un fil directeur pour étudier :</a:t>
            </a:r>
          </a:p>
          <a:p>
            <a:endParaRPr lang="fr-FR" dirty="0"/>
          </a:p>
          <a:p>
            <a:r>
              <a:rPr lang="fr-FR" b="1" dirty="0"/>
              <a:t>L’évolution des plans </a:t>
            </a:r>
          </a:p>
          <a:p>
            <a:r>
              <a:rPr lang="fr-FR" dirty="0"/>
              <a:t>Les styles</a:t>
            </a:r>
            <a:endParaRPr lang="fr-FR" b="1" dirty="0"/>
          </a:p>
          <a:p>
            <a:r>
              <a:rPr lang="fr-FR" dirty="0"/>
              <a:t>La reprise des références antiques</a:t>
            </a:r>
          </a:p>
          <a:p>
            <a:r>
              <a:rPr lang="fr-FR" dirty="0"/>
              <a:t>Les modes de vie</a:t>
            </a:r>
          </a:p>
          <a:p>
            <a:r>
              <a:rPr lang="fr-FR" dirty="0"/>
              <a:t>Les différents arts appliqués : jardins, arts de la table, </a:t>
            </a:r>
            <a:r>
              <a:rPr lang="fr-FR" dirty="0" err="1"/>
              <a:t>etc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02283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1717" y="255943"/>
            <a:ext cx="4989394" cy="972356"/>
          </a:xfrm>
          <a:ln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1194" y="1514901"/>
            <a:ext cx="11012606" cy="4662062"/>
          </a:xfr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sz="3600" dirty="0"/>
          </a:p>
          <a:p>
            <a:pPr marL="177800" indent="0">
              <a:buNone/>
            </a:pPr>
            <a:r>
              <a:rPr lang="fr-FR" sz="3600" dirty="0"/>
              <a:t>I Vous avez dit châteaux royaux ? Pour une typologie</a:t>
            </a:r>
          </a:p>
          <a:p>
            <a:pPr marL="177800" indent="0">
              <a:buNone/>
            </a:pPr>
            <a:endParaRPr lang="fr-FR" sz="3600" dirty="0"/>
          </a:p>
          <a:p>
            <a:pPr marL="177800" indent="0">
              <a:buNone/>
            </a:pPr>
            <a:r>
              <a:rPr lang="fr-FR" sz="3600" dirty="0"/>
              <a:t>II La vie au châteaux : plans et aménagements</a:t>
            </a:r>
          </a:p>
          <a:p>
            <a:pPr marL="177800" indent="0">
              <a:buNone/>
            </a:pPr>
            <a:endParaRPr lang="fr-FR" sz="3600" dirty="0"/>
          </a:p>
          <a:p>
            <a:pPr marL="177800" indent="0">
              <a:buNone/>
            </a:pPr>
            <a:r>
              <a:rPr lang="fr-FR" sz="3600" dirty="0"/>
              <a:t>III Les arts au château</a:t>
            </a:r>
          </a:p>
          <a:p>
            <a:pPr marL="177800" indent="0">
              <a:buNone/>
            </a:pPr>
            <a:endParaRPr lang="fr-FR" sz="3600" dirty="0"/>
          </a:p>
          <a:p>
            <a:pPr marL="177800" indent="0">
              <a:buNone/>
            </a:pPr>
            <a:r>
              <a:rPr lang="fr-FR" sz="3600" dirty="0"/>
              <a:t>Etudes de cas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162530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421" y="365126"/>
            <a:ext cx="11846257" cy="835878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00B0F0"/>
                </a:solidFill>
              </a:rPr>
              <a:t>I Vous avez dit châteaux royaux ? Pour une typologie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189" y="1702795"/>
            <a:ext cx="2996821" cy="4351338"/>
          </a:xfrm>
          <a:ln>
            <a:solidFill>
              <a:srgbClr val="00B0F0"/>
            </a:solidFill>
          </a:ln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Définitions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Listes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Localisations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257244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526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Châteaux, palais, hôtels et demeures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fr-FR" u="sng" dirty="0"/>
          </a:p>
          <a:p>
            <a:r>
              <a:rPr lang="fr-FR" u="sng" dirty="0"/>
              <a:t>Palais</a:t>
            </a:r>
            <a:r>
              <a:rPr lang="fr-FR" dirty="0"/>
              <a:t> : résidence urbaine au double statut relevant de l’habitation et de l’exercice du pouvoir</a:t>
            </a:r>
          </a:p>
          <a:p>
            <a:r>
              <a:rPr lang="fr-FR" u="sng" dirty="0"/>
              <a:t>Hôtel</a:t>
            </a:r>
            <a:r>
              <a:rPr lang="fr-FR" dirty="0"/>
              <a:t> : demeure urbaine de taille inférieure au château</a:t>
            </a:r>
          </a:p>
          <a:p>
            <a:pPr marL="0" indent="0">
              <a:buNone/>
            </a:pPr>
            <a:r>
              <a:rPr lang="fr-FR" dirty="0"/>
              <a:t>                </a:t>
            </a:r>
            <a:r>
              <a:rPr lang="fr-FR" sz="2400" dirty="0"/>
              <a:t>pas une simple maison bourgeoise (cour, jardin, pas de commerce)</a:t>
            </a:r>
          </a:p>
          <a:p>
            <a:r>
              <a:rPr lang="fr-FR" u="sng" dirty="0"/>
              <a:t>Château</a:t>
            </a:r>
            <a:r>
              <a:rPr lang="fr-FR" dirty="0"/>
              <a:t> : vaste construction aristocratique, autrefois fortifiée, ou réside le seigneur ou le roi, et comportant des éléments de prestige : tours ou tourelles, parc avec jardins, pièces d'eau, etc.,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207141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3979" y="255942"/>
            <a:ext cx="5794612" cy="781287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Quid des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55434" y="1328644"/>
            <a:ext cx="5246276" cy="4784890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dirty="0"/>
              <a:t>Hôtels parisiens</a:t>
            </a:r>
          </a:p>
          <a:p>
            <a:endParaRPr lang="fr-FR" dirty="0"/>
          </a:p>
          <a:p>
            <a:r>
              <a:rPr lang="fr-FR" dirty="0"/>
              <a:t>Forteresses et forts</a:t>
            </a:r>
          </a:p>
          <a:p>
            <a:endParaRPr lang="fr-FR" dirty="0"/>
          </a:p>
          <a:p>
            <a:r>
              <a:rPr lang="fr-FR" dirty="0"/>
              <a:t>Châteaux de princes et favorites</a:t>
            </a:r>
          </a:p>
          <a:p>
            <a:endParaRPr lang="fr-FR" dirty="0"/>
          </a:p>
          <a:p>
            <a:r>
              <a:rPr lang="fr-FR" dirty="0"/>
              <a:t>Châteaux disparus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6428308" y="1345751"/>
            <a:ext cx="4197651" cy="475244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dirty="0"/>
              <a:t>Loches</a:t>
            </a:r>
          </a:p>
          <a:p>
            <a:endParaRPr lang="fr-FR" dirty="0"/>
          </a:p>
          <a:p>
            <a:r>
              <a:rPr lang="fr-FR" dirty="0"/>
              <a:t>Gien</a:t>
            </a:r>
          </a:p>
          <a:p>
            <a:endParaRPr lang="fr-FR" dirty="0"/>
          </a:p>
          <a:p>
            <a:r>
              <a:rPr lang="fr-FR" dirty="0"/>
              <a:t>Tours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Peu visité, non transformés</a:t>
            </a:r>
          </a:p>
        </p:txBody>
      </p:sp>
    </p:spTree>
    <p:extLst>
      <p:ext uri="{BB962C8B-B14F-4D97-AF65-F5344CB8AC3E}">
        <p14:creationId xmlns:p14="http://schemas.microsoft.com/office/powerpoint/2010/main" val="1648799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756336" y="5833267"/>
            <a:ext cx="7427169" cy="450610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fr-FR" sz="4800" b="1" dirty="0">
                <a:solidFill>
                  <a:srgbClr val="FF0000"/>
                </a:solidFill>
              </a:rPr>
              <a:t>Accroche : où sommes nous ? Quelle époque ?</a:t>
            </a:r>
          </a:p>
        </p:txBody>
      </p:sp>
      <p:pic>
        <p:nvPicPr>
          <p:cNvPr id="91138" name="Picture 2" descr="RÃ©sultat de recherche d'images pour &quot;CHATEAU LOUIS xiv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87" y="1913"/>
            <a:ext cx="10194877" cy="56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45936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Nota bene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Itinérance longtemps de règle</a:t>
            </a:r>
          </a:p>
          <a:p>
            <a:endParaRPr lang="fr-FR" dirty="0"/>
          </a:p>
          <a:p>
            <a:r>
              <a:rPr lang="fr-FR" dirty="0"/>
              <a:t>Sédentarisation de la cour seulement en 1682 à Versailles</a:t>
            </a:r>
          </a:p>
          <a:p>
            <a:endParaRPr lang="fr-FR" dirty="0"/>
          </a:p>
          <a:p>
            <a:r>
              <a:rPr lang="fr-FR" dirty="0"/>
              <a:t>Mais chaque roi a eu son-ses </a:t>
            </a:r>
            <a:r>
              <a:rPr lang="fr-FR" dirty="0" err="1"/>
              <a:t>château-x</a:t>
            </a:r>
            <a:r>
              <a:rPr lang="fr-FR" dirty="0"/>
              <a:t> </a:t>
            </a:r>
            <a:r>
              <a:rPr lang="fr-FR" dirty="0" err="1"/>
              <a:t>favori-s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28196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/>
              <a:t>B Essai de listage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020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012" y="1636295"/>
            <a:ext cx="7315200" cy="4540668"/>
          </a:xfrm>
          <a:ln>
            <a:solidFill>
              <a:srgbClr val="00B0F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A partir de la liste de Wikipédia, retrouver les bâtiments entrant dans le cadre du programme</a:t>
            </a:r>
          </a:p>
          <a:p>
            <a:endParaRPr lang="fr-FR" dirty="0"/>
          </a:p>
          <a:p>
            <a:r>
              <a:rPr lang="fr-FR" dirty="0"/>
              <a:t>Expliciter les critères de discrimination / exclusion</a:t>
            </a:r>
          </a:p>
          <a:p>
            <a:endParaRPr lang="fr-FR" dirty="0"/>
          </a:p>
          <a:p>
            <a:r>
              <a:rPr lang="fr-FR" dirty="0"/>
              <a:t>Réfléchir aux limites de cette liste</a:t>
            </a:r>
          </a:p>
          <a:p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/>
              <a:t> </a:t>
            </a:r>
            <a:r>
              <a:rPr lang="fr-FR" i="1" dirty="0">
                <a:solidFill>
                  <a:srgbClr val="FF0000"/>
                </a:solidFill>
              </a:rPr>
              <a:t>Chaque élève choisi un château de la liste et   </a:t>
            </a:r>
          </a:p>
          <a:p>
            <a:pPr marL="0" indent="0">
              <a:buNone/>
            </a:pPr>
            <a:r>
              <a:rPr lang="fr-FR" i="1" dirty="0">
                <a:solidFill>
                  <a:srgbClr val="FF0000"/>
                </a:solidFill>
              </a:rPr>
              <a:t>      argumente sur son respect  </a:t>
            </a:r>
          </a:p>
          <a:p>
            <a:pPr marL="0" indent="0">
              <a:buNone/>
            </a:pPr>
            <a:r>
              <a:rPr lang="fr-FR" i="1" dirty="0">
                <a:solidFill>
                  <a:srgbClr val="FF0000"/>
                </a:solidFill>
              </a:rPr>
              <a:t>      ou non du cadre du programme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838200" y="197773"/>
            <a:ext cx="10515600" cy="90075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FF0000"/>
                </a:solidFill>
              </a:rPr>
              <a:t>Travail à partir de la liste de Wikipédia </a:t>
            </a:r>
            <a:r>
              <a:rPr lang="fr-FR" sz="2800" dirty="0"/>
              <a:t>: </a:t>
            </a:r>
            <a:r>
              <a:rPr lang="fr-FR" sz="2800" b="1" dirty="0"/>
              <a:t>demeures royales françaises</a:t>
            </a:r>
            <a:r>
              <a:rPr lang="fr-FR" sz="2800" dirty="0"/>
              <a:t> 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153400" y="2847659"/>
            <a:ext cx="3200400" cy="227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Programme : </a:t>
            </a:r>
          </a:p>
          <a:p>
            <a:pPr marL="0" indent="0">
              <a:buNone/>
            </a:pPr>
            <a:r>
              <a:rPr lang="fr-FR" dirty="0"/>
              <a:t> « Faire des choix. Apprendre à justifier ceux-ci »</a:t>
            </a:r>
          </a:p>
        </p:txBody>
      </p:sp>
    </p:spTree>
    <p:extLst>
      <p:ext uri="{BB962C8B-B14F-4D97-AF65-F5344CB8AC3E}">
        <p14:creationId xmlns:p14="http://schemas.microsoft.com/office/powerpoint/2010/main" val="2935916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3968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fr-FR" sz="2800" dirty="0"/>
              <a:t>Travail à partir de la liste de </a:t>
            </a:r>
            <a:r>
              <a:rPr lang="fr-FR" sz="2800" dirty="0" err="1"/>
              <a:t>Wikipedia</a:t>
            </a:r>
            <a:r>
              <a:rPr lang="fr-FR" sz="2800" dirty="0"/>
              <a:t> : </a:t>
            </a:r>
            <a:r>
              <a:rPr lang="fr-FR" sz="2800" b="1" dirty="0"/>
              <a:t>demeures royales françaises</a:t>
            </a:r>
            <a:r>
              <a:rPr lang="fr-FR" sz="2800" dirty="0"/>
              <a:t> 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7971" y="600502"/>
            <a:ext cx="5921829" cy="614149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rgbClr val="FF0000"/>
                </a:solidFill>
              </a:rPr>
              <a:t>Demeures</a:t>
            </a:r>
            <a:r>
              <a:rPr lang="fr-FR" sz="1800" dirty="0"/>
              <a:t> ayant appartenu à une famille royale française </a:t>
            </a:r>
            <a:r>
              <a:rPr lang="fr-FR" sz="1800" dirty="0">
                <a:solidFill>
                  <a:srgbClr val="FF0000"/>
                </a:solidFill>
              </a:rPr>
              <a:t>et où un roi - ou une reine - a résidé.</a:t>
            </a:r>
          </a:p>
          <a:p>
            <a:r>
              <a:rPr lang="fr-FR" sz="1600" dirty="0"/>
              <a:t>Château de Chelles (Chelles)</a:t>
            </a:r>
          </a:p>
          <a:p>
            <a:r>
              <a:rPr lang="fr-FR" sz="1600" dirty="0"/>
              <a:t>Palais de la Cité (Paris)</a:t>
            </a:r>
          </a:p>
          <a:p>
            <a:r>
              <a:rPr lang="fr-FR" sz="1600" dirty="0"/>
              <a:t>Palais du Louvre et le Palais des Tuileries (Paris)</a:t>
            </a:r>
          </a:p>
          <a:p>
            <a:r>
              <a:rPr lang="fr-FR" sz="1600" dirty="0"/>
              <a:t>Hôtel </a:t>
            </a:r>
            <a:r>
              <a:rPr lang="fr-FR" sz="1600" dirty="0" err="1"/>
              <a:t>Saint-Pol</a:t>
            </a:r>
            <a:r>
              <a:rPr lang="fr-FR" sz="1600" dirty="0"/>
              <a:t> (Paris)</a:t>
            </a:r>
          </a:p>
          <a:p>
            <a:r>
              <a:rPr lang="fr-FR" sz="1600" dirty="0"/>
              <a:t>Château de Senlis</a:t>
            </a:r>
          </a:p>
          <a:p>
            <a:r>
              <a:rPr lang="fr-FR" sz="1600" dirty="0"/>
              <a:t>Château de Dourdan</a:t>
            </a:r>
          </a:p>
          <a:p>
            <a:r>
              <a:rPr lang="fr-FR" sz="1600" dirty="0"/>
              <a:t>Château de Montargis</a:t>
            </a:r>
          </a:p>
          <a:p>
            <a:r>
              <a:rPr lang="fr-FR" sz="1600" dirty="0"/>
              <a:t>Château de Fontainebleau</a:t>
            </a:r>
          </a:p>
          <a:p>
            <a:r>
              <a:rPr lang="fr-FR" sz="1600" dirty="0"/>
              <a:t>Château de Compiègne</a:t>
            </a:r>
          </a:p>
          <a:p>
            <a:r>
              <a:rPr lang="fr-FR" sz="1600" dirty="0"/>
              <a:t>Château de Creil</a:t>
            </a:r>
          </a:p>
          <a:p>
            <a:r>
              <a:rPr lang="fr-FR" sz="1600" dirty="0"/>
              <a:t>Château de Vincennes</a:t>
            </a:r>
          </a:p>
          <a:p>
            <a:r>
              <a:rPr lang="fr-FR" sz="1600" dirty="0"/>
              <a:t>Château de Loches</a:t>
            </a:r>
          </a:p>
          <a:p>
            <a:r>
              <a:rPr lang="fr-FR" sz="1600" dirty="0"/>
              <a:t>Château de Chinon</a:t>
            </a:r>
          </a:p>
          <a:p>
            <a:r>
              <a:rPr lang="fr-FR" sz="1600" dirty="0"/>
              <a:t>Château de Langeais</a:t>
            </a:r>
          </a:p>
          <a:p>
            <a:r>
              <a:rPr lang="fr-FR" sz="1600" dirty="0"/>
              <a:t>Château d'Amboise</a:t>
            </a:r>
          </a:p>
          <a:p>
            <a:r>
              <a:rPr lang="fr-FR" sz="1600" dirty="0"/>
              <a:t>Château de Blois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6172199" y="600502"/>
            <a:ext cx="5595257" cy="6141492"/>
          </a:xfr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fr-FR" sz="6600" dirty="0"/>
              <a:t>Château de Chambord</a:t>
            </a:r>
          </a:p>
          <a:p>
            <a:r>
              <a:rPr lang="fr-FR" sz="6400" dirty="0"/>
              <a:t>Château de Chenonceau</a:t>
            </a:r>
          </a:p>
          <a:p>
            <a:r>
              <a:rPr lang="fr-FR" sz="6400" dirty="0"/>
              <a:t>Château de </a:t>
            </a:r>
            <a:r>
              <a:rPr lang="fr-FR" sz="6400" dirty="0" err="1"/>
              <a:t>Plessis-lès-Tours</a:t>
            </a:r>
            <a:endParaRPr lang="fr-FR" sz="6400" dirty="0"/>
          </a:p>
          <a:p>
            <a:r>
              <a:rPr lang="fr-FR" sz="6400" dirty="0"/>
              <a:t>Château de Tours</a:t>
            </a:r>
          </a:p>
          <a:p>
            <a:r>
              <a:rPr lang="fr-FR" sz="6400" dirty="0"/>
              <a:t>Château de Madrid (Neuilly-sur-Seine)</a:t>
            </a:r>
          </a:p>
          <a:p>
            <a:r>
              <a:rPr lang="fr-FR" sz="6400" dirty="0"/>
              <a:t>Château de Villers-Cotterêts</a:t>
            </a:r>
          </a:p>
          <a:p>
            <a:r>
              <a:rPr lang="fr-FR" sz="6400" u="sng" dirty="0"/>
              <a:t>Château de Saint-Germain-en-Laye</a:t>
            </a:r>
            <a:endParaRPr lang="fr-FR" sz="6400" dirty="0"/>
          </a:p>
          <a:p>
            <a:r>
              <a:rPr lang="fr-FR" sz="6400" dirty="0"/>
              <a:t>Château de la Muette (Saint-Germain-en-Laye)</a:t>
            </a:r>
          </a:p>
          <a:p>
            <a:r>
              <a:rPr lang="fr-FR" sz="6400" dirty="0"/>
              <a:t>Château de </a:t>
            </a:r>
            <a:r>
              <a:rPr lang="fr-FR" sz="6400" dirty="0" err="1"/>
              <a:t>Montceaux</a:t>
            </a:r>
            <a:r>
              <a:rPr lang="fr-FR" sz="6400" dirty="0"/>
              <a:t> (</a:t>
            </a:r>
            <a:r>
              <a:rPr lang="fr-FR" sz="6400" dirty="0" err="1"/>
              <a:t>Montceaux</a:t>
            </a:r>
            <a:r>
              <a:rPr lang="fr-FR" sz="6400" dirty="0"/>
              <a:t>-lès-Meaux)</a:t>
            </a:r>
          </a:p>
          <a:p>
            <a:r>
              <a:rPr lang="fr-FR" sz="6400" dirty="0"/>
              <a:t>Hôtel de Soissons (Paris)</a:t>
            </a:r>
          </a:p>
          <a:p>
            <a:r>
              <a:rPr lang="fr-FR" sz="6400" dirty="0"/>
              <a:t>Palais du Luxembourg (Paris)</a:t>
            </a:r>
          </a:p>
          <a:p>
            <a:r>
              <a:rPr lang="fr-FR" sz="6400" dirty="0"/>
              <a:t>Château de Versailles</a:t>
            </a:r>
          </a:p>
          <a:p>
            <a:r>
              <a:rPr lang="fr-FR" sz="6400" dirty="0"/>
              <a:t>Château de Marly (Marly-le-Roi)</a:t>
            </a:r>
          </a:p>
          <a:p>
            <a:r>
              <a:rPr lang="fr-FR" sz="6400" dirty="0"/>
              <a:t>Château de Saint-Cloud</a:t>
            </a:r>
          </a:p>
          <a:p>
            <a:r>
              <a:rPr lang="fr-FR" sz="6400" dirty="0"/>
              <a:t>Château de Meudon</a:t>
            </a:r>
          </a:p>
          <a:p>
            <a:r>
              <a:rPr lang="fr-FR" sz="6400" dirty="0"/>
              <a:t>Château de Rambouillet</a:t>
            </a:r>
          </a:p>
          <a:p>
            <a:r>
              <a:rPr lang="fr-FR" sz="6400" dirty="0"/>
              <a:t>Château de Saint-Hubert (Le </a:t>
            </a:r>
            <a:r>
              <a:rPr lang="fr-FR" sz="6400" dirty="0" err="1"/>
              <a:t>Perray</a:t>
            </a:r>
            <a:r>
              <a:rPr lang="fr-FR" sz="6400" dirty="0"/>
              <a:t>-en-Yvelines)</a:t>
            </a:r>
          </a:p>
          <a:p>
            <a:r>
              <a:rPr lang="fr-FR" sz="6400" dirty="0"/>
              <a:t>Château de Choisy-le-Roi</a:t>
            </a:r>
          </a:p>
          <a:p>
            <a:r>
              <a:rPr lang="fr-FR" sz="6400" dirty="0"/>
              <a:t>Château d'Eu</a:t>
            </a:r>
          </a:p>
          <a:p>
            <a:r>
              <a:rPr lang="fr-FR" sz="6400" dirty="0" err="1"/>
              <a:t>Chateau</a:t>
            </a:r>
            <a:r>
              <a:rPr lang="fr-FR" sz="6400" dirty="0"/>
              <a:t> du Vivier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40460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399" y="0"/>
            <a:ext cx="10515600" cy="3968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fr-FR" sz="2800" dirty="0"/>
              <a:t>La liste de </a:t>
            </a:r>
            <a:r>
              <a:rPr lang="fr-FR" sz="2800" dirty="0" err="1"/>
              <a:t>Wikipedia</a:t>
            </a:r>
            <a:r>
              <a:rPr lang="fr-FR" sz="2800" dirty="0"/>
              <a:t> : </a:t>
            </a:r>
            <a:r>
              <a:rPr lang="fr-FR" sz="2800" b="1" dirty="0"/>
              <a:t>demeures royales françaises</a:t>
            </a:r>
            <a:r>
              <a:rPr lang="fr-FR" sz="2800" dirty="0"/>
              <a:t> 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7971" y="600502"/>
            <a:ext cx="5921829" cy="614149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rgbClr val="FF0000"/>
                </a:solidFill>
              </a:rPr>
              <a:t>Demeures</a:t>
            </a:r>
            <a:r>
              <a:rPr lang="fr-FR" sz="1800" dirty="0"/>
              <a:t> ayant appartenu à une famille royale française </a:t>
            </a:r>
            <a:r>
              <a:rPr lang="fr-FR" sz="1800" dirty="0">
                <a:solidFill>
                  <a:srgbClr val="FF0000"/>
                </a:solidFill>
              </a:rPr>
              <a:t>et où un roi - ou une reine - a résidé.</a:t>
            </a:r>
          </a:p>
          <a:p>
            <a:r>
              <a:rPr lang="fr-FR" sz="1600" strike="sngStrike" dirty="0"/>
              <a:t>Château de Chelles (Chelles)</a:t>
            </a:r>
          </a:p>
          <a:p>
            <a:r>
              <a:rPr lang="fr-FR" sz="1600" strike="sngStrike" dirty="0"/>
              <a:t>Palais de la Cité (Paris)</a:t>
            </a:r>
          </a:p>
          <a:p>
            <a:r>
              <a:rPr lang="fr-FR" sz="1600" dirty="0"/>
              <a:t>Palais du </a:t>
            </a:r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Louvre</a:t>
            </a:r>
            <a:r>
              <a:rPr lang="fr-FR" sz="1600" dirty="0"/>
              <a:t> et le Palais des Tuileries (Paris)</a:t>
            </a:r>
          </a:p>
          <a:p>
            <a:r>
              <a:rPr lang="fr-FR" sz="1600" strike="sngStrike" dirty="0"/>
              <a:t>Hôtel </a:t>
            </a:r>
            <a:r>
              <a:rPr lang="fr-FR" sz="1600" strike="sngStrike" dirty="0" err="1"/>
              <a:t>Saint-Pol</a:t>
            </a:r>
            <a:r>
              <a:rPr lang="fr-FR" sz="1600" strike="sngStrike" dirty="0"/>
              <a:t> (Paris)</a:t>
            </a:r>
          </a:p>
          <a:p>
            <a:r>
              <a:rPr lang="fr-FR" sz="1600" strike="sngStrike" dirty="0"/>
              <a:t>Château de Senlis</a:t>
            </a:r>
          </a:p>
          <a:p>
            <a:r>
              <a:rPr lang="fr-FR" sz="1600" strike="sngStrike" dirty="0"/>
              <a:t>Château de Dourdan</a:t>
            </a:r>
          </a:p>
          <a:p>
            <a:r>
              <a:rPr lang="fr-FR" sz="1600" strike="sngStrike" dirty="0"/>
              <a:t>Château de Montargis</a:t>
            </a:r>
          </a:p>
          <a:p>
            <a:r>
              <a:rPr lang="fr-FR" sz="1600" dirty="0"/>
              <a:t>Château de Fontainebleau</a:t>
            </a:r>
          </a:p>
          <a:p>
            <a:r>
              <a:rPr lang="fr-FR" sz="1600" dirty="0"/>
              <a:t>Château de Compiègne</a:t>
            </a:r>
          </a:p>
          <a:p>
            <a:r>
              <a:rPr lang="fr-FR" sz="1600" strike="sngStrike" dirty="0"/>
              <a:t>Château de Creil</a:t>
            </a:r>
          </a:p>
          <a:p>
            <a:r>
              <a:rPr lang="fr-FR" sz="1600" dirty="0"/>
              <a:t>Château de Vincennes</a:t>
            </a:r>
          </a:p>
          <a:p>
            <a:r>
              <a:rPr lang="fr-FR" sz="1600" strike="sngStrike" dirty="0"/>
              <a:t>Château de Loches</a:t>
            </a:r>
          </a:p>
          <a:p>
            <a:r>
              <a:rPr lang="fr-FR" sz="1600" strike="sngStrike" dirty="0"/>
              <a:t>Château de Chinon</a:t>
            </a:r>
          </a:p>
          <a:p>
            <a:r>
              <a:rPr lang="fr-FR" sz="1600" strike="sngStrike" dirty="0"/>
              <a:t>Château de Langeais</a:t>
            </a:r>
          </a:p>
          <a:p>
            <a:r>
              <a:rPr lang="fr-FR" sz="1600" dirty="0"/>
              <a:t>Château d'Amboise</a:t>
            </a:r>
          </a:p>
          <a:p>
            <a:r>
              <a:rPr lang="fr-FR" sz="1600" dirty="0"/>
              <a:t>Château de Blois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6172199" y="600502"/>
            <a:ext cx="5595257" cy="6141492"/>
          </a:xfr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fr-FR" sz="6600" dirty="0"/>
              <a:t>Château de Chambord</a:t>
            </a:r>
          </a:p>
          <a:p>
            <a:r>
              <a:rPr lang="fr-FR" sz="6400" dirty="0"/>
              <a:t>Château de Chenonceau</a:t>
            </a:r>
          </a:p>
          <a:p>
            <a:r>
              <a:rPr lang="fr-FR" sz="6400" strike="sngStrike" dirty="0"/>
              <a:t>Château de </a:t>
            </a:r>
            <a:r>
              <a:rPr lang="fr-FR" sz="6400" strike="sngStrike" dirty="0" err="1"/>
              <a:t>Plessis-lès-Tours</a:t>
            </a:r>
            <a:endParaRPr lang="fr-FR" sz="6400" strike="sngStrike" dirty="0"/>
          </a:p>
          <a:p>
            <a:r>
              <a:rPr lang="fr-FR" sz="6400" strike="sngStrike" dirty="0"/>
              <a:t>Château de Tours</a:t>
            </a:r>
          </a:p>
          <a:p>
            <a:r>
              <a:rPr lang="fr-FR" sz="6400" dirty="0"/>
              <a:t>Château de Madrid (Neuilly-sur-Seine)</a:t>
            </a:r>
          </a:p>
          <a:p>
            <a:r>
              <a:rPr lang="fr-FR" sz="6400" dirty="0"/>
              <a:t>Château de Villers-Cotterêts</a:t>
            </a:r>
          </a:p>
          <a:p>
            <a:r>
              <a:rPr lang="fr-FR" sz="6400" dirty="0"/>
              <a:t>Château de Saint-Germain-en-Laye</a:t>
            </a:r>
          </a:p>
          <a:p>
            <a:r>
              <a:rPr lang="fr-FR" sz="6400" dirty="0"/>
              <a:t>Château de la Muette (Saint-Germain-en-Laye)</a:t>
            </a:r>
          </a:p>
          <a:p>
            <a:r>
              <a:rPr lang="fr-FR" sz="6400" strike="sngStrike" dirty="0"/>
              <a:t>Château de </a:t>
            </a:r>
            <a:r>
              <a:rPr lang="fr-FR" sz="6400" strike="sngStrike" dirty="0" err="1"/>
              <a:t>Montceaux</a:t>
            </a:r>
            <a:r>
              <a:rPr lang="fr-FR" sz="6400" strike="sngStrike" dirty="0"/>
              <a:t> (</a:t>
            </a:r>
            <a:r>
              <a:rPr lang="fr-FR" sz="6400" strike="sngStrike" dirty="0" err="1"/>
              <a:t>Montceaux</a:t>
            </a:r>
            <a:r>
              <a:rPr lang="fr-FR" sz="6400" strike="sngStrike" dirty="0"/>
              <a:t>-lès-Meaux)</a:t>
            </a:r>
          </a:p>
          <a:p>
            <a:r>
              <a:rPr lang="fr-FR" sz="6400" strike="sngStrike" dirty="0"/>
              <a:t>Hôtel de Soissons (Paris)</a:t>
            </a:r>
          </a:p>
          <a:p>
            <a:r>
              <a:rPr lang="fr-FR" sz="6400" dirty="0"/>
              <a:t>Palais du Luxembourg (Paris)</a:t>
            </a:r>
          </a:p>
          <a:p>
            <a:r>
              <a:rPr lang="fr-FR" sz="6400" dirty="0"/>
              <a:t>Château de Versailles</a:t>
            </a:r>
          </a:p>
          <a:p>
            <a:r>
              <a:rPr lang="fr-FR" sz="6400" dirty="0"/>
              <a:t>Château de Marly (Marly-le-Roi)</a:t>
            </a:r>
          </a:p>
          <a:p>
            <a:r>
              <a:rPr lang="fr-FR" sz="6400" dirty="0"/>
              <a:t>Château de Saint-Cloud</a:t>
            </a:r>
          </a:p>
          <a:p>
            <a:r>
              <a:rPr lang="fr-FR" sz="6400" dirty="0"/>
              <a:t>Château de Meudon</a:t>
            </a:r>
          </a:p>
          <a:p>
            <a:r>
              <a:rPr lang="fr-FR" sz="6400" dirty="0"/>
              <a:t>Château de Rambouillet</a:t>
            </a:r>
          </a:p>
          <a:p>
            <a:r>
              <a:rPr lang="fr-FR" sz="6400" dirty="0"/>
              <a:t>Château de Saint-Hubert (Le </a:t>
            </a:r>
            <a:r>
              <a:rPr lang="fr-FR" sz="6400" dirty="0" err="1"/>
              <a:t>Perray</a:t>
            </a:r>
            <a:r>
              <a:rPr lang="fr-FR" sz="6400" dirty="0"/>
              <a:t>-en-Yvelines</a:t>
            </a:r>
            <a:r>
              <a:rPr lang="fr-FR" sz="6400" strike="sngStrike" dirty="0"/>
              <a:t>)</a:t>
            </a:r>
          </a:p>
          <a:p>
            <a:r>
              <a:rPr lang="fr-FR" sz="6400" strike="sngStrike" dirty="0"/>
              <a:t>Château de Choisy-le-Roi</a:t>
            </a:r>
          </a:p>
          <a:p>
            <a:r>
              <a:rPr lang="fr-FR" sz="6400" strike="sngStrike" dirty="0"/>
              <a:t>Château d'Eu</a:t>
            </a:r>
          </a:p>
          <a:p>
            <a:r>
              <a:rPr lang="fr-FR" sz="6400" strike="sngStrike" dirty="0" err="1"/>
              <a:t>Chateau</a:t>
            </a:r>
            <a:r>
              <a:rPr lang="fr-FR" sz="6400" strike="sngStrike" dirty="0"/>
              <a:t> du Vivier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783854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/>
              <a:t>Des châteaux oubliés par Wikipédia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4678" y="2647666"/>
            <a:ext cx="10515600" cy="2478420"/>
          </a:xfrm>
          <a:ln>
            <a:solidFill>
              <a:srgbClr val="00B0F0"/>
            </a:solidFill>
          </a:ln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Trouvez des châteaux royaux des XVIe-XVIIe-XVIIIe siècles oubliés par Wikipédia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975572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353" y="160338"/>
            <a:ext cx="3816919" cy="498475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 Liste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685475" y="843888"/>
            <a:ext cx="4348942" cy="5338763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dirty="0"/>
              <a:t>Bassin Parisien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Le Louvre</a:t>
            </a:r>
          </a:p>
          <a:p>
            <a:r>
              <a:rPr lang="fr-FR" b="1" dirty="0"/>
              <a:t>Palais Royal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St Germain</a:t>
            </a:r>
          </a:p>
          <a:p>
            <a:r>
              <a:rPr lang="fr-FR" dirty="0"/>
              <a:t>Luxembourg</a:t>
            </a:r>
          </a:p>
          <a:p>
            <a:r>
              <a:rPr lang="fr-FR" dirty="0">
                <a:solidFill>
                  <a:srgbClr val="FF0000"/>
                </a:solidFill>
              </a:rPr>
              <a:t>Versailles</a:t>
            </a:r>
          </a:p>
          <a:p>
            <a:r>
              <a:rPr lang="fr-FR" dirty="0"/>
              <a:t>Grand Trianon</a:t>
            </a:r>
          </a:p>
          <a:p>
            <a:r>
              <a:rPr lang="fr-FR" dirty="0"/>
              <a:t>Petit Trianon</a:t>
            </a:r>
          </a:p>
          <a:p>
            <a:r>
              <a:rPr lang="fr-FR" dirty="0"/>
              <a:t>Marly</a:t>
            </a:r>
          </a:p>
          <a:p>
            <a:r>
              <a:rPr lang="fr-FR" dirty="0"/>
              <a:t>Compiègne</a:t>
            </a:r>
          </a:p>
          <a:p>
            <a:r>
              <a:rPr lang="fr-FR" dirty="0">
                <a:solidFill>
                  <a:srgbClr val="FF0000"/>
                </a:solidFill>
              </a:rPr>
              <a:t>Fontainebleau</a:t>
            </a:r>
          </a:p>
          <a:p>
            <a:r>
              <a:rPr lang="fr-FR" dirty="0"/>
              <a:t>Rambouillet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338052" y="843888"/>
            <a:ext cx="3483322" cy="344170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Loire</a:t>
            </a:r>
          </a:p>
          <a:p>
            <a:endParaRPr lang="fr-FR" dirty="0"/>
          </a:p>
          <a:p>
            <a:r>
              <a:rPr lang="fr-FR" dirty="0"/>
              <a:t>Amboise</a:t>
            </a:r>
          </a:p>
          <a:p>
            <a:r>
              <a:rPr lang="fr-FR" dirty="0"/>
              <a:t>Blois</a:t>
            </a:r>
          </a:p>
          <a:p>
            <a:r>
              <a:rPr lang="fr-FR" dirty="0"/>
              <a:t>Chambord</a:t>
            </a:r>
          </a:p>
          <a:p>
            <a:r>
              <a:rPr lang="fr-FR" dirty="0"/>
              <a:t>Chenonceau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338052" y="4737740"/>
            <a:ext cx="3483322" cy="16049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Sud Ouest</a:t>
            </a:r>
          </a:p>
          <a:p>
            <a:r>
              <a:rPr lang="fr-FR" b="1" dirty="0"/>
              <a:t>Pau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9" name="Espace réservé du contenu 7"/>
          <p:cNvSpPr txBox="1">
            <a:spLocks/>
          </p:cNvSpPr>
          <p:nvPr/>
        </p:nvSpPr>
        <p:spPr>
          <a:xfrm>
            <a:off x="7322292" y="1396597"/>
            <a:ext cx="4345967" cy="47439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b="1" dirty="0"/>
              <a:t>La Ménagerie</a:t>
            </a:r>
          </a:p>
          <a:p>
            <a:r>
              <a:rPr lang="fr-FR" b="1" dirty="0"/>
              <a:t>Bagatelle</a:t>
            </a:r>
          </a:p>
          <a:p>
            <a:r>
              <a:rPr lang="fr-FR" dirty="0"/>
              <a:t>Château de Madrid (Neuilly-sur-Seine)</a:t>
            </a:r>
          </a:p>
          <a:p>
            <a:r>
              <a:rPr lang="fr-FR" dirty="0"/>
              <a:t>Château de Villers-Cotterêts</a:t>
            </a:r>
          </a:p>
          <a:p>
            <a:r>
              <a:rPr lang="fr-FR" dirty="0"/>
              <a:t>Château de la Muette  et château du Val (Saint-Germain-en-Laye)</a:t>
            </a:r>
          </a:p>
          <a:p>
            <a:r>
              <a:rPr lang="fr-FR" dirty="0"/>
              <a:t>Saint Cloud</a:t>
            </a:r>
          </a:p>
          <a:p>
            <a:r>
              <a:rPr lang="fr-FR" dirty="0"/>
              <a:t>Meudon (</a:t>
            </a:r>
            <a:r>
              <a:rPr lang="fr-FR" dirty="0" err="1"/>
              <a:t>Ch</a:t>
            </a:r>
            <a:r>
              <a:rPr lang="fr-FR" dirty="0"/>
              <a:t> vieux, </a:t>
            </a:r>
            <a:r>
              <a:rPr lang="fr-FR" dirty="0" err="1"/>
              <a:t>ch</a:t>
            </a:r>
            <a:r>
              <a:rPr lang="fr-FR" dirty="0"/>
              <a:t> neuf, </a:t>
            </a:r>
            <a:r>
              <a:rPr lang="fr-FR" dirty="0" err="1"/>
              <a:t>ch</a:t>
            </a:r>
            <a:r>
              <a:rPr lang="fr-FR" dirty="0"/>
              <a:t> de Bellevue)</a:t>
            </a:r>
          </a:p>
          <a:p>
            <a:r>
              <a:rPr lang="fr-FR" dirty="0"/>
              <a:t>Saint Hubert (Le </a:t>
            </a:r>
            <a:r>
              <a:rPr lang="fr-FR" dirty="0" err="1"/>
              <a:t>Ferray</a:t>
            </a:r>
            <a:r>
              <a:rPr lang="fr-FR" dirty="0"/>
              <a:t>-en-Yvelines)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560156" y="633033"/>
            <a:ext cx="6906841" cy="56838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924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0534"/>
            <a:ext cx="10515600" cy="1325563"/>
          </a:xfrm>
          <a:ln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fr-FR" dirty="0"/>
              <a:t>La définition de Stéphane Bern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72200" y="2198913"/>
            <a:ext cx="5181600" cy="2960915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3200" dirty="0">
                <a:solidFill>
                  <a:srgbClr val="FF0000"/>
                </a:solidFill>
              </a:rPr>
              <a:t>ECOUTE ACTIVE : </a:t>
            </a:r>
          </a:p>
          <a:p>
            <a:pPr algn="ctr"/>
            <a:r>
              <a:rPr lang="fr-FR" sz="3200" dirty="0">
                <a:solidFill>
                  <a:srgbClr val="FF0000"/>
                </a:solidFill>
              </a:rPr>
              <a:t>A partir de la vidéo, résumez les spécificité du château royal par S. Bern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2264" y="3180840"/>
            <a:ext cx="5186148" cy="1214651"/>
          </a:xfrm>
          <a:ln>
            <a:solidFill>
              <a:srgbClr val="00B0F0"/>
            </a:solidFill>
          </a:ln>
        </p:spPr>
        <p:txBody>
          <a:bodyPr/>
          <a:lstStyle/>
          <a:p>
            <a:r>
              <a:rPr lang="fr-FR" dirty="0">
                <a:hlinkClick r:id="rId2"/>
              </a:rPr>
              <a:t>https://www.youtube.com/watch?v=J7TVxT0mGBw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57980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0534"/>
            <a:ext cx="10515600" cy="1325563"/>
          </a:xfrm>
          <a:ln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fr-FR" dirty="0"/>
              <a:t>La définition de Stéphane Bern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77673" y="3794012"/>
            <a:ext cx="5181600" cy="2232760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endParaRPr lang="fr-FR" sz="3200" dirty="0">
              <a:solidFill>
                <a:srgbClr val="FF0000"/>
              </a:solidFill>
            </a:endParaRPr>
          </a:p>
          <a:p>
            <a:pPr algn="ctr"/>
            <a:r>
              <a:rPr lang="fr-FR" sz="3200" dirty="0">
                <a:solidFill>
                  <a:srgbClr val="FF0000"/>
                </a:solidFill>
              </a:rPr>
              <a:t>A partir de la vidéo, résumé les spécificité du château royal par S Bern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7673" y="2174247"/>
            <a:ext cx="5186148" cy="1214651"/>
          </a:xfrm>
          <a:ln>
            <a:solidFill>
              <a:srgbClr val="00B0F0"/>
            </a:solidFill>
          </a:ln>
        </p:spPr>
        <p:txBody>
          <a:bodyPr/>
          <a:lstStyle/>
          <a:p>
            <a:r>
              <a:rPr lang="fr-FR" dirty="0">
                <a:hlinkClick r:id="rId2"/>
              </a:rPr>
              <a:t>https://www.youtube.com/watch?v=J7TVxT0mGBw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430371" y="2157091"/>
            <a:ext cx="5183874" cy="397075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dirty="0"/>
          </a:p>
          <a:p>
            <a:pPr algn="ctr"/>
            <a:r>
              <a:rPr lang="fr-FR" sz="3200" dirty="0"/>
              <a:t>Résidence du roi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/>
              <a:t>Lieu de pouvoir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/>
              <a:t>Vitrine artistique</a:t>
            </a:r>
          </a:p>
        </p:txBody>
      </p:sp>
    </p:spTree>
    <p:extLst>
      <p:ext uri="{BB962C8B-B14F-4D97-AF65-F5344CB8AC3E}">
        <p14:creationId xmlns:p14="http://schemas.microsoft.com/office/powerpoint/2010/main" val="232522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4546" y="324182"/>
            <a:ext cx="7609764" cy="753991"/>
          </a:xfrm>
          <a:ln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/>
              <a:t>B Rois et châteaux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609986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024418" y="392421"/>
            <a:ext cx="2014182" cy="835878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Activité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23115" y="1690688"/>
            <a:ext cx="4885864" cy="2267163"/>
          </a:xfrm>
          <a:ln>
            <a:solidFill>
              <a:srgbClr val="FF0000"/>
            </a:solidFill>
          </a:ln>
        </p:spPr>
        <p:txBody>
          <a:bodyPr/>
          <a:lstStyle/>
          <a:p>
            <a:endParaRPr lang="fr-FR" dirty="0"/>
          </a:p>
          <a:p>
            <a:pPr algn="ctr"/>
            <a:r>
              <a:rPr lang="fr-FR" dirty="0"/>
              <a:t>A l’aide de vos portables, identifiez ce bâtiment et sa date de construction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8" name="Picture 6" descr="Image associÃ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78" y="191069"/>
            <a:ext cx="6064121" cy="404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212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22830" y="365125"/>
            <a:ext cx="2988860" cy="3770147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/>
              <a:t> </a:t>
            </a:r>
            <a:r>
              <a:rPr lang="fr-FR" sz="4000" dirty="0"/>
              <a:t>Les rois constructeurs</a:t>
            </a: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9236086"/>
              </p:ext>
            </p:extLst>
          </p:nvPr>
        </p:nvGraphicFramePr>
        <p:xfrm>
          <a:off x="3248166" y="307458"/>
          <a:ext cx="8943834" cy="5245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0184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ROI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Château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Remarques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80">
                <a:tc>
                  <a:txBody>
                    <a:bodyPr/>
                    <a:lstStyle/>
                    <a:p>
                      <a:r>
                        <a:rPr lang="fr-FR" dirty="0"/>
                        <a:t>Charles VIII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Amboise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Modernisation</a:t>
                      </a:r>
                      <a:r>
                        <a:rPr lang="fr-FR" baseline="0" dirty="0"/>
                        <a:t>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Louis XII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Blois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Modernisation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138">
                <a:tc>
                  <a:txBody>
                    <a:bodyPr/>
                    <a:lstStyle/>
                    <a:p>
                      <a:r>
                        <a:rPr lang="fr-FR" b="1" dirty="0"/>
                        <a:t>François 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Chambord + Blois, Fontainebleau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r>
                        <a:rPr lang="fr-FR" dirty="0"/>
                        <a:t>Henri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dirty="0"/>
                        <a:t>François II, Charles 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dirty="0"/>
                        <a:t>Catherine de Médicis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    Chenonceau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Galerie sur le pont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Henri</a:t>
                      </a:r>
                      <a:r>
                        <a:rPr lang="fr-FR" baseline="0" dirty="0"/>
                        <a:t> III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717">
                <a:tc>
                  <a:txBody>
                    <a:bodyPr/>
                    <a:lstStyle/>
                    <a:p>
                      <a:r>
                        <a:rPr lang="fr-FR" dirty="0"/>
                        <a:t>Henri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   Château neuf de St Germain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717">
                <a:tc>
                  <a:txBody>
                    <a:bodyPr/>
                    <a:lstStyle/>
                    <a:p>
                      <a:r>
                        <a:rPr lang="fr-FR" dirty="0"/>
                        <a:t>Marie de Médicis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Luxembourg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r>
                        <a:rPr lang="fr-FR" dirty="0"/>
                        <a:t>Louis XIII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Versailles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081">
                <a:tc>
                  <a:txBody>
                    <a:bodyPr/>
                    <a:lstStyle/>
                    <a:p>
                      <a:r>
                        <a:rPr lang="fr-FR" b="1" dirty="0"/>
                        <a:t>Louis XIV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Versailles, Marly, Gd Trianon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081">
                <a:tc>
                  <a:txBody>
                    <a:bodyPr/>
                    <a:lstStyle/>
                    <a:p>
                      <a:r>
                        <a:rPr lang="fr-FR" dirty="0"/>
                        <a:t>Le Régent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838199" y="5800299"/>
            <a:ext cx="10653215" cy="376664"/>
          </a:xfrm>
        </p:spPr>
        <p:txBody>
          <a:bodyPr>
            <a:normAutofit fontScale="85000" lnSpcReduction="20000"/>
          </a:bodyPr>
          <a:lstStyle/>
          <a:p>
            <a:endParaRPr lang="fr-FR"/>
          </a:p>
        </p:txBody>
      </p:sp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264970"/>
              </p:ext>
            </p:extLst>
          </p:nvPr>
        </p:nvGraphicFramePr>
        <p:xfrm>
          <a:off x="3248166" y="5553140"/>
          <a:ext cx="894383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020">
                <a:tc>
                  <a:txBody>
                    <a:bodyPr/>
                    <a:lstStyle/>
                    <a:p>
                      <a:r>
                        <a:rPr lang="fr-FR" b="1" dirty="0"/>
                        <a:t>Louis XV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Compiègne , La Muette, Petit Trianon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20">
                <a:tc>
                  <a:txBody>
                    <a:bodyPr/>
                    <a:lstStyle/>
                    <a:p>
                      <a:r>
                        <a:rPr lang="fr-FR" dirty="0"/>
                        <a:t>Louis XVI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Saint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" name="Connecteur droit avec flèche 2"/>
          <p:cNvCxnSpPr/>
          <p:nvPr/>
        </p:nvCxnSpPr>
        <p:spPr>
          <a:xfrm>
            <a:off x="8925636" y="2250198"/>
            <a:ext cx="27295" cy="2076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54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6754" y="365125"/>
            <a:ext cx="2614685" cy="3770147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/>
              <a:t> A chaque roi son château favori</a:t>
            </a: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9437924"/>
              </p:ext>
            </p:extLst>
          </p:nvPr>
        </p:nvGraphicFramePr>
        <p:xfrm>
          <a:off x="3248166" y="307458"/>
          <a:ext cx="8943834" cy="491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018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Château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Remarques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60">
                <a:tc>
                  <a:txBody>
                    <a:bodyPr/>
                    <a:lstStyle/>
                    <a:p>
                      <a:r>
                        <a:rPr lang="fr-FR" dirty="0"/>
                        <a:t>Louis XII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138">
                <a:tc>
                  <a:txBody>
                    <a:bodyPr/>
                    <a:lstStyle/>
                    <a:p>
                      <a:r>
                        <a:rPr lang="fr-FR" dirty="0"/>
                        <a:t>François 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Fontainebleau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r>
                        <a:rPr lang="fr-FR" dirty="0"/>
                        <a:t>Henri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dirty="0"/>
                        <a:t>François II, Charles 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Le Louvre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dirty="0"/>
                        <a:t>Catherine de Médicis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Henri</a:t>
                      </a:r>
                      <a:r>
                        <a:rPr lang="fr-FR" baseline="0" dirty="0"/>
                        <a:t> III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717">
                <a:tc>
                  <a:txBody>
                    <a:bodyPr/>
                    <a:lstStyle/>
                    <a:p>
                      <a:r>
                        <a:rPr lang="fr-FR" dirty="0"/>
                        <a:t>Henri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Fontainebleau, St Germain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717">
                <a:tc>
                  <a:txBody>
                    <a:bodyPr/>
                    <a:lstStyle/>
                    <a:p>
                      <a:r>
                        <a:rPr lang="fr-FR" dirty="0"/>
                        <a:t>Marie de Médicis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r>
                        <a:rPr lang="fr-FR" dirty="0"/>
                        <a:t>Louis XIII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Compiègne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081">
                <a:tc>
                  <a:txBody>
                    <a:bodyPr/>
                    <a:lstStyle/>
                    <a:p>
                      <a:r>
                        <a:rPr lang="fr-FR" dirty="0"/>
                        <a:t>Louis XIV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Versailles, Marly,</a:t>
                      </a:r>
                      <a:r>
                        <a:rPr lang="fr-FR" baseline="0" dirty="0"/>
                        <a:t> Gd Trianon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081">
                <a:tc>
                  <a:txBody>
                    <a:bodyPr/>
                    <a:lstStyle/>
                    <a:p>
                      <a:r>
                        <a:rPr lang="fr-FR" dirty="0"/>
                        <a:t>Le Régent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Palais Royal et</a:t>
                      </a:r>
                      <a:r>
                        <a:rPr lang="fr-FR" baseline="0" dirty="0"/>
                        <a:t> </a:t>
                      </a:r>
                      <a:r>
                        <a:rPr lang="fr-FR" dirty="0"/>
                        <a:t>Tuileries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838199" y="5800299"/>
            <a:ext cx="10653215" cy="376664"/>
          </a:xfrm>
        </p:spPr>
        <p:txBody>
          <a:bodyPr>
            <a:normAutofit fontScale="85000" lnSpcReduction="20000"/>
          </a:bodyPr>
          <a:lstStyle/>
          <a:p>
            <a:endParaRPr lang="fr-FR"/>
          </a:p>
        </p:txBody>
      </p:sp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072954"/>
              </p:ext>
            </p:extLst>
          </p:nvPr>
        </p:nvGraphicFramePr>
        <p:xfrm>
          <a:off x="3248166" y="5259070"/>
          <a:ext cx="894383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978">
                <a:tc>
                  <a:txBody>
                    <a:bodyPr/>
                    <a:lstStyle/>
                    <a:p>
                      <a:r>
                        <a:rPr lang="fr-FR" dirty="0"/>
                        <a:t>Louis XV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Versailles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20">
                <a:tc>
                  <a:txBody>
                    <a:bodyPr/>
                    <a:lstStyle/>
                    <a:p>
                      <a:r>
                        <a:rPr lang="fr-FR" dirty="0"/>
                        <a:t>Louis XVI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Versailles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2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228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307" y="365125"/>
            <a:ext cx="11586949" cy="999651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/>
              <a:t>C Sites et situation : la question de la localisation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2985060"/>
              </p:ext>
            </p:extLst>
          </p:nvPr>
        </p:nvGraphicFramePr>
        <p:xfrm>
          <a:off x="-2375847" y="2101754"/>
          <a:ext cx="19812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39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39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9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9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9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9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39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39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6728" y="2101753"/>
            <a:ext cx="2715905" cy="2456599"/>
          </a:xfrm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fr-FR" dirty="0"/>
              <a:t>Réfléchir au site et à la situation de chaque château de la liste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979314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307" y="365125"/>
            <a:ext cx="11627893" cy="685753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 Sites et situation : la question de la localisation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65358510"/>
              </p:ext>
            </p:extLst>
          </p:nvPr>
        </p:nvGraphicFramePr>
        <p:xfrm>
          <a:off x="4270611" y="1632272"/>
          <a:ext cx="741187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4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877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SITUATION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7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Région</a:t>
                      </a:r>
                      <a:r>
                        <a:rPr lang="fr-FR" baseline="0" dirty="0"/>
                        <a:t> de localisation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7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Distance à la capitale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87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87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87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6728" y="2101753"/>
            <a:ext cx="2715905" cy="2456599"/>
          </a:xfrm>
          <a:ln>
            <a:solidFill>
              <a:srgbClr val="FFC000"/>
            </a:solidFill>
          </a:ln>
        </p:spPr>
        <p:txBody>
          <a:bodyPr>
            <a:normAutofit lnSpcReduction="10000"/>
          </a:bodyPr>
          <a:lstStyle/>
          <a:p>
            <a:pPr algn="ctr"/>
            <a:endParaRPr lang="fr-FR" dirty="0"/>
          </a:p>
          <a:p>
            <a:pPr algn="ctr"/>
            <a:r>
              <a:rPr lang="fr-FR" dirty="0"/>
              <a:t>Réfléchir au site et à la situation de chaque château de la liste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57232"/>
            <a:ext cx="4114800" cy="365125"/>
          </a:xfrm>
        </p:spPr>
        <p:txBody>
          <a:bodyPr/>
          <a:lstStyle/>
          <a:p>
            <a:r>
              <a:rPr lang="fr-FR" dirty="0"/>
              <a:t>Joël Dubos Formateur Orléans-Tours</a:t>
            </a:r>
          </a:p>
        </p:txBody>
      </p:sp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2265475"/>
              </p:ext>
            </p:extLst>
          </p:nvPr>
        </p:nvGraphicFramePr>
        <p:xfrm>
          <a:off x="4270611" y="3759987"/>
          <a:ext cx="7411872" cy="2879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8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01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SITE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0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01">
                <a:tc>
                  <a:txBody>
                    <a:bodyPr/>
                    <a:lstStyle/>
                    <a:p>
                      <a:r>
                        <a:rPr lang="fr-FR" dirty="0"/>
                        <a:t>Situation</a:t>
                      </a:r>
                      <a:r>
                        <a:rPr lang="fr-FR" baseline="0" dirty="0"/>
                        <a:t> en surplomb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0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01">
                <a:tc>
                  <a:txBody>
                    <a:bodyPr/>
                    <a:lstStyle/>
                    <a:p>
                      <a:r>
                        <a:rPr lang="fr-FR" dirty="0"/>
                        <a:t>Bord</a:t>
                      </a:r>
                      <a:r>
                        <a:rPr lang="fr-FR" baseline="0" dirty="0"/>
                        <a:t> de rivière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0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01">
                <a:tc>
                  <a:txBody>
                    <a:bodyPr/>
                    <a:lstStyle/>
                    <a:p>
                      <a:r>
                        <a:rPr lang="fr-FR" dirty="0"/>
                        <a:t>Bordure de forêt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431317" y="1206983"/>
            <a:ext cx="16745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Coup de pouce</a:t>
            </a:r>
          </a:p>
        </p:txBody>
      </p:sp>
    </p:spTree>
    <p:extLst>
      <p:ext uri="{BB962C8B-B14F-4D97-AF65-F5344CB8AC3E}">
        <p14:creationId xmlns:p14="http://schemas.microsoft.com/office/powerpoint/2010/main" val="146450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1004" cy="132556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/>
              <a:t>Nota bene : un château en constante évolution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00833" y="2229633"/>
            <a:ext cx="11536471" cy="3947329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Château occupé évolue</a:t>
            </a:r>
          </a:p>
          <a:p>
            <a:pPr lvl="1"/>
            <a:r>
              <a:rPr lang="fr-FR" dirty="0"/>
              <a:t>Château occupé est sans cesse réaménagé, adapté, modernisé, mis au goût du jour</a:t>
            </a:r>
          </a:p>
          <a:p>
            <a:r>
              <a:rPr lang="fr-FR" dirty="0"/>
              <a:t>Mélange d’époques</a:t>
            </a:r>
          </a:p>
          <a:p>
            <a:pPr lvl="1"/>
            <a:r>
              <a:rPr lang="fr-FR" dirty="0"/>
              <a:t>Peu de château homogène mais accumulation de périodes et de styles</a:t>
            </a:r>
          </a:p>
          <a:p>
            <a:r>
              <a:rPr lang="fr-FR" dirty="0"/>
              <a:t>Rarement homogène </a:t>
            </a:r>
          </a:p>
          <a:p>
            <a:pPr lvl="1"/>
            <a:r>
              <a:rPr lang="fr-FR" dirty="0"/>
              <a:t>Construction souvent dure plusieurs siècles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=&gt; Grands châteaux sont généralement une juxtaposition</a:t>
            </a:r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109768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rgbClr val="00B050"/>
            </a:solidFill>
          </a:ln>
        </p:spPr>
        <p:txBody>
          <a:bodyPr/>
          <a:lstStyle/>
          <a:p>
            <a:r>
              <a:rPr lang="fr-FR" dirty="0"/>
              <a:t>Zoom : l’évolution du château, l’ex du Louvre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ln>
            <a:solidFill>
              <a:srgbClr val="00B050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dirty="0"/>
              <a:t>Origines médiévale</a:t>
            </a:r>
          </a:p>
          <a:p>
            <a:endParaRPr lang="fr-FR" dirty="0"/>
          </a:p>
          <a:p>
            <a:r>
              <a:rPr lang="fr-FR" dirty="0"/>
              <a:t>Très transformé au XVIe car centre du pouvoir</a:t>
            </a:r>
          </a:p>
          <a:p>
            <a:endParaRPr lang="fr-FR" dirty="0"/>
          </a:p>
          <a:p>
            <a:r>
              <a:rPr lang="fr-FR" dirty="0"/>
              <a:t>Délaissé ensuite au profit de Versailles</a:t>
            </a:r>
          </a:p>
        </p:txBody>
      </p:sp>
    </p:spTree>
    <p:extLst>
      <p:ext uri="{BB962C8B-B14F-4D97-AF65-F5344CB8AC3E}">
        <p14:creationId xmlns:p14="http://schemas.microsoft.com/office/powerpoint/2010/main" val="1692960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34051" cy="2773860"/>
          </a:xfrm>
          <a:ln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fr-FR" dirty="0"/>
              <a:t>Le Louvre, 8 siècles d’aménagement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838200" y="4380931"/>
            <a:ext cx="4579961" cy="1796032"/>
          </a:xfrm>
          <a:ln>
            <a:solidFill>
              <a:srgbClr val="00B05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  <a:p>
            <a:r>
              <a:rPr lang="fr-FR" dirty="0"/>
              <a:t>De Philippe Auguste à Napoléon III </a:t>
            </a: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75" y="195141"/>
            <a:ext cx="4852985" cy="63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8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4929" y="64873"/>
            <a:ext cx="10515600" cy="13255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039995"/>
            <a:ext cx="10515600" cy="2136967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Le Palais de Philippe-Auguste entre 1190 et 1210</a:t>
            </a:r>
          </a:p>
          <a:p>
            <a:pPr algn="ctr"/>
            <a:r>
              <a:rPr lang="fr-FR" dirty="0"/>
              <a:t>Le Louvre de la Renaissance.</a:t>
            </a:r>
          </a:p>
          <a:p>
            <a:pPr algn="r"/>
            <a:r>
              <a:rPr lang="fr-FR" dirty="0"/>
              <a:t>Le Louvre et les Tuileries en 1615</a:t>
            </a:r>
          </a:p>
          <a:p>
            <a:r>
              <a:rPr lang="fr-FR" sz="1200" dirty="0">
                <a:hlinkClick r:id="rId2"/>
              </a:rPr>
              <a:t>http://blogart31.canalblog.com/archives/2013/06/12/27370524.html</a:t>
            </a:r>
            <a:r>
              <a:rPr lang="fr-FR" sz="1200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Joël Dubos Formateur Orléans-Tours</a:t>
            </a:r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8" y="166354"/>
            <a:ext cx="3704551" cy="37045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/>
          <a:stretch/>
        </p:blipFill>
        <p:spPr>
          <a:xfrm>
            <a:off x="3950805" y="563541"/>
            <a:ext cx="4290390" cy="3143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2050"/>
          <a:stretch/>
        </p:blipFill>
        <p:spPr>
          <a:xfrm>
            <a:off x="8124967" y="498049"/>
            <a:ext cx="4012441" cy="32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76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132" y="373983"/>
            <a:ext cx="7439526" cy="132556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/>
              <a:t>Les Tuileries : de la villa italienne au château moderne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38600" y="1860884"/>
            <a:ext cx="7768389" cy="1716505"/>
          </a:xfrm>
          <a:ln>
            <a:solidFill>
              <a:srgbClr val="00B050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Construit à partir de 1564, achevé sous Louis XIV</a:t>
            </a:r>
          </a:p>
          <a:p>
            <a:r>
              <a:rPr lang="fr-FR" dirty="0"/>
              <a:t>260 m de long, relié par des galeries au Louvre</a:t>
            </a:r>
          </a:p>
          <a:p>
            <a:r>
              <a:rPr lang="fr-FR" dirty="0"/>
              <a:t>En reste pavillon de Flore et pavillon de Marsan</a:t>
            </a:r>
          </a:p>
          <a:p>
            <a:r>
              <a:rPr lang="fr-FR" sz="1300" dirty="0">
                <a:hlinkClick r:id="rId2"/>
              </a:rPr>
              <a:t>https://www.chateaudestuileries.fr/accueil/r%C3%A9sum%C3%A9-de-l-histoire-du-ch%C3%A2teau/</a:t>
            </a:r>
            <a:r>
              <a:rPr lang="fr-FR" sz="1300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9458" name="Picture 2" descr="Image associÃ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1"/>
          <a:stretch/>
        </p:blipFill>
        <p:spPr bwMode="auto">
          <a:xfrm>
            <a:off x="838200" y="2095500"/>
            <a:ext cx="293169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hÃ¢teau des Tuileries, vers 1870. (Source : Gilles BrÃ©mon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69" y="265240"/>
            <a:ext cx="4400306" cy="14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lan du Louvre et des Tuileri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" r="1067" b="14898"/>
          <a:stretch/>
        </p:blipFill>
        <p:spPr bwMode="auto">
          <a:xfrm>
            <a:off x="5198264" y="3738727"/>
            <a:ext cx="5034099" cy="29827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 rot="230879">
            <a:off x="6254709" y="4119054"/>
            <a:ext cx="638342" cy="221837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7627270" y="931345"/>
            <a:ext cx="4537916" cy="783326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639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3400" y="242295"/>
            <a:ext cx="6260909" cy="1204368"/>
          </a:xfrm>
          <a:ln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Trace écrite pour exposés     Sur A3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218364" y="1825625"/>
          <a:ext cx="11682486" cy="3934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9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8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47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0369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LOCALISATION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DATE </a:t>
                      </a:r>
                    </a:p>
                    <a:p>
                      <a:pPr algn="ctr"/>
                      <a:r>
                        <a:rPr lang="fr-FR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STYLE -</a:t>
                      </a:r>
                      <a:r>
                        <a:rPr lang="fr-FR" baseline="0" dirty="0"/>
                        <a:t> 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ROI-REINE EMBLEMATIQUES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ARTISTES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PARTICULARITES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36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36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36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36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8364" y="1066800"/>
            <a:ext cx="32868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Exposé sur un château</a:t>
            </a:r>
          </a:p>
        </p:txBody>
      </p:sp>
    </p:spTree>
    <p:extLst>
      <p:ext uri="{BB962C8B-B14F-4D97-AF65-F5344CB8AC3E}">
        <p14:creationId xmlns:p14="http://schemas.microsoft.com/office/powerpoint/2010/main" val="172572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024418" y="328947"/>
            <a:ext cx="2014182" cy="835878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Activité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23115" y="1690688"/>
            <a:ext cx="4866564" cy="2198924"/>
          </a:xfrm>
          <a:ln>
            <a:solidFill>
              <a:srgbClr val="FF0000"/>
            </a:solidFill>
          </a:ln>
        </p:spPr>
        <p:txBody>
          <a:bodyPr/>
          <a:lstStyle/>
          <a:p>
            <a:endParaRPr lang="fr-FR" dirty="0"/>
          </a:p>
          <a:p>
            <a:pPr algn="ctr"/>
            <a:r>
              <a:rPr lang="fr-FR" dirty="0"/>
              <a:t>A l’aide de vos portables, identifiez ce bâtiment et sa date de construction</a:t>
            </a:r>
          </a:p>
          <a:p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8" name="Picture 6" descr="Image associÃ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78" y="191069"/>
            <a:ext cx="6064121" cy="404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9"/>
          <p:cNvSpPr txBox="1">
            <a:spLocks/>
          </p:cNvSpPr>
          <p:nvPr/>
        </p:nvSpPr>
        <p:spPr>
          <a:xfrm>
            <a:off x="575515" y="4449170"/>
            <a:ext cx="11052378" cy="190718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r>
              <a:rPr lang="fr-FR" dirty="0"/>
              <a:t>Objectif : identifier des entrées et mots clés</a:t>
            </a:r>
          </a:p>
          <a:p>
            <a:r>
              <a:rPr lang="fr-FR" dirty="0"/>
              <a:t>Lexique : Château, Louis XIV, style classique, jardin à la française, rotonde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2355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II L’EVOLUTION DU PLAN ET DES AMENAGEMENTS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973179"/>
            <a:ext cx="10515600" cy="4203784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Apport des quarante dernières années</a:t>
            </a:r>
          </a:p>
          <a:p>
            <a:endParaRPr lang="fr-FR" dirty="0"/>
          </a:p>
          <a:p>
            <a:r>
              <a:rPr lang="fr-FR" dirty="0"/>
              <a:t>Longtemps, décoration extérieure prime sur organisation</a:t>
            </a:r>
          </a:p>
          <a:p>
            <a:endParaRPr lang="fr-FR" dirty="0"/>
          </a:p>
          <a:p>
            <a:r>
              <a:rPr lang="fr-FR" dirty="0"/>
              <a:t>Or châteaux royaux sont d’abord des résidences et des lieux d’exercice du pouvoir</a:t>
            </a:r>
          </a:p>
          <a:p>
            <a:endParaRPr lang="fr-FR" dirty="0"/>
          </a:p>
          <a:p>
            <a:r>
              <a:rPr lang="fr-FR" dirty="0"/>
              <a:t>Maisons royales sujet de choix dans ce domaine : </a:t>
            </a:r>
          </a:p>
          <a:p>
            <a:pPr lvl="1"/>
            <a:r>
              <a:rPr lang="fr-FR" dirty="0"/>
              <a:t>Documentation souvent faible sauf pour maisons royales </a:t>
            </a:r>
          </a:p>
          <a:p>
            <a:pPr lvl="1"/>
            <a:r>
              <a:rPr lang="fr-FR" dirty="0"/>
              <a:t>Énorme influence de usages de la cour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977097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A De l’héritage féodal au plan massé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617343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758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Les persistances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Choix plus qu’archaïsmes</a:t>
            </a:r>
          </a:p>
          <a:p>
            <a:r>
              <a:rPr lang="fr-FR" dirty="0"/>
              <a:t>Fossés</a:t>
            </a:r>
          </a:p>
          <a:p>
            <a:r>
              <a:rPr lang="fr-FR" dirty="0"/>
              <a:t>Plan quadrilatère</a:t>
            </a:r>
          </a:p>
          <a:p>
            <a:r>
              <a:rPr lang="fr-FR" dirty="0"/>
              <a:t>Aile arrière basse</a:t>
            </a:r>
          </a:p>
          <a:p>
            <a:r>
              <a:rPr lang="fr-FR" dirty="0"/>
              <a:t>Grandes hauteurs de toits</a:t>
            </a:r>
          </a:p>
          <a:p>
            <a:r>
              <a:rPr lang="fr-FR" dirty="0"/>
              <a:t>Usage des lucarnes à croisées</a:t>
            </a:r>
          </a:p>
          <a:p>
            <a:r>
              <a:rPr lang="fr-FR" dirty="0"/>
              <a:t>Clefs pendantes</a:t>
            </a:r>
          </a:p>
          <a:p>
            <a:r>
              <a:rPr lang="fr-FR" dirty="0"/>
              <a:t>Deux corps de moulures horizontales entre les niveaux</a:t>
            </a:r>
          </a:p>
          <a:p>
            <a:pPr lvl="1"/>
            <a:r>
              <a:rPr lang="fr-FR" dirty="0"/>
              <a:t>Niveau du plancher et de l’appui des fenêtres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083358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CHAMBORD : à quel type de château fait penser le plan de Chambord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0242" name="Picture 2" descr="RÃ©sultat de recherche d'images pour &quot;chambord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7" y="1825625"/>
            <a:ext cx="4848223" cy="48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Ã©sultat de recherche d'images pour &quot;plan chateau de chambord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48" y="2435225"/>
            <a:ext cx="4523875" cy="33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937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CHAMBORD : la persistance du plan féodal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0242" name="Picture 2" descr="RÃ©sultat de recherche d'images pour &quot;chambord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7" y="1825625"/>
            <a:ext cx="4848223" cy="48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Ã©sultat de recherche d'images pour &quot;plan chateau de chambord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48" y="2435225"/>
            <a:ext cx="4523875" cy="33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060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B Ampleur et spécialisation : des gains de confort constants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535235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L’évolution du logement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dirty="0"/>
              <a:t>Passage de la chambre à l’appartement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Hiérarchisation et spécialisation des espaces</a:t>
            </a:r>
          </a:p>
          <a:p>
            <a:endParaRPr lang="fr-FR" dirty="0"/>
          </a:p>
          <a:p>
            <a:r>
              <a:rPr lang="fr-FR" dirty="0"/>
              <a:t>Dédoublement entre appartement de représentation et appartement privé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642854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51" y="152183"/>
            <a:ext cx="11040649" cy="68706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1) XVIe s : la naissance de l’appartement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51" y="1202499"/>
            <a:ext cx="11040649" cy="4974464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A la simple chambre-garde robe à tout faire (dormir, recevoir, travailler, manger), s’ajoute une série de nouveaux espaces :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Moyen Age : chambre + grande salle (aula)</a:t>
            </a:r>
          </a:p>
          <a:p>
            <a:r>
              <a:rPr lang="fr-FR" dirty="0"/>
              <a:t>Origine peut-être italienne de la chambre double : parement/retrait (Avignon)</a:t>
            </a:r>
          </a:p>
          <a:p>
            <a:endParaRPr lang="fr-FR" dirty="0"/>
          </a:p>
          <a:p>
            <a:r>
              <a:rPr lang="fr-FR" dirty="0"/>
              <a:t>Louis XII à Blois: grande salle, </a:t>
            </a:r>
            <a:r>
              <a:rPr lang="fr-FR" u="sng" dirty="0"/>
              <a:t>salle à manger</a:t>
            </a:r>
            <a:r>
              <a:rPr lang="fr-FR" dirty="0"/>
              <a:t>, chambre</a:t>
            </a:r>
          </a:p>
          <a:p>
            <a:r>
              <a:rPr lang="fr-FR" u="sng" dirty="0"/>
              <a:t>Garde robe </a:t>
            </a:r>
            <a:r>
              <a:rPr lang="fr-FR" dirty="0"/>
              <a:t>: salle domestique mentionnée à partir du début du XVIe</a:t>
            </a:r>
          </a:p>
          <a:p>
            <a:endParaRPr lang="fr-FR" dirty="0"/>
          </a:p>
          <a:p>
            <a:r>
              <a:rPr lang="fr-FR" dirty="0"/>
              <a:t>François Ier : </a:t>
            </a:r>
            <a:r>
              <a:rPr lang="fr-FR" u="sng" dirty="0"/>
              <a:t>le cabinet</a:t>
            </a:r>
          </a:p>
          <a:p>
            <a:endParaRPr lang="fr-FR" dirty="0"/>
          </a:p>
          <a:p>
            <a:r>
              <a:rPr lang="fr-FR" dirty="0"/>
              <a:t>Henri II : </a:t>
            </a:r>
            <a:r>
              <a:rPr lang="fr-FR" u="sng" dirty="0"/>
              <a:t>l’antichambre </a:t>
            </a:r>
            <a:r>
              <a:rPr lang="fr-FR" dirty="0"/>
              <a:t>(prévue dans le plan du château neuf de St Germain)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896070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60068" cy="97516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Nota bene : la primeur du 1</a:t>
            </a:r>
            <a:r>
              <a:rPr lang="fr-FR" baseline="30000" dirty="0"/>
              <a:t>er</a:t>
            </a:r>
            <a:r>
              <a:rPr lang="fr-FR" dirty="0"/>
              <a:t> étage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fr-FR" dirty="0"/>
          </a:p>
          <a:p>
            <a:pPr marL="0" indent="0">
              <a:buNone/>
            </a:pPr>
            <a:r>
              <a:rPr lang="fr-FR" dirty="0"/>
              <a:t>Au MA et XVIe, le roi vit au 1</a:t>
            </a:r>
            <a:r>
              <a:rPr lang="fr-FR" baseline="30000" dirty="0"/>
              <a:t>er</a:t>
            </a:r>
            <a:r>
              <a:rPr lang="fr-FR" dirty="0"/>
              <a:t> étage</a:t>
            </a:r>
          </a:p>
          <a:p>
            <a:endParaRPr lang="fr-FR" dirty="0"/>
          </a:p>
          <a:p>
            <a:r>
              <a:rPr lang="fr-FR" dirty="0"/>
              <a:t>Origine antique ??</a:t>
            </a:r>
          </a:p>
          <a:p>
            <a:endParaRPr lang="fr-FR" dirty="0"/>
          </a:p>
          <a:p>
            <a:r>
              <a:rPr lang="fr-FR" dirty="0"/>
              <a:t>Souci de sécurité</a:t>
            </a:r>
          </a:p>
          <a:p>
            <a:endParaRPr lang="fr-FR" dirty="0"/>
          </a:p>
          <a:p>
            <a:r>
              <a:rPr lang="fr-FR" dirty="0"/>
              <a:t>Recherche d’intimité ??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27568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5573" y="214812"/>
            <a:ext cx="11078227" cy="636957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Zoom : évolutions du Louvre seconde moitié du XVIe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5573" y="1027134"/>
            <a:ext cx="11078227" cy="5329215"/>
          </a:xfrm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fr-FR" u="sng" dirty="0"/>
              <a:t>Différenciation</a:t>
            </a:r>
            <a:r>
              <a:rPr lang="fr-FR" dirty="0"/>
              <a:t> : réforme imposée par Henri II au programme du nouveau Louvre</a:t>
            </a:r>
          </a:p>
          <a:p>
            <a:pPr lvl="1"/>
            <a:r>
              <a:rPr lang="fr-FR" dirty="0"/>
              <a:t>Enfilade : salle, antichambre, chambre, arrière chambre, cabinet</a:t>
            </a:r>
          </a:p>
          <a:p>
            <a:pPr lvl="1"/>
            <a:endParaRPr lang="fr-FR" dirty="0"/>
          </a:p>
          <a:p>
            <a:r>
              <a:rPr lang="fr-FR" dirty="0"/>
              <a:t>La nouvelle étiquette de Catherine de Médicis et Charles IX : </a:t>
            </a:r>
          </a:p>
          <a:p>
            <a:pPr lvl="1"/>
            <a:r>
              <a:rPr lang="fr-FR" u="sng" dirty="0"/>
              <a:t>Accès au roi soumis à règles nouvelles mettant la cour à distance </a:t>
            </a:r>
          </a:p>
          <a:p>
            <a:pPr lvl="1"/>
            <a:r>
              <a:rPr lang="fr-FR" dirty="0"/>
              <a:t>Garde corps isole le lit et le buffet du roi</a:t>
            </a:r>
          </a:p>
          <a:p>
            <a:pPr lvl="1"/>
            <a:r>
              <a:rPr lang="fr-FR" dirty="0"/>
              <a:t>Cabinet au fond de l’enfilade pour le travail du roi : réservés à ceux qui sont autorisés</a:t>
            </a:r>
          </a:p>
          <a:p>
            <a:pPr lvl="1"/>
            <a:r>
              <a:rPr lang="fr-FR" dirty="0"/>
              <a:t>Une autre salle pour les réunions du conseil d’Etat</a:t>
            </a:r>
          </a:p>
          <a:p>
            <a:pPr lvl="1"/>
            <a:endParaRPr lang="fr-FR" dirty="0"/>
          </a:p>
          <a:p>
            <a:r>
              <a:rPr lang="fr-FR" dirty="0"/>
              <a:t>Henri III : règlement de 1578 crée </a:t>
            </a:r>
            <a:r>
              <a:rPr lang="fr-FR" u="sng" dirty="0"/>
              <a:t>concept d’appartement</a:t>
            </a:r>
          </a:p>
          <a:p>
            <a:pPr lvl="1"/>
            <a:r>
              <a:rPr lang="fr-FR" u="sng" dirty="0"/>
              <a:t>Salle des gardes, antichambre, salle d’</a:t>
            </a:r>
            <a:r>
              <a:rPr lang="fr-FR" u="sng" dirty="0" err="1"/>
              <a:t>estat</a:t>
            </a:r>
            <a:r>
              <a:rPr lang="fr-FR" u="sng" dirty="0"/>
              <a:t> (réunion du conseil), </a:t>
            </a:r>
            <a:r>
              <a:rPr lang="fr-FR" u="sng" dirty="0" err="1"/>
              <a:t>ch</a:t>
            </a:r>
            <a:r>
              <a:rPr lang="fr-FR" u="sng" dirty="0"/>
              <a:t> d’audience, </a:t>
            </a:r>
            <a:r>
              <a:rPr lang="fr-FR" u="sng" dirty="0" err="1"/>
              <a:t>ch</a:t>
            </a:r>
            <a:r>
              <a:rPr lang="fr-FR" u="sng" dirty="0"/>
              <a:t> royale, cabinet servant de passage vers chambre de la reine</a:t>
            </a:r>
            <a:endParaRPr lang="fr-FR" dirty="0"/>
          </a:p>
          <a:p>
            <a:pPr lvl="1"/>
            <a:r>
              <a:rPr lang="fr-FR" b="1" dirty="0"/>
              <a:t>Après cérémonie du coucher dans </a:t>
            </a:r>
            <a:r>
              <a:rPr lang="fr-FR" b="1" dirty="0" err="1"/>
              <a:t>ch</a:t>
            </a:r>
            <a:r>
              <a:rPr lang="fr-FR" b="1" dirty="0"/>
              <a:t> royale, roi dort chez la reine</a:t>
            </a:r>
          </a:p>
          <a:p>
            <a:pPr lvl="1"/>
            <a:r>
              <a:rPr lang="fr-FR" dirty="0"/>
              <a:t>+ une galerie pour la reine</a:t>
            </a:r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dirty="0"/>
              <a:t>=&gt; Les origines d’un nouveau château expérimenté au Louvre et réalisé à Fontainebleau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31714"/>
            <a:ext cx="4114800" cy="189761"/>
          </a:xfrm>
        </p:spPr>
        <p:txBody>
          <a:bodyPr/>
          <a:lstStyle/>
          <a:p>
            <a:r>
              <a:rPr lang="fr-FR" dirty="0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2011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69072" cy="1325563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dirty="0"/>
              <a:t>Coups de pouce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838200" y="2947915"/>
            <a:ext cx="5181600" cy="322904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1) Louveciennes 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>
          <a:xfrm>
            <a:off x="6172200" y="2947915"/>
            <a:ext cx="5181600" cy="322904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2) Louis XIV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760216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95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Conséquence sur l’organisation générale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53436"/>
            <a:ext cx="10515600" cy="4523527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dirty="0"/>
              <a:t>Augmentation des surfaces dévolues au roi</a:t>
            </a:r>
          </a:p>
          <a:p>
            <a:r>
              <a:rPr lang="fr-FR" dirty="0"/>
              <a:t>Echelonnement filtrant l’accès à la personne du roi</a:t>
            </a:r>
          </a:p>
          <a:p>
            <a:endParaRPr lang="fr-FR" dirty="0"/>
          </a:p>
          <a:p>
            <a:r>
              <a:rPr lang="fr-FR" dirty="0"/>
              <a:t>Augmentation par adjonction : ailes et pavillons</a:t>
            </a:r>
          </a:p>
          <a:p>
            <a:r>
              <a:rPr lang="fr-FR" dirty="0"/>
              <a:t>Abandon du plan centré ou massé au profit d’une disposition linéaire</a:t>
            </a:r>
          </a:p>
          <a:p>
            <a:endParaRPr lang="fr-FR" dirty="0"/>
          </a:p>
          <a:p>
            <a:r>
              <a:rPr lang="fr-FR" dirty="0"/>
              <a:t>Château devient une somme de corps de logis</a:t>
            </a:r>
          </a:p>
          <a:p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/>
              <a:t> Commodité prime souci esthétique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dirty="0"/>
              <a:t> Abandon de l’esprit d’organisation renaissance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924932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521" y="365125"/>
            <a:ext cx="11674257" cy="76221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3800" dirty="0"/>
              <a:t>Zoom : Fontainebleau, la vraie demeure des rois de France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Occupé pendant 8 siècles sans discontinuer</a:t>
            </a:r>
          </a:p>
          <a:p>
            <a:endParaRPr lang="fr-FR" dirty="0"/>
          </a:p>
          <a:p>
            <a:r>
              <a:rPr lang="fr-FR" dirty="0"/>
              <a:t>Transformé à partir de François Ier puis travaux constamment poursuivis</a:t>
            </a:r>
          </a:p>
          <a:p>
            <a:endParaRPr lang="fr-FR" dirty="0"/>
          </a:p>
          <a:p>
            <a:r>
              <a:rPr lang="fr-FR" dirty="0"/>
              <a:t>Résultats : un ensemble original</a:t>
            </a:r>
          </a:p>
          <a:p>
            <a:pPr lvl="1"/>
            <a:r>
              <a:rPr lang="fr-FR" dirty="0"/>
              <a:t>Variété des styles</a:t>
            </a:r>
          </a:p>
          <a:p>
            <a:pPr lvl="1"/>
            <a:r>
              <a:rPr lang="fr-FR" dirty="0"/>
              <a:t>Plan complexe à cause des adjonctions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28175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642" y="160421"/>
            <a:ext cx="4231105" cy="89050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fr-FR" sz="3600" dirty="0"/>
              <a:t>Fontainebleau : décrire les plans ci-dessous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3314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54" y="2679033"/>
            <a:ext cx="3149670" cy="34947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associÃ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2" y="1260645"/>
            <a:ext cx="6441871" cy="49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ontainebleau-vue-ci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79" y="0"/>
            <a:ext cx="3513221" cy="23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20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Fontainebleau : un cas particulier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rgbClr val="00B050"/>
            </a:solidFill>
          </a:ln>
        </p:spPr>
        <p:txBody>
          <a:bodyPr/>
          <a:lstStyle/>
          <a:p>
            <a:r>
              <a:rPr lang="fr-FR" dirty="0"/>
              <a:t>Des apports constants :</a:t>
            </a:r>
          </a:p>
          <a:p>
            <a:endParaRPr lang="fr-FR" dirty="0"/>
          </a:p>
          <a:p>
            <a:r>
              <a:rPr lang="fr-FR" dirty="0"/>
              <a:t>Origine probable : XIIe (subsiste le donjon carré de Louis VII)</a:t>
            </a:r>
          </a:p>
          <a:p>
            <a:r>
              <a:rPr lang="fr-FR" dirty="0"/>
              <a:t>François Ier fait du château féodal un palais  royal</a:t>
            </a:r>
          </a:p>
          <a:p>
            <a:pPr lvl="1"/>
            <a:r>
              <a:rPr lang="fr-FR" dirty="0"/>
              <a:t>Donjon percé de fenêtres et recouvert d’un toit</a:t>
            </a:r>
          </a:p>
          <a:p>
            <a:pPr lvl="1"/>
            <a:r>
              <a:rPr lang="fr-FR" dirty="0"/>
              <a:t>Ajout d’ailes pour la cour</a:t>
            </a:r>
          </a:p>
          <a:p>
            <a:pPr lvl="1"/>
            <a:r>
              <a:rPr lang="fr-FR" dirty="0"/>
              <a:t>Décoration italianisante (1</a:t>
            </a:r>
            <a:r>
              <a:rPr lang="fr-FR" baseline="30000" dirty="0"/>
              <a:t>e</a:t>
            </a:r>
            <a:r>
              <a:rPr lang="fr-FR" dirty="0"/>
              <a:t> école de Fontainebleau)</a:t>
            </a:r>
          </a:p>
          <a:p>
            <a:r>
              <a:rPr lang="fr-FR" dirty="0"/>
              <a:t>Travaux poursuivis ensuite</a:t>
            </a:r>
          </a:p>
          <a:p>
            <a:r>
              <a:rPr lang="fr-FR" dirty="0"/>
              <a:t>Louis XIV fait dessiner jardin par Le Nôtre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712231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27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4000" dirty="0"/>
              <a:t>Fontainebleau : une champ d’expérimentation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Henri II revoit le plan de modernisation de François Ier</a:t>
            </a:r>
          </a:p>
          <a:p>
            <a:r>
              <a:rPr lang="fr-FR" dirty="0"/>
              <a:t>Poursuivi par ses fils</a:t>
            </a:r>
          </a:p>
          <a:p>
            <a:endParaRPr lang="fr-FR" dirty="0"/>
          </a:p>
          <a:p>
            <a:r>
              <a:rPr lang="fr-FR" dirty="0"/>
              <a:t>Ajout d’une salle des gardes du roi</a:t>
            </a:r>
          </a:p>
          <a:p>
            <a:r>
              <a:rPr lang="fr-FR" dirty="0"/>
              <a:t>Doublement du logis (entre le cabinet du roi et celui de la reine en saillie)</a:t>
            </a:r>
          </a:p>
          <a:p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/>
              <a:t> Château des Bourbons en germe avec un appartement royal de 5 à 6</a:t>
            </a:r>
          </a:p>
          <a:p>
            <a:pPr marL="0" indent="0">
              <a:buNone/>
            </a:pPr>
            <a:r>
              <a:rPr lang="fr-FR" dirty="0"/>
              <a:t>     pièces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037803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1266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42" y="240632"/>
            <a:ext cx="10255433" cy="628418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54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995" y="365126"/>
            <a:ext cx="11115805" cy="86242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600" dirty="0"/>
              <a:t>2) XVIIe : la constitution du grand appartement royal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7994" y="2299258"/>
            <a:ext cx="11115805" cy="423542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Doublement des logis royaux  : apparat / commodités</a:t>
            </a:r>
          </a:p>
          <a:p>
            <a:pPr lvl="1"/>
            <a:r>
              <a:rPr lang="fr-FR" dirty="0"/>
              <a:t>Origine à Fontainebleau sous Charles IX</a:t>
            </a:r>
          </a:p>
          <a:p>
            <a:pPr lvl="1"/>
            <a:r>
              <a:rPr lang="fr-FR" dirty="0"/>
              <a:t>Explicite  à Versailles</a:t>
            </a:r>
          </a:p>
          <a:p>
            <a:pPr lvl="1"/>
            <a:r>
              <a:rPr lang="fr-FR" dirty="0"/>
              <a:t>Grand appartement pour représentation </a:t>
            </a:r>
          </a:p>
          <a:p>
            <a:pPr lvl="1"/>
            <a:r>
              <a:rPr lang="fr-FR" dirty="0"/>
              <a:t>Retraites inaccessibles en coulisses avec passages dérobés</a:t>
            </a:r>
          </a:p>
          <a:p>
            <a:r>
              <a:rPr lang="fr-FR" dirty="0"/>
              <a:t>Aménagements nouveaux : </a:t>
            </a:r>
          </a:p>
          <a:p>
            <a:pPr lvl="1"/>
            <a:r>
              <a:rPr lang="fr-FR" dirty="0"/>
              <a:t>Passage à deux antichambres : la seconde pour manger</a:t>
            </a:r>
          </a:p>
          <a:p>
            <a:pPr lvl="1"/>
            <a:r>
              <a:rPr lang="fr-FR" dirty="0"/>
              <a:t>Chambre du roi et celle de la reine communiquent (par un cabinet de retrait)</a:t>
            </a:r>
          </a:p>
          <a:p>
            <a:r>
              <a:rPr lang="fr-FR" dirty="0"/>
              <a:t>Lit du roi isolé dans une alcôve avec balustrade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535469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5" name="Picture 8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49" y="149003"/>
            <a:ext cx="8572790" cy="657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34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177421"/>
            <a:ext cx="10653215" cy="764275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Le grand appartement d’apparat à Versailles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4994" y="1105469"/>
            <a:ext cx="5671782" cy="5616006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fr-FR" sz="2400" dirty="0"/>
              <a:t>Cette enfilade prestigieuse de </a:t>
            </a:r>
            <a:r>
              <a:rPr lang="fr-FR" sz="2400" u="sng" dirty="0"/>
              <a:t>sept salons </a:t>
            </a:r>
            <a:r>
              <a:rPr lang="fr-FR" sz="2400" dirty="0"/>
              <a:t>devait servir d’appartement de parade, c’est-à-dire de </a:t>
            </a:r>
            <a:r>
              <a:rPr lang="fr-FR" sz="2400" u="sng" dirty="0"/>
              <a:t>cadre aux actes officiels </a:t>
            </a:r>
            <a:r>
              <a:rPr lang="fr-FR" sz="2400" dirty="0"/>
              <a:t>du souverain. C’est pourquoi elle reçut une </a:t>
            </a:r>
            <a:r>
              <a:rPr lang="fr-FR" sz="2400" u="sng" dirty="0"/>
              <a:t>décoration d’une richesse remarquable</a:t>
            </a:r>
            <a:r>
              <a:rPr lang="fr-FR" sz="2400" dirty="0"/>
              <a:t>, selon le </a:t>
            </a:r>
            <a:r>
              <a:rPr lang="fr-FR" sz="2400" u="sng" dirty="0"/>
              <a:t>modèle italien </a:t>
            </a:r>
            <a:r>
              <a:rPr lang="fr-FR" sz="2400" dirty="0"/>
              <a:t>alors très en vogue auprès du roi : lambris de marbre et plafonds peints.</a:t>
            </a:r>
          </a:p>
          <a:p>
            <a:r>
              <a:rPr lang="fr-FR" sz="2400" dirty="0"/>
              <a:t>Durant la journée, le Grand Appartement était ouvert à tous et chacun pouvait y voir passer le roi et la famille royale qui le traversaient chaque jour pour se rendre à la Chapelle. Sous Louis XIV, il était le cadre des soirées d’appartement qui avaient lieu plusieurs fois par semaine.</a:t>
            </a:r>
          </a:p>
          <a:p>
            <a:r>
              <a:rPr lang="fr-FR" sz="1200" dirty="0">
                <a:hlinkClick r:id="rId2"/>
              </a:rPr>
              <a:t>http://www.chateauversailles.fr/decouvrir/domaine/chateau/grand-appartement-roi</a:t>
            </a:r>
            <a:r>
              <a:rPr lang="fr-FR" sz="1200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6" name="Picture 6" descr="http://www.mrugala.net/Histoire/Grand%20Siecle/Monuments/Versailles/Versailles%20(par%20Le%20Point%201658,%202004-06)%20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28" y="1105469"/>
            <a:ext cx="5301181" cy="43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448109" y="5710019"/>
            <a:ext cx="541020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Salons de Hercule, Abondance, Venus, Diane, Mars, Mercure , Apollon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0768084" y="2797791"/>
            <a:ext cx="0" cy="2912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84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575" y="198519"/>
            <a:ext cx="4225356" cy="752586"/>
          </a:xfrm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3200" dirty="0"/>
              <a:t>L’espace et le pouvoir : une stricte zonation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44751" y="4449169"/>
            <a:ext cx="2006221" cy="1727793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/>
              <a:t>2 ailes pour les 4 secrétaires d’Etat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22530" name="Picture 2" descr="RÃ©sultat de recherche d'images pour &quot;plan versailles louis XIV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6231"/>
            <a:ext cx="3583912" cy="540524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versaillespourtous.fr/images/fr/plan_journe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84" y="-6176"/>
            <a:ext cx="6018094" cy="372475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RÃ©sultat de recherche d'images pour &quot;versailles ailes des ministr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284" y="3811303"/>
            <a:ext cx="4046277" cy="300289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3846677" y="2437323"/>
            <a:ext cx="1745494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1 Chambre du roi</a:t>
            </a:r>
          </a:p>
          <a:p>
            <a:r>
              <a:rPr lang="fr-FR" dirty="0"/>
              <a:t>2 Antichambre de l’œil de bœuf </a:t>
            </a:r>
          </a:p>
          <a:p>
            <a:r>
              <a:rPr lang="fr-FR" dirty="0"/>
              <a:t>3 Cabinet du conseil</a:t>
            </a:r>
          </a:p>
        </p:txBody>
      </p:sp>
    </p:spTree>
    <p:extLst>
      <p:ext uri="{BB962C8B-B14F-4D97-AF65-F5344CB8AC3E}">
        <p14:creationId xmlns:p14="http://schemas.microsoft.com/office/powerpoint/2010/main" val="125289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75794" cy="106789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 eaLnBrk="1" hangingPunct="1"/>
            <a:r>
              <a:rPr lang="fr-FR" altLang="fr-FR" dirty="0"/>
              <a:t>Le château de Louis XIV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8256589" y="1595439"/>
            <a:ext cx="2238539" cy="4760911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177800" indent="-177800"/>
            <a:endParaRPr lang="fr-FR" altLang="fr-FR" dirty="0"/>
          </a:p>
          <a:p>
            <a:pPr marL="177800" indent="-177800"/>
            <a:r>
              <a:rPr lang="fr-FR" altLang="fr-FR" dirty="0"/>
              <a:t>2013</a:t>
            </a:r>
          </a:p>
          <a:p>
            <a:pPr marL="177800" indent="-177800"/>
            <a:r>
              <a:rPr lang="fr-FR" altLang="fr-FR" dirty="0"/>
              <a:t> 275 M euros</a:t>
            </a:r>
          </a:p>
          <a:p>
            <a:pPr marL="177800" indent="-177800"/>
            <a:r>
              <a:rPr lang="fr-FR" altLang="fr-FR" dirty="0"/>
              <a:t>5000 m² </a:t>
            </a:r>
          </a:p>
          <a:p>
            <a:pPr marL="177800" indent="-177800"/>
            <a:r>
              <a:rPr lang="fr-FR" altLang="fr-FR" dirty="0"/>
              <a:t>ascenseur climatiseur piscines cinéma</a:t>
            </a:r>
          </a:p>
          <a:p>
            <a:pPr marL="177800" indent="-177800"/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Joël Dubos UDTL 2018-19</a:t>
            </a:r>
          </a:p>
        </p:txBody>
      </p:sp>
      <p:pic>
        <p:nvPicPr>
          <p:cNvPr id="16389" name="Picture 6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" y="1595439"/>
            <a:ext cx="7143135" cy="476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644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/>
              <a:t>La construction du Château de Versailles (reconstitution 3D)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rgbClr val="00B050"/>
            </a:solidFill>
          </a:ln>
        </p:spPr>
        <p:txBody>
          <a:bodyPr/>
          <a:lstStyle/>
          <a:p>
            <a:endParaRPr lang="fr-FR" dirty="0">
              <a:hlinkClick r:id="rId2"/>
            </a:endParaRPr>
          </a:p>
          <a:p>
            <a:r>
              <a:rPr lang="fr-FR" dirty="0">
                <a:hlinkClick r:id="rId2"/>
              </a:rPr>
              <a:t>https://www.youtube.com/watch?v=VrybhPuP5u0</a:t>
            </a:r>
            <a:r>
              <a:rPr lang="fr-FR" dirty="0"/>
              <a:t> </a:t>
            </a:r>
          </a:p>
          <a:p>
            <a:pPr lvl="1"/>
            <a:r>
              <a:rPr lang="fr-FR" i="1" dirty="0"/>
              <a:t>Des racines et des ailes</a:t>
            </a:r>
            <a:r>
              <a:rPr lang="fr-FR" dirty="0"/>
              <a:t>, 2017</a:t>
            </a:r>
          </a:p>
          <a:p>
            <a:endParaRPr lang="fr-FR" dirty="0"/>
          </a:p>
          <a:p>
            <a:r>
              <a:rPr lang="fr-FR" dirty="0"/>
              <a:t>De Louis XIV à Louis XVI, muet, 3’10 ’’ :  </a:t>
            </a:r>
            <a:r>
              <a:rPr lang="fr-FR" dirty="0">
                <a:hlinkClick r:id="rId3"/>
              </a:rPr>
              <a:t>https://www.youtube.com/watch?v=FSHzMdfu-60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471158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27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Les sphères de l’intime : deux exemples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15441"/>
            <a:ext cx="10515600" cy="476152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Louis XIV :</a:t>
            </a:r>
          </a:p>
          <a:p>
            <a:pPr lvl="1"/>
            <a:r>
              <a:rPr lang="fr-FR" dirty="0"/>
              <a:t>Appartements personnels derrière appartement de prestige</a:t>
            </a:r>
          </a:p>
          <a:p>
            <a:pPr lvl="1"/>
            <a:r>
              <a:rPr lang="fr-FR" dirty="0"/>
              <a:t>Marly : les amis</a:t>
            </a:r>
          </a:p>
          <a:p>
            <a:pPr lvl="1"/>
            <a:r>
              <a:rPr lang="fr-FR" dirty="0"/>
              <a:t>Grand Trianon : le repos avec Mme de Maintenon</a:t>
            </a:r>
          </a:p>
          <a:p>
            <a:endParaRPr lang="fr-FR" dirty="0"/>
          </a:p>
          <a:p>
            <a:r>
              <a:rPr lang="fr-FR" dirty="0"/>
              <a:t>Louis XVI – Marie Antoinette : </a:t>
            </a:r>
          </a:p>
          <a:p>
            <a:pPr lvl="1"/>
            <a:r>
              <a:rPr lang="fr-FR" dirty="0"/>
              <a:t>Petit Trianon : famille</a:t>
            </a:r>
          </a:p>
          <a:p>
            <a:pPr lvl="1"/>
            <a:r>
              <a:rPr lang="fr-FR" dirty="0"/>
              <a:t>Hameau et bergerie : la reine avec ses amies</a:t>
            </a:r>
          </a:p>
          <a:p>
            <a:pPr lvl="1"/>
            <a:r>
              <a:rPr lang="fr-FR" dirty="0"/>
              <a:t>Meudon : le château de la Reine (affiche SON règlement)</a:t>
            </a:r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749716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942" y="365125"/>
            <a:ext cx="11140858" cy="132556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3) XVIIIe : multiplication, spécialisation, intimité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92263"/>
            <a:ext cx="10515600" cy="3884700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dirty="0"/>
              <a:t>Multiplication des pièces spécialisées :</a:t>
            </a:r>
          </a:p>
          <a:p>
            <a:endParaRPr lang="fr-FR" sz="1400" dirty="0"/>
          </a:p>
          <a:p>
            <a:pPr lvl="1"/>
            <a:r>
              <a:rPr lang="fr-FR" dirty="0"/>
              <a:t>Systématisation des salles à manger</a:t>
            </a:r>
          </a:p>
          <a:p>
            <a:pPr lvl="1"/>
            <a:r>
              <a:rPr lang="fr-FR" dirty="0"/>
              <a:t>Apparition des cabinet des jeux, bibliothèques (pièces et plus meuble), boudoirs, </a:t>
            </a:r>
          </a:p>
          <a:p>
            <a:endParaRPr lang="fr-FR" dirty="0"/>
          </a:p>
          <a:p>
            <a:r>
              <a:rPr lang="fr-FR" dirty="0"/>
              <a:t>Généralisation du couloir central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953359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211" y="214813"/>
            <a:ext cx="7529186" cy="63695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4000" dirty="0"/>
              <a:t>Le triomphe du couloir central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7995" y="1139868"/>
            <a:ext cx="11115805" cy="5216481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Opposition de deux principes</a:t>
            </a:r>
          </a:p>
          <a:p>
            <a:pPr lvl="1"/>
            <a:r>
              <a:rPr lang="fr-FR" dirty="0"/>
              <a:t>Jacques François Blondel : parti pris traditionnel</a:t>
            </a:r>
          </a:p>
          <a:p>
            <a:pPr lvl="1"/>
            <a:r>
              <a:rPr lang="fr-FR" dirty="0"/>
              <a:t>Charles Etienne </a:t>
            </a:r>
            <a:r>
              <a:rPr lang="fr-FR" dirty="0" err="1"/>
              <a:t>Briseux</a:t>
            </a:r>
            <a:r>
              <a:rPr lang="fr-FR" dirty="0"/>
              <a:t> : disposition autour d’un couloir central</a:t>
            </a:r>
          </a:p>
          <a:p>
            <a:endParaRPr lang="fr-FR" dirty="0"/>
          </a:p>
          <a:p>
            <a:r>
              <a:rPr lang="fr-FR" dirty="0"/>
              <a:t>Inconvénient du CC : bruit, peu esthétique, mal éclairé, place perdue</a:t>
            </a:r>
          </a:p>
          <a:p>
            <a:r>
              <a:rPr lang="fr-FR" dirty="0"/>
              <a:t>Connotations : présent dans étage supérieur des domestiques ou couvent</a:t>
            </a:r>
          </a:p>
          <a:p>
            <a:r>
              <a:rPr lang="fr-FR" dirty="0"/>
              <a:t>Formule concurrente : multiplication des escaliers mais coût+ place</a:t>
            </a:r>
          </a:p>
          <a:p>
            <a:endParaRPr lang="fr-FR" dirty="0"/>
          </a:p>
          <a:p>
            <a:r>
              <a:rPr lang="fr-FR" dirty="0"/>
              <a:t>Apax à Blois (aile Louis XII) puis mis en œuvre à Vaux-le-Vicomte</a:t>
            </a:r>
          </a:p>
          <a:p>
            <a:r>
              <a:rPr lang="fr-FR" dirty="0"/>
              <a:t>CC triomphe au XVIIIe : lié au logis dédoublé</a:t>
            </a:r>
          </a:p>
          <a:p>
            <a:pPr lvl="1"/>
            <a:r>
              <a:rPr lang="fr-FR" dirty="0"/>
              <a:t>Ex : Meudon pour le Grand Dauphin par Mansart, 1706-09</a:t>
            </a:r>
          </a:p>
          <a:p>
            <a:pPr lvl="1"/>
            <a:r>
              <a:rPr lang="fr-FR" dirty="0"/>
              <a:t>Devient une sorte de galerie de passage ouvrant sur les jardins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688" y="85496"/>
            <a:ext cx="3088710" cy="2509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Flèche droite 5"/>
          <p:cNvSpPr/>
          <p:nvPr/>
        </p:nvSpPr>
        <p:spPr>
          <a:xfrm>
            <a:off x="8153400" y="1152392"/>
            <a:ext cx="1002082" cy="200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450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65" y="87683"/>
            <a:ext cx="8878580" cy="6268668"/>
          </a:xfrm>
          <a:prstGeom prst="rect">
            <a:avLst/>
          </a:prstGeom>
        </p:spPr>
      </p:pic>
      <p:sp>
        <p:nvSpPr>
          <p:cNvPr id="6" name="Flèche droite 5"/>
          <p:cNvSpPr/>
          <p:nvPr/>
        </p:nvSpPr>
        <p:spPr>
          <a:xfrm>
            <a:off x="551145" y="4008329"/>
            <a:ext cx="1215025" cy="463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9568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32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Triomphe définitif milieu XVIIIe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28175"/>
            <a:ext cx="10515600" cy="464878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Lettres de noblesse données par Gabriel en 1745</a:t>
            </a:r>
          </a:p>
          <a:p>
            <a:endParaRPr lang="fr-FR" dirty="0"/>
          </a:p>
          <a:p>
            <a:r>
              <a:rPr lang="fr-FR" dirty="0"/>
              <a:t>Agrandissement du château de la Muette par Louis XV</a:t>
            </a:r>
          </a:p>
          <a:p>
            <a:endParaRPr lang="fr-FR" dirty="0"/>
          </a:p>
          <a:p>
            <a:r>
              <a:rPr lang="fr-FR" dirty="0"/>
              <a:t>Couloir central adopté d’emblée</a:t>
            </a:r>
          </a:p>
          <a:p>
            <a:endParaRPr lang="fr-FR" dirty="0"/>
          </a:p>
          <a:p>
            <a:endParaRPr lang="fr-FR" dirty="0"/>
          </a:p>
          <a:p>
            <a:pPr algn="r">
              <a:buFont typeface="Symbol" panose="05050102010706020507" pitchFamily="18" charset="2"/>
              <a:buChar char="Þ"/>
            </a:pPr>
            <a:r>
              <a:rPr lang="fr-FR" dirty="0"/>
              <a:t> </a:t>
            </a:r>
            <a:r>
              <a:rPr lang="fr-FR" b="1" dirty="0"/>
              <a:t>Confirme le rez-de-chaussée </a:t>
            </a:r>
          </a:p>
          <a:p>
            <a:pPr marL="0" indent="0" algn="r">
              <a:buNone/>
            </a:pPr>
            <a:r>
              <a:rPr lang="fr-FR" b="1" dirty="0"/>
              <a:t>comme étage noble   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sp>
        <p:nvSpPr>
          <p:cNvPr id="5" name="AutoShape 2" descr="Résultat de recherche d'images pour &quot;château de la Muette&quot;"/>
          <p:cNvSpPr>
            <a:spLocks noChangeAspect="1" noChangeArrowheads="1"/>
          </p:cNvSpPr>
          <p:nvPr/>
        </p:nvSpPr>
        <p:spPr bwMode="auto">
          <a:xfrm>
            <a:off x="155575" y="-1089025"/>
            <a:ext cx="57054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48" y="4219073"/>
            <a:ext cx="2596198" cy="179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356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85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600" dirty="0"/>
              <a:t>Du grand escalier aux escaliers multiples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3255" y="1215024"/>
            <a:ext cx="11574049" cy="5404370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Escalier à vis quitte tour médiévale sous influence italienne</a:t>
            </a:r>
          </a:p>
          <a:p>
            <a:endParaRPr lang="fr-FR" sz="1400" dirty="0"/>
          </a:p>
          <a:p>
            <a:r>
              <a:rPr lang="fr-FR" dirty="0"/>
              <a:t>Pièce majeure des châteaux renaissance</a:t>
            </a:r>
          </a:p>
          <a:p>
            <a:pPr lvl="1"/>
            <a:r>
              <a:rPr lang="fr-FR" dirty="0"/>
              <a:t>Cf. Chambord ou Blois</a:t>
            </a:r>
          </a:p>
          <a:p>
            <a:pPr lvl="1"/>
            <a:r>
              <a:rPr lang="fr-FR" dirty="0"/>
              <a:t>Mais rampe sur rampe remplace spirale 2</a:t>
            </a:r>
            <a:r>
              <a:rPr lang="fr-FR" baseline="30000" dirty="0"/>
              <a:t>e</a:t>
            </a:r>
            <a:r>
              <a:rPr lang="fr-FR" dirty="0"/>
              <a:t> moitié XVIe</a:t>
            </a:r>
          </a:p>
          <a:p>
            <a:pPr lvl="1"/>
            <a:r>
              <a:rPr lang="fr-FR" dirty="0"/>
              <a:t>Fontainebleau, Henri II, escalier d’honneur en périphérie</a:t>
            </a:r>
          </a:p>
          <a:p>
            <a:endParaRPr lang="fr-FR" sz="1400" dirty="0"/>
          </a:p>
          <a:p>
            <a:r>
              <a:rPr lang="fr-FR" dirty="0"/>
              <a:t>Garde importance extérieure (Fontainebleau)</a:t>
            </a:r>
          </a:p>
          <a:p>
            <a:pPr lvl="1"/>
            <a:r>
              <a:rPr lang="fr-FR" b="1" dirty="0"/>
              <a:t>Zoom</a:t>
            </a:r>
            <a:r>
              <a:rPr lang="fr-FR" dirty="0"/>
              <a:t> : Construit à la demande de Louis XIII entre 1632 et 1634 et attribué à Jean </a:t>
            </a:r>
            <a:r>
              <a:rPr lang="fr-FR" dirty="0" err="1"/>
              <a:t>Androuet</a:t>
            </a:r>
            <a:r>
              <a:rPr lang="fr-FR" dirty="0"/>
              <a:t> du Cerceau, l’escalier en Fer-à-Cheval (92 marches), aux formes atypiques, permet de mettre en scène l’accès à la galerie François Ier et aux Grands Appartements du château. Le monument constitue également une prouesse architecturale qui fut rapidement imitée à travers l’Europe. </a:t>
            </a:r>
          </a:p>
          <a:p>
            <a:r>
              <a:rPr lang="fr-FR" dirty="0"/>
              <a:t>À partir du milieu du XVIIe (Vaux, Versailles)</a:t>
            </a:r>
          </a:p>
          <a:p>
            <a:pPr lvl="1"/>
            <a:r>
              <a:rPr lang="fr-FR" dirty="0"/>
              <a:t>escalier d’honneur rejeté au ailes et démultiplié dans les châteaux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619394"/>
            <a:ext cx="4114800" cy="238605"/>
          </a:xfrm>
        </p:spPr>
        <p:txBody>
          <a:bodyPr/>
          <a:lstStyle/>
          <a:p>
            <a:r>
              <a:rPr lang="fr-FR" dirty="0"/>
              <a:t>Joël Dubos Formateur Orléans-Tours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43" y="2428672"/>
            <a:ext cx="3060526" cy="17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57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Escalier de prestige à double volée et noyau central évidé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54" y="2043633"/>
            <a:ext cx="6550046" cy="327502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3633"/>
            <a:ext cx="3583488" cy="47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908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8548" y="95535"/>
            <a:ext cx="3525251" cy="103723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Les escaliers à Versailles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57423" y="1277606"/>
            <a:ext cx="4122006" cy="3569495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pPr algn="ctr"/>
            <a:r>
              <a:rPr lang="fr-FR" u="sng" dirty="0"/>
              <a:t>Escaliers</a:t>
            </a:r>
          </a:p>
          <a:p>
            <a:pPr marL="0" indent="0" algn="ctr">
              <a:buNone/>
            </a:pPr>
            <a:br>
              <a:rPr lang="fr-FR" dirty="0"/>
            </a:br>
            <a:r>
              <a:rPr lang="fr-FR" dirty="0"/>
              <a:t>57a  Escalier rouge</a:t>
            </a:r>
            <a:br>
              <a:rPr lang="fr-FR" dirty="0"/>
            </a:br>
            <a:r>
              <a:rPr lang="fr-FR" dirty="0"/>
              <a:t>57d. Escalier Fleury</a:t>
            </a:r>
            <a:br>
              <a:rPr lang="fr-FR" dirty="0"/>
            </a:br>
            <a:r>
              <a:rPr lang="fr-FR" dirty="0"/>
              <a:t>60a  Escalier des dupes</a:t>
            </a:r>
            <a:br>
              <a:rPr lang="fr-FR" dirty="0"/>
            </a:br>
            <a:r>
              <a:rPr lang="fr-FR" dirty="0"/>
              <a:t>60d  Escalier de l'arrière cabinet du Dauphin</a:t>
            </a:r>
            <a:br>
              <a:rPr lang="fr-FR" dirty="0"/>
            </a:br>
            <a:r>
              <a:rPr lang="fr-FR" dirty="0"/>
              <a:t>67a. Escalier circulaire du dauphin</a:t>
            </a:r>
            <a:br>
              <a:rPr lang="fr-FR" dirty="0"/>
            </a:br>
            <a:r>
              <a:rPr lang="fr-FR" dirty="0"/>
              <a:t>67b  Escalier des porteurs d'eau</a:t>
            </a:r>
            <a:br>
              <a:rPr lang="fr-FR" dirty="0"/>
            </a:br>
            <a:r>
              <a:rPr lang="fr-FR" dirty="0"/>
              <a:t>70c. Escalier semi-circulaire</a:t>
            </a:r>
            <a:br>
              <a:rPr lang="fr-FR" dirty="0"/>
            </a:br>
            <a:r>
              <a:rPr lang="fr-FR" dirty="0"/>
              <a:t>80    Escalier Louis Philippe</a:t>
            </a:r>
            <a:br>
              <a:rPr lang="fr-FR" dirty="0"/>
            </a:br>
            <a:r>
              <a:rPr lang="fr-FR" dirty="0"/>
              <a:t>82b. Escalier d'</a:t>
            </a:r>
            <a:r>
              <a:rPr lang="fr-FR" dirty="0" err="1"/>
              <a:t>Epermon</a:t>
            </a:r>
            <a:br>
              <a:rPr lang="fr-FR" dirty="0"/>
            </a:br>
            <a:r>
              <a:rPr lang="fr-FR" dirty="0"/>
              <a:t>83c. Petit degré du roi</a:t>
            </a:r>
            <a:br>
              <a:rPr lang="fr-FR" dirty="0"/>
            </a:br>
            <a:r>
              <a:rPr lang="fr-FR" dirty="0"/>
              <a:t>84    Degré du roi</a:t>
            </a:r>
          </a:p>
          <a:p>
            <a:pPr marL="0" indent="0" algn="ctr">
              <a:buNone/>
            </a:pPr>
            <a:r>
              <a:rPr lang="fr-FR" dirty="0"/>
              <a:t>92 Escalier de la reine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0000"/>
                </a:solidFill>
              </a:rPr>
              <a:t>Escalier des ambassadeurs 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0000"/>
                </a:solidFill>
              </a:rPr>
              <a:t>détruit sous Louis XV</a:t>
            </a:r>
          </a:p>
          <a:p>
            <a:pPr algn="ctr"/>
            <a:r>
              <a:rPr lang="fr-FR" dirty="0"/>
              <a:t> </a:t>
            </a:r>
            <a:r>
              <a:rPr lang="fr-FR" sz="1400" dirty="0">
                <a:hlinkClick r:id="rId2"/>
              </a:rPr>
              <a:t>https://berdom.skyrock.com/42068912-Plan-rez-de-chaussee-Aile-centrale.html</a:t>
            </a:r>
            <a:r>
              <a:rPr lang="fr-FR" sz="1400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20482" name="Picture 2" descr="Plan rez de chaussÃ©e : Aile centra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" y="234769"/>
            <a:ext cx="7400257" cy="66232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1015225" y="3551274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511044" y="2289967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782529" y="1623662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930609" y="1493984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070115" y="1493985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955932" y="2213770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13264" y="1820365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841440" y="3806881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1594885" y="4369981"/>
            <a:ext cx="479962" cy="87052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781441" y="3422762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096000" y="4126456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324540" y="3460576"/>
            <a:ext cx="430803" cy="39340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107032" y="4453696"/>
            <a:ext cx="430803" cy="123634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0623711" y="5646360"/>
            <a:ext cx="1446822" cy="8925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Maquette de l’escalier des </a:t>
            </a:r>
            <a:r>
              <a:rPr lang="fr-FR" sz="1600" b="1" dirty="0">
                <a:solidFill>
                  <a:srgbClr val="FF0000"/>
                </a:solidFill>
              </a:rPr>
              <a:t>ambassadeurs</a:t>
            </a:r>
          </a:p>
        </p:txBody>
      </p:sp>
      <p:sp>
        <p:nvSpPr>
          <p:cNvPr id="21" name="Étoile à 5 branches 20"/>
          <p:cNvSpPr/>
          <p:nvPr/>
        </p:nvSpPr>
        <p:spPr>
          <a:xfrm>
            <a:off x="8264541" y="3727753"/>
            <a:ext cx="390598" cy="523942"/>
          </a:xfrm>
          <a:prstGeom prst="star5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484" name="Picture 4" descr="http://guillaume-ravaille.com/wp-content/uploads/2017/04/1752-300x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4" y="4976084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Étoile à 5 branches 22"/>
          <p:cNvSpPr/>
          <p:nvPr/>
        </p:nvSpPr>
        <p:spPr>
          <a:xfrm>
            <a:off x="5574422" y="4665268"/>
            <a:ext cx="736979" cy="936457"/>
          </a:xfrm>
          <a:prstGeom prst="star5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177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364" y="365126"/>
            <a:ext cx="11674258" cy="82484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4000" dirty="0"/>
              <a:t>C L’ouverture sur les jardins : une spécificité française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83235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sz="3200" dirty="0"/>
              <a:t>Présent en Italie, mais très développé en France</a:t>
            </a:r>
          </a:p>
          <a:p>
            <a:endParaRPr lang="fr-FR" sz="3200" dirty="0"/>
          </a:p>
          <a:p>
            <a:r>
              <a:rPr lang="fr-FR" sz="3200" dirty="0"/>
              <a:t>De clôt, le jardin devient un écrin du château qu’il prolonge</a:t>
            </a:r>
          </a:p>
          <a:p>
            <a:pPr lvl="1"/>
            <a:r>
              <a:rPr lang="fr-FR" dirty="0"/>
              <a:t>Illustration du pouvoir par domination de la nature</a:t>
            </a:r>
          </a:p>
          <a:p>
            <a:pPr marL="0" indent="0">
              <a:buNone/>
            </a:pPr>
            <a:endParaRPr lang="fr-FR" sz="3200" dirty="0"/>
          </a:p>
          <a:p>
            <a:r>
              <a:rPr lang="fr-FR" sz="3200" dirty="0"/>
              <a:t>Jardin se rapproche du château dès XIVe s</a:t>
            </a:r>
          </a:p>
          <a:p>
            <a:pPr lvl="1"/>
            <a:r>
              <a:rPr lang="fr-FR" dirty="0"/>
              <a:t>Accès facilité : escalier, galerie, passages, ponts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678801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Joël Dubos UDTL 2018-19</a:t>
            </a:r>
          </a:p>
        </p:txBody>
      </p:sp>
      <p:pic>
        <p:nvPicPr>
          <p:cNvPr id="17413" name="Picture 2" descr="RÃ©sultat de recherche d'images pour &quot;chateau louis 14 salman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0"/>
            <a:ext cx="47561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Image associÃ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-28575"/>
            <a:ext cx="39243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RÃ©sultat de recherche d'images pour &quot;chateau louis 14 salman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00438"/>
            <a:ext cx="46275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Image associÃ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9" y="3617914"/>
            <a:ext cx="44211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8554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Le jardin enveloppe le château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47874" y="4219073"/>
            <a:ext cx="5305926" cy="195788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i="1" dirty="0"/>
              <a:t>Anonyme,</a:t>
            </a:r>
            <a:r>
              <a:rPr lang="fr-FR" dirty="0"/>
              <a:t> Plan du château de </a:t>
            </a:r>
            <a:r>
              <a:rPr lang="fr-FR" b="1" dirty="0"/>
              <a:t>Fontainebleau</a:t>
            </a:r>
            <a:r>
              <a:rPr lang="fr-FR" dirty="0"/>
              <a:t>,</a:t>
            </a:r>
            <a:r>
              <a:rPr lang="fr-FR" i="1" dirty="0"/>
              <a:t> détail,</a:t>
            </a:r>
            <a:r>
              <a:rPr lang="fr-FR" dirty="0"/>
              <a:t> ca.</a:t>
            </a:r>
            <a:r>
              <a:rPr lang="fr-FR" i="1" dirty="0"/>
              <a:t> 1606, plume et encre brune, Stockholm, </a:t>
            </a:r>
            <a:r>
              <a:rPr lang="fr-FR" i="1" dirty="0" err="1"/>
              <a:t>Nationalmuseum</a:t>
            </a:r>
            <a:r>
              <a:rPr lang="fr-FR" i="1" dirty="0"/>
              <a:t>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026" name="Picture 2" descr="https://books.openedition.org/pufr/docannexe/image/8461/img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1043"/>
            <a:ext cx="48958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-1796715" y="2727115"/>
            <a:ext cx="1111014" cy="930442"/>
          </a:xfrm>
          <a:custGeom>
            <a:avLst/>
            <a:gdLst>
              <a:gd name="connsiteX0" fmla="*/ 368968 w 1111014"/>
              <a:gd name="connsiteY0" fmla="*/ 0 h 930442"/>
              <a:gd name="connsiteX1" fmla="*/ 272715 w 1111014"/>
              <a:gd name="connsiteY1" fmla="*/ 128337 h 930442"/>
              <a:gd name="connsiteX2" fmla="*/ 208547 w 1111014"/>
              <a:gd name="connsiteY2" fmla="*/ 256674 h 930442"/>
              <a:gd name="connsiteX3" fmla="*/ 192505 w 1111014"/>
              <a:gd name="connsiteY3" fmla="*/ 320842 h 930442"/>
              <a:gd name="connsiteX4" fmla="*/ 160421 w 1111014"/>
              <a:gd name="connsiteY4" fmla="*/ 417095 h 930442"/>
              <a:gd name="connsiteX5" fmla="*/ 144378 w 1111014"/>
              <a:gd name="connsiteY5" fmla="*/ 465221 h 930442"/>
              <a:gd name="connsiteX6" fmla="*/ 96252 w 1111014"/>
              <a:gd name="connsiteY6" fmla="*/ 625642 h 930442"/>
              <a:gd name="connsiteX7" fmla="*/ 32084 w 1111014"/>
              <a:gd name="connsiteY7" fmla="*/ 705853 h 930442"/>
              <a:gd name="connsiteX8" fmla="*/ 0 w 1111014"/>
              <a:gd name="connsiteY8" fmla="*/ 753979 h 930442"/>
              <a:gd name="connsiteX9" fmla="*/ 96252 w 1111014"/>
              <a:gd name="connsiteY9" fmla="*/ 802105 h 930442"/>
              <a:gd name="connsiteX10" fmla="*/ 144378 w 1111014"/>
              <a:gd name="connsiteY10" fmla="*/ 834189 h 930442"/>
              <a:gd name="connsiteX11" fmla="*/ 240631 w 1111014"/>
              <a:gd name="connsiteY11" fmla="*/ 866274 h 930442"/>
              <a:gd name="connsiteX12" fmla="*/ 320842 w 1111014"/>
              <a:gd name="connsiteY12" fmla="*/ 930442 h 930442"/>
              <a:gd name="connsiteX13" fmla="*/ 401052 w 1111014"/>
              <a:gd name="connsiteY13" fmla="*/ 914400 h 930442"/>
              <a:gd name="connsiteX14" fmla="*/ 545431 w 1111014"/>
              <a:gd name="connsiteY14" fmla="*/ 866274 h 930442"/>
              <a:gd name="connsiteX15" fmla="*/ 593557 w 1111014"/>
              <a:gd name="connsiteY15" fmla="*/ 850232 h 930442"/>
              <a:gd name="connsiteX16" fmla="*/ 882315 w 1111014"/>
              <a:gd name="connsiteY16" fmla="*/ 834189 h 930442"/>
              <a:gd name="connsiteX17" fmla="*/ 962526 w 1111014"/>
              <a:gd name="connsiteY17" fmla="*/ 818147 h 930442"/>
              <a:gd name="connsiteX18" fmla="*/ 1026694 w 1111014"/>
              <a:gd name="connsiteY18" fmla="*/ 673768 h 930442"/>
              <a:gd name="connsiteX19" fmla="*/ 1042736 w 1111014"/>
              <a:gd name="connsiteY19" fmla="*/ 593558 h 930442"/>
              <a:gd name="connsiteX20" fmla="*/ 1074821 w 1111014"/>
              <a:gd name="connsiteY20" fmla="*/ 497305 h 930442"/>
              <a:gd name="connsiteX21" fmla="*/ 1090863 w 1111014"/>
              <a:gd name="connsiteY21" fmla="*/ 449179 h 930442"/>
              <a:gd name="connsiteX22" fmla="*/ 1106905 w 1111014"/>
              <a:gd name="connsiteY22" fmla="*/ 368968 h 930442"/>
              <a:gd name="connsiteX23" fmla="*/ 1090863 w 1111014"/>
              <a:gd name="connsiteY23" fmla="*/ 240632 h 930442"/>
              <a:gd name="connsiteX24" fmla="*/ 866273 w 1111014"/>
              <a:gd name="connsiteY24" fmla="*/ 224589 h 930442"/>
              <a:gd name="connsiteX25" fmla="*/ 737936 w 1111014"/>
              <a:gd name="connsiteY25" fmla="*/ 192505 h 930442"/>
              <a:gd name="connsiteX26" fmla="*/ 545431 w 1111014"/>
              <a:gd name="connsiteY26" fmla="*/ 128337 h 930442"/>
              <a:gd name="connsiteX27" fmla="*/ 449178 w 1111014"/>
              <a:gd name="connsiteY27" fmla="*/ 96253 h 930442"/>
              <a:gd name="connsiteX28" fmla="*/ 352926 w 1111014"/>
              <a:gd name="connsiteY28" fmla="*/ 64168 h 93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11014" h="930442">
                <a:moveTo>
                  <a:pt x="368968" y="0"/>
                </a:moveTo>
                <a:cubicBezTo>
                  <a:pt x="360787" y="10226"/>
                  <a:pt x="285484" y="99607"/>
                  <a:pt x="272715" y="128337"/>
                </a:cubicBezTo>
                <a:cubicBezTo>
                  <a:pt x="213727" y="261060"/>
                  <a:pt x="274438" y="190781"/>
                  <a:pt x="208547" y="256674"/>
                </a:cubicBezTo>
                <a:cubicBezTo>
                  <a:pt x="203200" y="278063"/>
                  <a:pt x="198840" y="299724"/>
                  <a:pt x="192505" y="320842"/>
                </a:cubicBezTo>
                <a:cubicBezTo>
                  <a:pt x="182787" y="353236"/>
                  <a:pt x="171116" y="385011"/>
                  <a:pt x="160421" y="417095"/>
                </a:cubicBezTo>
                <a:cubicBezTo>
                  <a:pt x="155074" y="433137"/>
                  <a:pt x="148479" y="448816"/>
                  <a:pt x="144378" y="465221"/>
                </a:cubicBezTo>
                <a:cubicBezTo>
                  <a:pt x="135411" y="501091"/>
                  <a:pt x="111874" y="602209"/>
                  <a:pt x="96252" y="625642"/>
                </a:cubicBezTo>
                <a:cubicBezTo>
                  <a:pt x="-2499" y="773768"/>
                  <a:pt x="123518" y="591559"/>
                  <a:pt x="32084" y="705853"/>
                </a:cubicBezTo>
                <a:cubicBezTo>
                  <a:pt x="20040" y="720908"/>
                  <a:pt x="10695" y="737937"/>
                  <a:pt x="0" y="753979"/>
                </a:cubicBezTo>
                <a:cubicBezTo>
                  <a:pt x="137922" y="845927"/>
                  <a:pt x="-36581" y="735688"/>
                  <a:pt x="96252" y="802105"/>
                </a:cubicBezTo>
                <a:cubicBezTo>
                  <a:pt x="113497" y="810727"/>
                  <a:pt x="126760" y="826359"/>
                  <a:pt x="144378" y="834189"/>
                </a:cubicBezTo>
                <a:cubicBezTo>
                  <a:pt x="175283" y="847925"/>
                  <a:pt x="240631" y="866274"/>
                  <a:pt x="240631" y="866274"/>
                </a:cubicBezTo>
                <a:cubicBezTo>
                  <a:pt x="265267" y="903228"/>
                  <a:pt x="269183" y="930442"/>
                  <a:pt x="320842" y="930442"/>
                </a:cubicBezTo>
                <a:cubicBezTo>
                  <a:pt x="348108" y="930442"/>
                  <a:pt x="374747" y="921574"/>
                  <a:pt x="401052" y="914400"/>
                </a:cubicBezTo>
                <a:lnTo>
                  <a:pt x="545431" y="866274"/>
                </a:lnTo>
                <a:cubicBezTo>
                  <a:pt x="561473" y="860927"/>
                  <a:pt x="576673" y="851170"/>
                  <a:pt x="593557" y="850232"/>
                </a:cubicBezTo>
                <a:lnTo>
                  <a:pt x="882315" y="834189"/>
                </a:lnTo>
                <a:cubicBezTo>
                  <a:pt x="909052" y="828842"/>
                  <a:pt x="938852" y="831675"/>
                  <a:pt x="962526" y="818147"/>
                </a:cubicBezTo>
                <a:cubicBezTo>
                  <a:pt x="992879" y="800802"/>
                  <a:pt x="1024456" y="684956"/>
                  <a:pt x="1026694" y="673768"/>
                </a:cubicBezTo>
                <a:cubicBezTo>
                  <a:pt x="1032041" y="647031"/>
                  <a:pt x="1035562" y="619863"/>
                  <a:pt x="1042736" y="593558"/>
                </a:cubicBezTo>
                <a:cubicBezTo>
                  <a:pt x="1051635" y="560930"/>
                  <a:pt x="1064126" y="529389"/>
                  <a:pt x="1074821" y="497305"/>
                </a:cubicBezTo>
                <a:cubicBezTo>
                  <a:pt x="1080168" y="481263"/>
                  <a:pt x="1087547" y="465760"/>
                  <a:pt x="1090863" y="449179"/>
                </a:cubicBezTo>
                <a:lnTo>
                  <a:pt x="1106905" y="368968"/>
                </a:lnTo>
                <a:cubicBezTo>
                  <a:pt x="1101558" y="326189"/>
                  <a:pt x="1127831" y="262813"/>
                  <a:pt x="1090863" y="240632"/>
                </a:cubicBezTo>
                <a:cubicBezTo>
                  <a:pt x="1026505" y="202017"/>
                  <a:pt x="940639" y="234730"/>
                  <a:pt x="866273" y="224589"/>
                </a:cubicBezTo>
                <a:cubicBezTo>
                  <a:pt x="822582" y="218631"/>
                  <a:pt x="779769" y="206449"/>
                  <a:pt x="737936" y="192505"/>
                </a:cubicBezTo>
                <a:lnTo>
                  <a:pt x="545431" y="128337"/>
                </a:lnTo>
                <a:lnTo>
                  <a:pt x="449178" y="96253"/>
                </a:lnTo>
                <a:cubicBezTo>
                  <a:pt x="373410" y="77310"/>
                  <a:pt x="404730" y="90070"/>
                  <a:pt x="352926" y="64168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882316" y="3192336"/>
            <a:ext cx="4844716" cy="2695117"/>
          </a:xfrm>
          <a:custGeom>
            <a:avLst/>
            <a:gdLst>
              <a:gd name="connsiteX0" fmla="*/ 144379 w 4844716"/>
              <a:gd name="connsiteY0" fmla="*/ 64211 h 2695117"/>
              <a:gd name="connsiteX1" fmla="*/ 16042 w 4844716"/>
              <a:gd name="connsiteY1" fmla="*/ 240675 h 2695117"/>
              <a:gd name="connsiteX2" fmla="*/ 0 w 4844716"/>
              <a:gd name="connsiteY2" fmla="*/ 288801 h 2695117"/>
              <a:gd name="connsiteX3" fmla="*/ 16042 w 4844716"/>
              <a:gd name="connsiteY3" fmla="*/ 449222 h 2695117"/>
              <a:gd name="connsiteX4" fmla="*/ 48126 w 4844716"/>
              <a:gd name="connsiteY4" fmla="*/ 545475 h 2695117"/>
              <a:gd name="connsiteX5" fmla="*/ 64168 w 4844716"/>
              <a:gd name="connsiteY5" fmla="*/ 609643 h 2695117"/>
              <a:gd name="connsiteX6" fmla="*/ 80210 w 4844716"/>
              <a:gd name="connsiteY6" fmla="*/ 657769 h 2695117"/>
              <a:gd name="connsiteX7" fmla="*/ 112295 w 4844716"/>
              <a:gd name="connsiteY7" fmla="*/ 834232 h 2695117"/>
              <a:gd name="connsiteX8" fmla="*/ 128337 w 4844716"/>
              <a:gd name="connsiteY8" fmla="*/ 1812801 h 2695117"/>
              <a:gd name="connsiteX9" fmla="*/ 176463 w 4844716"/>
              <a:gd name="connsiteY9" fmla="*/ 2037390 h 2695117"/>
              <a:gd name="connsiteX10" fmla="*/ 192505 w 4844716"/>
              <a:gd name="connsiteY10" fmla="*/ 2085517 h 2695117"/>
              <a:gd name="connsiteX11" fmla="*/ 240631 w 4844716"/>
              <a:gd name="connsiteY11" fmla="*/ 2101559 h 2695117"/>
              <a:gd name="connsiteX12" fmla="*/ 385010 w 4844716"/>
              <a:gd name="connsiteY12" fmla="*/ 2037390 h 2695117"/>
              <a:gd name="connsiteX13" fmla="*/ 433137 w 4844716"/>
              <a:gd name="connsiteY13" fmla="*/ 2021348 h 2695117"/>
              <a:gd name="connsiteX14" fmla="*/ 497305 w 4844716"/>
              <a:gd name="connsiteY14" fmla="*/ 1989264 h 2695117"/>
              <a:gd name="connsiteX15" fmla="*/ 609600 w 4844716"/>
              <a:gd name="connsiteY15" fmla="*/ 1909053 h 2695117"/>
              <a:gd name="connsiteX16" fmla="*/ 753979 w 4844716"/>
              <a:gd name="connsiteY16" fmla="*/ 1844885 h 2695117"/>
              <a:gd name="connsiteX17" fmla="*/ 850231 w 4844716"/>
              <a:gd name="connsiteY17" fmla="*/ 1780717 h 2695117"/>
              <a:gd name="connsiteX18" fmla="*/ 946484 w 4844716"/>
              <a:gd name="connsiteY18" fmla="*/ 1748632 h 2695117"/>
              <a:gd name="connsiteX19" fmla="*/ 1058779 w 4844716"/>
              <a:gd name="connsiteY19" fmla="*/ 1684464 h 2695117"/>
              <a:gd name="connsiteX20" fmla="*/ 1122947 w 4844716"/>
              <a:gd name="connsiteY20" fmla="*/ 1668422 h 2695117"/>
              <a:gd name="connsiteX21" fmla="*/ 1171073 w 4844716"/>
              <a:gd name="connsiteY21" fmla="*/ 1652380 h 2695117"/>
              <a:gd name="connsiteX22" fmla="*/ 1235242 w 4844716"/>
              <a:gd name="connsiteY22" fmla="*/ 1636338 h 2695117"/>
              <a:gd name="connsiteX23" fmla="*/ 1283368 w 4844716"/>
              <a:gd name="connsiteY23" fmla="*/ 1620296 h 2695117"/>
              <a:gd name="connsiteX24" fmla="*/ 1347537 w 4844716"/>
              <a:gd name="connsiteY24" fmla="*/ 1604253 h 2695117"/>
              <a:gd name="connsiteX25" fmla="*/ 1491916 w 4844716"/>
              <a:gd name="connsiteY25" fmla="*/ 1556127 h 2695117"/>
              <a:gd name="connsiteX26" fmla="*/ 1588168 w 4844716"/>
              <a:gd name="connsiteY26" fmla="*/ 1491959 h 2695117"/>
              <a:gd name="connsiteX27" fmla="*/ 1636295 w 4844716"/>
              <a:gd name="connsiteY27" fmla="*/ 1443832 h 2695117"/>
              <a:gd name="connsiteX28" fmla="*/ 1732547 w 4844716"/>
              <a:gd name="connsiteY28" fmla="*/ 1411748 h 2695117"/>
              <a:gd name="connsiteX29" fmla="*/ 1780673 w 4844716"/>
              <a:gd name="connsiteY29" fmla="*/ 1395706 h 2695117"/>
              <a:gd name="connsiteX30" fmla="*/ 1828800 w 4844716"/>
              <a:gd name="connsiteY30" fmla="*/ 1379664 h 2695117"/>
              <a:gd name="connsiteX31" fmla="*/ 2021305 w 4844716"/>
              <a:gd name="connsiteY31" fmla="*/ 1395706 h 2695117"/>
              <a:gd name="connsiteX32" fmla="*/ 2005263 w 4844716"/>
              <a:gd name="connsiteY32" fmla="*/ 1459875 h 2695117"/>
              <a:gd name="connsiteX33" fmla="*/ 1925052 w 4844716"/>
              <a:gd name="connsiteY33" fmla="*/ 1540085 h 2695117"/>
              <a:gd name="connsiteX34" fmla="*/ 1860884 w 4844716"/>
              <a:gd name="connsiteY34" fmla="*/ 1620296 h 2695117"/>
              <a:gd name="connsiteX35" fmla="*/ 1844842 w 4844716"/>
              <a:gd name="connsiteY35" fmla="*/ 1668422 h 2695117"/>
              <a:gd name="connsiteX36" fmla="*/ 1780673 w 4844716"/>
              <a:gd name="connsiteY36" fmla="*/ 1748632 h 2695117"/>
              <a:gd name="connsiteX37" fmla="*/ 1764631 w 4844716"/>
              <a:gd name="connsiteY37" fmla="*/ 1796759 h 2695117"/>
              <a:gd name="connsiteX38" fmla="*/ 1716505 w 4844716"/>
              <a:gd name="connsiteY38" fmla="*/ 1828843 h 2695117"/>
              <a:gd name="connsiteX39" fmla="*/ 1684421 w 4844716"/>
              <a:gd name="connsiteY39" fmla="*/ 1925096 h 2695117"/>
              <a:gd name="connsiteX40" fmla="*/ 1700463 w 4844716"/>
              <a:gd name="connsiteY40" fmla="*/ 2021348 h 2695117"/>
              <a:gd name="connsiteX41" fmla="*/ 1732547 w 4844716"/>
              <a:gd name="connsiteY41" fmla="*/ 2069475 h 2695117"/>
              <a:gd name="connsiteX42" fmla="*/ 1925052 w 4844716"/>
              <a:gd name="connsiteY42" fmla="*/ 2165727 h 2695117"/>
              <a:gd name="connsiteX43" fmla="*/ 2021305 w 4844716"/>
              <a:gd name="connsiteY43" fmla="*/ 2197811 h 2695117"/>
              <a:gd name="connsiteX44" fmla="*/ 2069431 w 4844716"/>
              <a:gd name="connsiteY44" fmla="*/ 2213853 h 2695117"/>
              <a:gd name="connsiteX45" fmla="*/ 2101516 w 4844716"/>
              <a:gd name="connsiteY45" fmla="*/ 2245938 h 2695117"/>
              <a:gd name="connsiteX46" fmla="*/ 2197768 w 4844716"/>
              <a:gd name="connsiteY46" fmla="*/ 2278022 h 2695117"/>
              <a:gd name="connsiteX47" fmla="*/ 2502568 w 4844716"/>
              <a:gd name="connsiteY47" fmla="*/ 2229896 h 2695117"/>
              <a:gd name="connsiteX48" fmla="*/ 2550695 w 4844716"/>
              <a:gd name="connsiteY48" fmla="*/ 2149685 h 2695117"/>
              <a:gd name="connsiteX49" fmla="*/ 2598821 w 4844716"/>
              <a:gd name="connsiteY49" fmla="*/ 2053432 h 2695117"/>
              <a:gd name="connsiteX50" fmla="*/ 2614863 w 4844716"/>
              <a:gd name="connsiteY50" fmla="*/ 2005306 h 2695117"/>
              <a:gd name="connsiteX51" fmla="*/ 2646947 w 4844716"/>
              <a:gd name="connsiteY51" fmla="*/ 1941138 h 2695117"/>
              <a:gd name="connsiteX52" fmla="*/ 2679031 w 4844716"/>
              <a:gd name="connsiteY52" fmla="*/ 1844885 h 2695117"/>
              <a:gd name="connsiteX53" fmla="*/ 2743200 w 4844716"/>
              <a:gd name="connsiteY53" fmla="*/ 1748632 h 2695117"/>
              <a:gd name="connsiteX54" fmla="*/ 2839452 w 4844716"/>
              <a:gd name="connsiteY54" fmla="*/ 1764675 h 2695117"/>
              <a:gd name="connsiteX55" fmla="*/ 2871537 w 4844716"/>
              <a:gd name="connsiteY55" fmla="*/ 1860927 h 2695117"/>
              <a:gd name="connsiteX56" fmla="*/ 2823410 w 4844716"/>
              <a:gd name="connsiteY56" fmla="*/ 2117601 h 2695117"/>
              <a:gd name="connsiteX57" fmla="*/ 2759242 w 4844716"/>
              <a:gd name="connsiteY57" fmla="*/ 2213853 h 2695117"/>
              <a:gd name="connsiteX58" fmla="*/ 2727158 w 4844716"/>
              <a:gd name="connsiteY58" fmla="*/ 2310106 h 2695117"/>
              <a:gd name="connsiteX59" fmla="*/ 2743200 w 4844716"/>
              <a:gd name="connsiteY59" fmla="*/ 2470527 h 2695117"/>
              <a:gd name="connsiteX60" fmla="*/ 2775284 w 4844716"/>
              <a:gd name="connsiteY60" fmla="*/ 2518653 h 2695117"/>
              <a:gd name="connsiteX61" fmla="*/ 2807368 w 4844716"/>
              <a:gd name="connsiteY61" fmla="*/ 2550738 h 2695117"/>
              <a:gd name="connsiteX62" fmla="*/ 2951747 w 4844716"/>
              <a:gd name="connsiteY62" fmla="*/ 2582822 h 2695117"/>
              <a:gd name="connsiteX63" fmla="*/ 3096126 w 4844716"/>
              <a:gd name="connsiteY63" fmla="*/ 2598864 h 2695117"/>
              <a:gd name="connsiteX64" fmla="*/ 3465095 w 4844716"/>
              <a:gd name="connsiteY64" fmla="*/ 2614906 h 2695117"/>
              <a:gd name="connsiteX65" fmla="*/ 3689684 w 4844716"/>
              <a:gd name="connsiteY65" fmla="*/ 2630948 h 2695117"/>
              <a:gd name="connsiteX66" fmla="*/ 3753852 w 4844716"/>
              <a:gd name="connsiteY66" fmla="*/ 2646990 h 2695117"/>
              <a:gd name="connsiteX67" fmla="*/ 3801979 w 4844716"/>
              <a:gd name="connsiteY67" fmla="*/ 2663032 h 2695117"/>
              <a:gd name="connsiteX68" fmla="*/ 4315326 w 4844716"/>
              <a:gd name="connsiteY68" fmla="*/ 2695117 h 2695117"/>
              <a:gd name="connsiteX69" fmla="*/ 4716379 w 4844716"/>
              <a:gd name="connsiteY69" fmla="*/ 2679075 h 2695117"/>
              <a:gd name="connsiteX70" fmla="*/ 4748463 w 4844716"/>
              <a:gd name="connsiteY70" fmla="*/ 2646990 h 2695117"/>
              <a:gd name="connsiteX71" fmla="*/ 4780547 w 4844716"/>
              <a:gd name="connsiteY71" fmla="*/ 2550738 h 2695117"/>
              <a:gd name="connsiteX72" fmla="*/ 4796589 w 4844716"/>
              <a:gd name="connsiteY72" fmla="*/ 2229896 h 2695117"/>
              <a:gd name="connsiteX73" fmla="*/ 4812631 w 4844716"/>
              <a:gd name="connsiteY73" fmla="*/ 2101559 h 2695117"/>
              <a:gd name="connsiteX74" fmla="*/ 4844716 w 4844716"/>
              <a:gd name="connsiteY74" fmla="*/ 1893011 h 2695117"/>
              <a:gd name="connsiteX75" fmla="*/ 4828673 w 4844716"/>
              <a:gd name="connsiteY75" fmla="*/ 1588211 h 2695117"/>
              <a:gd name="connsiteX76" fmla="*/ 4780547 w 4844716"/>
              <a:gd name="connsiteY76" fmla="*/ 1572169 h 2695117"/>
              <a:gd name="connsiteX77" fmla="*/ 4716379 w 4844716"/>
              <a:gd name="connsiteY77" fmla="*/ 1556127 h 2695117"/>
              <a:gd name="connsiteX78" fmla="*/ 4299284 w 4844716"/>
              <a:gd name="connsiteY78" fmla="*/ 1540085 h 2695117"/>
              <a:gd name="connsiteX79" fmla="*/ 3031958 w 4844716"/>
              <a:gd name="connsiteY79" fmla="*/ 1556127 h 2695117"/>
              <a:gd name="connsiteX80" fmla="*/ 2983831 w 4844716"/>
              <a:gd name="connsiteY80" fmla="*/ 1572169 h 2695117"/>
              <a:gd name="connsiteX81" fmla="*/ 2919663 w 4844716"/>
              <a:gd name="connsiteY81" fmla="*/ 1588211 h 2695117"/>
              <a:gd name="connsiteX82" fmla="*/ 2823410 w 4844716"/>
              <a:gd name="connsiteY82" fmla="*/ 1620296 h 2695117"/>
              <a:gd name="connsiteX83" fmla="*/ 2630905 w 4844716"/>
              <a:gd name="connsiteY83" fmla="*/ 1588211 h 2695117"/>
              <a:gd name="connsiteX84" fmla="*/ 2582779 w 4844716"/>
              <a:gd name="connsiteY84" fmla="*/ 1556127 h 2695117"/>
              <a:gd name="connsiteX85" fmla="*/ 2422358 w 4844716"/>
              <a:gd name="connsiteY85" fmla="*/ 1475917 h 2695117"/>
              <a:gd name="connsiteX86" fmla="*/ 2358189 w 4844716"/>
              <a:gd name="connsiteY86" fmla="*/ 1427790 h 2695117"/>
              <a:gd name="connsiteX87" fmla="*/ 2310063 w 4844716"/>
              <a:gd name="connsiteY87" fmla="*/ 1411748 h 2695117"/>
              <a:gd name="connsiteX88" fmla="*/ 2181726 w 4844716"/>
              <a:gd name="connsiteY88" fmla="*/ 1347580 h 2695117"/>
              <a:gd name="connsiteX89" fmla="*/ 2085473 w 4844716"/>
              <a:gd name="connsiteY89" fmla="*/ 1251327 h 2695117"/>
              <a:gd name="connsiteX90" fmla="*/ 2037347 w 4844716"/>
              <a:gd name="connsiteY90" fmla="*/ 1203201 h 2695117"/>
              <a:gd name="connsiteX91" fmla="*/ 1941095 w 4844716"/>
              <a:gd name="connsiteY91" fmla="*/ 1122990 h 2695117"/>
              <a:gd name="connsiteX92" fmla="*/ 1844842 w 4844716"/>
              <a:gd name="connsiteY92" fmla="*/ 1026738 h 2695117"/>
              <a:gd name="connsiteX93" fmla="*/ 1780673 w 4844716"/>
              <a:gd name="connsiteY93" fmla="*/ 930485 h 2695117"/>
              <a:gd name="connsiteX94" fmla="*/ 1732547 w 4844716"/>
              <a:gd name="connsiteY94" fmla="*/ 882359 h 2695117"/>
              <a:gd name="connsiteX95" fmla="*/ 1668379 w 4844716"/>
              <a:gd name="connsiteY95" fmla="*/ 786106 h 2695117"/>
              <a:gd name="connsiteX96" fmla="*/ 1540042 w 4844716"/>
              <a:gd name="connsiteY96" fmla="*/ 721938 h 2695117"/>
              <a:gd name="connsiteX97" fmla="*/ 1475873 w 4844716"/>
              <a:gd name="connsiteY97" fmla="*/ 689853 h 2695117"/>
              <a:gd name="connsiteX98" fmla="*/ 1315452 w 4844716"/>
              <a:gd name="connsiteY98" fmla="*/ 625685 h 2695117"/>
              <a:gd name="connsiteX99" fmla="*/ 1219200 w 4844716"/>
              <a:gd name="connsiteY99" fmla="*/ 577559 h 2695117"/>
              <a:gd name="connsiteX100" fmla="*/ 1090863 w 4844716"/>
              <a:gd name="connsiteY100" fmla="*/ 481306 h 2695117"/>
              <a:gd name="connsiteX101" fmla="*/ 1026695 w 4844716"/>
              <a:gd name="connsiteY101" fmla="*/ 433180 h 2695117"/>
              <a:gd name="connsiteX102" fmla="*/ 930442 w 4844716"/>
              <a:gd name="connsiteY102" fmla="*/ 369011 h 2695117"/>
              <a:gd name="connsiteX103" fmla="*/ 834189 w 4844716"/>
              <a:gd name="connsiteY103" fmla="*/ 304843 h 2695117"/>
              <a:gd name="connsiteX104" fmla="*/ 705852 w 4844716"/>
              <a:gd name="connsiteY104" fmla="*/ 240675 h 2695117"/>
              <a:gd name="connsiteX105" fmla="*/ 641684 w 4844716"/>
              <a:gd name="connsiteY105" fmla="*/ 208590 h 2695117"/>
              <a:gd name="connsiteX106" fmla="*/ 545431 w 4844716"/>
              <a:gd name="connsiteY106" fmla="*/ 176506 h 2695117"/>
              <a:gd name="connsiteX107" fmla="*/ 497305 w 4844716"/>
              <a:gd name="connsiteY107" fmla="*/ 160464 h 2695117"/>
              <a:gd name="connsiteX108" fmla="*/ 401052 w 4844716"/>
              <a:gd name="connsiteY108" fmla="*/ 96296 h 2695117"/>
              <a:gd name="connsiteX109" fmla="*/ 368968 w 4844716"/>
              <a:gd name="connsiteY109" fmla="*/ 64211 h 2695117"/>
              <a:gd name="connsiteX110" fmla="*/ 336884 w 4844716"/>
              <a:gd name="connsiteY110" fmla="*/ 16085 h 2695117"/>
              <a:gd name="connsiteX111" fmla="*/ 272716 w 4844716"/>
              <a:gd name="connsiteY111" fmla="*/ 43 h 269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844716" h="2695117">
                <a:moveTo>
                  <a:pt x="144379" y="64211"/>
                </a:moveTo>
                <a:cubicBezTo>
                  <a:pt x="119415" y="95416"/>
                  <a:pt x="27923" y="205032"/>
                  <a:pt x="16042" y="240675"/>
                </a:cubicBezTo>
                <a:lnTo>
                  <a:pt x="0" y="288801"/>
                </a:lnTo>
                <a:cubicBezTo>
                  <a:pt x="5347" y="342275"/>
                  <a:pt x="6138" y="396402"/>
                  <a:pt x="16042" y="449222"/>
                </a:cubicBezTo>
                <a:cubicBezTo>
                  <a:pt x="22275" y="482463"/>
                  <a:pt x="39923" y="512665"/>
                  <a:pt x="48126" y="545475"/>
                </a:cubicBezTo>
                <a:cubicBezTo>
                  <a:pt x="53473" y="566864"/>
                  <a:pt x="58111" y="588444"/>
                  <a:pt x="64168" y="609643"/>
                </a:cubicBezTo>
                <a:cubicBezTo>
                  <a:pt x="68813" y="625902"/>
                  <a:pt x="76109" y="641364"/>
                  <a:pt x="80210" y="657769"/>
                </a:cubicBezTo>
                <a:cubicBezTo>
                  <a:pt x="91418" y="702601"/>
                  <a:pt x="105145" y="791337"/>
                  <a:pt x="112295" y="834232"/>
                </a:cubicBezTo>
                <a:cubicBezTo>
                  <a:pt x="117642" y="1160422"/>
                  <a:pt x="119151" y="1486697"/>
                  <a:pt x="128337" y="1812801"/>
                </a:cubicBezTo>
                <a:cubicBezTo>
                  <a:pt x="133863" y="2008966"/>
                  <a:pt x="126084" y="1919838"/>
                  <a:pt x="176463" y="2037390"/>
                </a:cubicBezTo>
                <a:cubicBezTo>
                  <a:pt x="183124" y="2052933"/>
                  <a:pt x="180548" y="2073560"/>
                  <a:pt x="192505" y="2085517"/>
                </a:cubicBezTo>
                <a:cubicBezTo>
                  <a:pt x="204462" y="2097474"/>
                  <a:pt x="224589" y="2096212"/>
                  <a:pt x="240631" y="2101559"/>
                </a:cubicBezTo>
                <a:cubicBezTo>
                  <a:pt x="488959" y="2018784"/>
                  <a:pt x="232476" y="2113658"/>
                  <a:pt x="385010" y="2037390"/>
                </a:cubicBezTo>
                <a:cubicBezTo>
                  <a:pt x="400135" y="2029828"/>
                  <a:pt x="417594" y="2028009"/>
                  <a:pt x="433137" y="2021348"/>
                </a:cubicBezTo>
                <a:cubicBezTo>
                  <a:pt x="455117" y="2011928"/>
                  <a:pt x="476542" y="2001129"/>
                  <a:pt x="497305" y="1989264"/>
                </a:cubicBezTo>
                <a:cubicBezTo>
                  <a:pt x="576491" y="1944015"/>
                  <a:pt x="517784" y="1966438"/>
                  <a:pt x="609600" y="1909053"/>
                </a:cubicBezTo>
                <a:cubicBezTo>
                  <a:pt x="713732" y="1843970"/>
                  <a:pt x="634456" y="1910079"/>
                  <a:pt x="753979" y="1844885"/>
                </a:cubicBezTo>
                <a:cubicBezTo>
                  <a:pt x="787831" y="1826420"/>
                  <a:pt x="813650" y="1792911"/>
                  <a:pt x="850231" y="1780717"/>
                </a:cubicBezTo>
                <a:cubicBezTo>
                  <a:pt x="882315" y="1770022"/>
                  <a:pt x="918344" y="1767392"/>
                  <a:pt x="946484" y="1748632"/>
                </a:cubicBezTo>
                <a:cubicBezTo>
                  <a:pt x="986379" y="1722035"/>
                  <a:pt x="1012255" y="1701910"/>
                  <a:pt x="1058779" y="1684464"/>
                </a:cubicBezTo>
                <a:cubicBezTo>
                  <a:pt x="1079423" y="1676723"/>
                  <a:pt x="1101748" y="1674479"/>
                  <a:pt x="1122947" y="1668422"/>
                </a:cubicBezTo>
                <a:cubicBezTo>
                  <a:pt x="1139206" y="1663777"/>
                  <a:pt x="1154814" y="1657025"/>
                  <a:pt x="1171073" y="1652380"/>
                </a:cubicBezTo>
                <a:cubicBezTo>
                  <a:pt x="1192273" y="1646323"/>
                  <a:pt x="1214042" y="1642395"/>
                  <a:pt x="1235242" y="1636338"/>
                </a:cubicBezTo>
                <a:cubicBezTo>
                  <a:pt x="1251501" y="1631693"/>
                  <a:pt x="1267109" y="1624942"/>
                  <a:pt x="1283368" y="1620296"/>
                </a:cubicBezTo>
                <a:cubicBezTo>
                  <a:pt x="1304568" y="1614239"/>
                  <a:pt x="1326464" y="1610737"/>
                  <a:pt x="1347537" y="1604253"/>
                </a:cubicBezTo>
                <a:cubicBezTo>
                  <a:pt x="1396023" y="1589334"/>
                  <a:pt x="1491916" y="1556127"/>
                  <a:pt x="1491916" y="1556127"/>
                </a:cubicBezTo>
                <a:cubicBezTo>
                  <a:pt x="1524000" y="1534738"/>
                  <a:pt x="1560902" y="1519225"/>
                  <a:pt x="1588168" y="1491959"/>
                </a:cubicBezTo>
                <a:cubicBezTo>
                  <a:pt x="1604210" y="1475917"/>
                  <a:pt x="1616463" y="1454850"/>
                  <a:pt x="1636295" y="1443832"/>
                </a:cubicBezTo>
                <a:cubicBezTo>
                  <a:pt x="1665859" y="1427408"/>
                  <a:pt x="1700463" y="1422443"/>
                  <a:pt x="1732547" y="1411748"/>
                </a:cubicBezTo>
                <a:lnTo>
                  <a:pt x="1780673" y="1395706"/>
                </a:lnTo>
                <a:lnTo>
                  <a:pt x="1828800" y="1379664"/>
                </a:lnTo>
                <a:lnTo>
                  <a:pt x="2021305" y="1395706"/>
                </a:lnTo>
                <a:cubicBezTo>
                  <a:pt x="2041377" y="1404830"/>
                  <a:pt x="2017493" y="1441530"/>
                  <a:pt x="2005263" y="1459875"/>
                </a:cubicBezTo>
                <a:cubicBezTo>
                  <a:pt x="1984289" y="1491336"/>
                  <a:pt x="1946026" y="1508624"/>
                  <a:pt x="1925052" y="1540085"/>
                </a:cubicBezTo>
                <a:cubicBezTo>
                  <a:pt x="1884578" y="1600796"/>
                  <a:pt x="1906601" y="1574578"/>
                  <a:pt x="1860884" y="1620296"/>
                </a:cubicBezTo>
                <a:cubicBezTo>
                  <a:pt x="1855537" y="1636338"/>
                  <a:pt x="1852404" y="1653297"/>
                  <a:pt x="1844842" y="1668422"/>
                </a:cubicBezTo>
                <a:cubicBezTo>
                  <a:pt x="1824605" y="1708897"/>
                  <a:pt x="1810516" y="1718789"/>
                  <a:pt x="1780673" y="1748632"/>
                </a:cubicBezTo>
                <a:cubicBezTo>
                  <a:pt x="1775326" y="1764674"/>
                  <a:pt x="1775195" y="1783554"/>
                  <a:pt x="1764631" y="1796759"/>
                </a:cubicBezTo>
                <a:cubicBezTo>
                  <a:pt x="1752587" y="1811814"/>
                  <a:pt x="1726723" y="1812493"/>
                  <a:pt x="1716505" y="1828843"/>
                </a:cubicBezTo>
                <a:cubicBezTo>
                  <a:pt x="1698581" y="1857522"/>
                  <a:pt x="1684421" y="1925096"/>
                  <a:pt x="1684421" y="1925096"/>
                </a:cubicBezTo>
                <a:cubicBezTo>
                  <a:pt x="1689768" y="1957180"/>
                  <a:pt x="1690177" y="1990491"/>
                  <a:pt x="1700463" y="2021348"/>
                </a:cubicBezTo>
                <a:cubicBezTo>
                  <a:pt x="1706560" y="2039639"/>
                  <a:pt x="1718037" y="2056779"/>
                  <a:pt x="1732547" y="2069475"/>
                </a:cubicBezTo>
                <a:cubicBezTo>
                  <a:pt x="1809094" y="2136454"/>
                  <a:pt x="1834181" y="2135437"/>
                  <a:pt x="1925052" y="2165727"/>
                </a:cubicBezTo>
                <a:lnTo>
                  <a:pt x="2021305" y="2197811"/>
                </a:lnTo>
                <a:lnTo>
                  <a:pt x="2069431" y="2213853"/>
                </a:lnTo>
                <a:cubicBezTo>
                  <a:pt x="2080126" y="2224548"/>
                  <a:pt x="2087988" y="2239174"/>
                  <a:pt x="2101516" y="2245938"/>
                </a:cubicBezTo>
                <a:cubicBezTo>
                  <a:pt x="2131765" y="2261063"/>
                  <a:pt x="2197768" y="2278022"/>
                  <a:pt x="2197768" y="2278022"/>
                </a:cubicBezTo>
                <a:cubicBezTo>
                  <a:pt x="2212777" y="2277084"/>
                  <a:pt x="2441794" y="2305864"/>
                  <a:pt x="2502568" y="2229896"/>
                </a:cubicBezTo>
                <a:cubicBezTo>
                  <a:pt x="2669143" y="2021675"/>
                  <a:pt x="2376290" y="2324084"/>
                  <a:pt x="2550695" y="2149685"/>
                </a:cubicBezTo>
                <a:cubicBezTo>
                  <a:pt x="2591017" y="2028720"/>
                  <a:pt x="2536625" y="2177824"/>
                  <a:pt x="2598821" y="2053432"/>
                </a:cubicBezTo>
                <a:cubicBezTo>
                  <a:pt x="2606383" y="2038307"/>
                  <a:pt x="2608202" y="2020849"/>
                  <a:pt x="2614863" y="2005306"/>
                </a:cubicBezTo>
                <a:cubicBezTo>
                  <a:pt x="2624283" y="1983326"/>
                  <a:pt x="2638066" y="1963342"/>
                  <a:pt x="2646947" y="1941138"/>
                </a:cubicBezTo>
                <a:cubicBezTo>
                  <a:pt x="2659507" y="1909737"/>
                  <a:pt x="2660271" y="1873025"/>
                  <a:pt x="2679031" y="1844885"/>
                </a:cubicBezTo>
                <a:lnTo>
                  <a:pt x="2743200" y="1748632"/>
                </a:lnTo>
                <a:cubicBezTo>
                  <a:pt x="2775284" y="1753980"/>
                  <a:pt x="2814973" y="1743256"/>
                  <a:pt x="2839452" y="1764675"/>
                </a:cubicBezTo>
                <a:cubicBezTo>
                  <a:pt x="2864904" y="1786945"/>
                  <a:pt x="2871537" y="1860927"/>
                  <a:pt x="2871537" y="1860927"/>
                </a:cubicBezTo>
                <a:cubicBezTo>
                  <a:pt x="2865892" y="1917380"/>
                  <a:pt x="2863829" y="2056973"/>
                  <a:pt x="2823410" y="2117601"/>
                </a:cubicBezTo>
                <a:lnTo>
                  <a:pt x="2759242" y="2213853"/>
                </a:lnTo>
                <a:cubicBezTo>
                  <a:pt x="2748547" y="2245937"/>
                  <a:pt x="2723793" y="2276454"/>
                  <a:pt x="2727158" y="2310106"/>
                </a:cubicBezTo>
                <a:cubicBezTo>
                  <a:pt x="2732505" y="2363580"/>
                  <a:pt x="2731116" y="2418163"/>
                  <a:pt x="2743200" y="2470527"/>
                </a:cubicBezTo>
                <a:cubicBezTo>
                  <a:pt x="2747535" y="2489313"/>
                  <a:pt x="2763240" y="2503598"/>
                  <a:pt x="2775284" y="2518653"/>
                </a:cubicBezTo>
                <a:cubicBezTo>
                  <a:pt x="2784732" y="2530464"/>
                  <a:pt x="2794399" y="2542956"/>
                  <a:pt x="2807368" y="2550738"/>
                </a:cubicBezTo>
                <a:cubicBezTo>
                  <a:pt x="2837023" y="2568531"/>
                  <a:pt x="2933700" y="2580416"/>
                  <a:pt x="2951747" y="2582822"/>
                </a:cubicBezTo>
                <a:cubicBezTo>
                  <a:pt x="2999745" y="2589222"/>
                  <a:pt x="3047798" y="2595844"/>
                  <a:pt x="3096126" y="2598864"/>
                </a:cubicBezTo>
                <a:cubicBezTo>
                  <a:pt x="3218992" y="2606543"/>
                  <a:pt x="3342169" y="2608261"/>
                  <a:pt x="3465095" y="2614906"/>
                </a:cubicBezTo>
                <a:cubicBezTo>
                  <a:pt x="3540039" y="2618957"/>
                  <a:pt x="3614821" y="2625601"/>
                  <a:pt x="3689684" y="2630948"/>
                </a:cubicBezTo>
                <a:cubicBezTo>
                  <a:pt x="3711073" y="2636295"/>
                  <a:pt x="3732653" y="2640933"/>
                  <a:pt x="3753852" y="2646990"/>
                </a:cubicBezTo>
                <a:cubicBezTo>
                  <a:pt x="3770111" y="2651636"/>
                  <a:pt x="3785397" y="2659716"/>
                  <a:pt x="3801979" y="2663032"/>
                </a:cubicBezTo>
                <a:cubicBezTo>
                  <a:pt x="3959321" y="2694501"/>
                  <a:pt x="4185741" y="2689934"/>
                  <a:pt x="4315326" y="2695117"/>
                </a:cubicBezTo>
                <a:cubicBezTo>
                  <a:pt x="4449010" y="2689770"/>
                  <a:pt x="4583406" y="2693850"/>
                  <a:pt x="4716379" y="2679075"/>
                </a:cubicBezTo>
                <a:cubicBezTo>
                  <a:pt x="4731411" y="2677405"/>
                  <a:pt x="4741699" y="2660518"/>
                  <a:pt x="4748463" y="2646990"/>
                </a:cubicBezTo>
                <a:cubicBezTo>
                  <a:pt x="4763587" y="2616741"/>
                  <a:pt x="4780547" y="2550738"/>
                  <a:pt x="4780547" y="2550738"/>
                </a:cubicBezTo>
                <a:cubicBezTo>
                  <a:pt x="4785894" y="2443791"/>
                  <a:pt x="4788960" y="2336705"/>
                  <a:pt x="4796589" y="2229896"/>
                </a:cubicBezTo>
                <a:cubicBezTo>
                  <a:pt x="4799661" y="2186894"/>
                  <a:pt x="4806933" y="2144293"/>
                  <a:pt x="4812631" y="2101559"/>
                </a:cubicBezTo>
                <a:cubicBezTo>
                  <a:pt x="4826394" y="1998335"/>
                  <a:pt x="4828374" y="1991058"/>
                  <a:pt x="4844716" y="1893011"/>
                </a:cubicBezTo>
                <a:cubicBezTo>
                  <a:pt x="4839368" y="1791411"/>
                  <a:pt x="4848626" y="1687976"/>
                  <a:pt x="4828673" y="1588211"/>
                </a:cubicBezTo>
                <a:cubicBezTo>
                  <a:pt x="4825357" y="1571630"/>
                  <a:pt x="4796806" y="1576814"/>
                  <a:pt x="4780547" y="1572169"/>
                </a:cubicBezTo>
                <a:cubicBezTo>
                  <a:pt x="4759348" y="1566112"/>
                  <a:pt x="4738378" y="1557594"/>
                  <a:pt x="4716379" y="1556127"/>
                </a:cubicBezTo>
                <a:cubicBezTo>
                  <a:pt x="4577553" y="1546872"/>
                  <a:pt x="4438316" y="1545432"/>
                  <a:pt x="4299284" y="1540085"/>
                </a:cubicBezTo>
                <a:lnTo>
                  <a:pt x="3031958" y="1556127"/>
                </a:lnTo>
                <a:cubicBezTo>
                  <a:pt x="3015053" y="1556539"/>
                  <a:pt x="3000090" y="1567523"/>
                  <a:pt x="2983831" y="1572169"/>
                </a:cubicBezTo>
                <a:cubicBezTo>
                  <a:pt x="2962632" y="1578226"/>
                  <a:pt x="2940781" y="1581876"/>
                  <a:pt x="2919663" y="1588211"/>
                </a:cubicBezTo>
                <a:cubicBezTo>
                  <a:pt x="2887269" y="1597929"/>
                  <a:pt x="2823410" y="1620296"/>
                  <a:pt x="2823410" y="1620296"/>
                </a:cubicBezTo>
                <a:cubicBezTo>
                  <a:pt x="2777666" y="1615213"/>
                  <a:pt x="2684655" y="1615086"/>
                  <a:pt x="2630905" y="1588211"/>
                </a:cubicBezTo>
                <a:cubicBezTo>
                  <a:pt x="2613660" y="1579589"/>
                  <a:pt x="2599755" y="1565268"/>
                  <a:pt x="2582779" y="1556127"/>
                </a:cubicBezTo>
                <a:cubicBezTo>
                  <a:pt x="2530140" y="1527783"/>
                  <a:pt x="2470186" y="1511788"/>
                  <a:pt x="2422358" y="1475917"/>
                </a:cubicBezTo>
                <a:cubicBezTo>
                  <a:pt x="2400968" y="1459875"/>
                  <a:pt x="2381403" y="1441055"/>
                  <a:pt x="2358189" y="1427790"/>
                </a:cubicBezTo>
                <a:cubicBezTo>
                  <a:pt x="2343507" y="1419400"/>
                  <a:pt x="2325457" y="1418745"/>
                  <a:pt x="2310063" y="1411748"/>
                </a:cubicBezTo>
                <a:cubicBezTo>
                  <a:pt x="2266522" y="1391957"/>
                  <a:pt x="2181726" y="1347580"/>
                  <a:pt x="2181726" y="1347580"/>
                </a:cubicBezTo>
                <a:lnTo>
                  <a:pt x="2085473" y="1251327"/>
                </a:lnTo>
                <a:cubicBezTo>
                  <a:pt x="2069431" y="1235285"/>
                  <a:pt x="2054775" y="1217725"/>
                  <a:pt x="2037347" y="1203201"/>
                </a:cubicBezTo>
                <a:lnTo>
                  <a:pt x="1941095" y="1122990"/>
                </a:lnTo>
                <a:cubicBezTo>
                  <a:pt x="1855533" y="951872"/>
                  <a:pt x="1973181" y="1155077"/>
                  <a:pt x="1844842" y="1026738"/>
                </a:cubicBezTo>
                <a:cubicBezTo>
                  <a:pt x="1817576" y="999472"/>
                  <a:pt x="1807939" y="957751"/>
                  <a:pt x="1780673" y="930485"/>
                </a:cubicBezTo>
                <a:cubicBezTo>
                  <a:pt x="1764631" y="914443"/>
                  <a:pt x="1746475" y="900267"/>
                  <a:pt x="1732547" y="882359"/>
                </a:cubicBezTo>
                <a:cubicBezTo>
                  <a:pt x="1708873" y="851921"/>
                  <a:pt x="1704961" y="798300"/>
                  <a:pt x="1668379" y="786106"/>
                </a:cubicBezTo>
                <a:cubicBezTo>
                  <a:pt x="1580400" y="756780"/>
                  <a:pt x="1653692" y="785077"/>
                  <a:pt x="1540042" y="721938"/>
                </a:cubicBezTo>
                <a:cubicBezTo>
                  <a:pt x="1519137" y="710324"/>
                  <a:pt x="1497854" y="699273"/>
                  <a:pt x="1475873" y="689853"/>
                </a:cubicBezTo>
                <a:cubicBezTo>
                  <a:pt x="1326500" y="625835"/>
                  <a:pt x="1594081" y="764999"/>
                  <a:pt x="1315452" y="625685"/>
                </a:cubicBezTo>
                <a:cubicBezTo>
                  <a:pt x="1191058" y="563488"/>
                  <a:pt x="1340168" y="617882"/>
                  <a:pt x="1219200" y="577559"/>
                </a:cubicBezTo>
                <a:lnTo>
                  <a:pt x="1090863" y="481306"/>
                </a:lnTo>
                <a:cubicBezTo>
                  <a:pt x="1069474" y="465264"/>
                  <a:pt x="1048941" y="448011"/>
                  <a:pt x="1026695" y="433180"/>
                </a:cubicBezTo>
                <a:cubicBezTo>
                  <a:pt x="994611" y="411790"/>
                  <a:pt x="957708" y="396277"/>
                  <a:pt x="930442" y="369011"/>
                </a:cubicBezTo>
                <a:cubicBezTo>
                  <a:pt x="870359" y="308928"/>
                  <a:pt x="903839" y="328059"/>
                  <a:pt x="834189" y="304843"/>
                </a:cubicBezTo>
                <a:cubicBezTo>
                  <a:pt x="748962" y="248025"/>
                  <a:pt x="823591" y="293004"/>
                  <a:pt x="705852" y="240675"/>
                </a:cubicBezTo>
                <a:cubicBezTo>
                  <a:pt x="683999" y="230962"/>
                  <a:pt x="663888" y="217472"/>
                  <a:pt x="641684" y="208590"/>
                </a:cubicBezTo>
                <a:cubicBezTo>
                  <a:pt x="610283" y="196030"/>
                  <a:pt x="577515" y="187201"/>
                  <a:pt x="545431" y="176506"/>
                </a:cubicBezTo>
                <a:cubicBezTo>
                  <a:pt x="529389" y="171159"/>
                  <a:pt x="511375" y="169844"/>
                  <a:pt x="497305" y="160464"/>
                </a:cubicBezTo>
                <a:cubicBezTo>
                  <a:pt x="465221" y="139075"/>
                  <a:pt x="428318" y="123563"/>
                  <a:pt x="401052" y="96296"/>
                </a:cubicBezTo>
                <a:cubicBezTo>
                  <a:pt x="390357" y="85601"/>
                  <a:pt x="378416" y="76022"/>
                  <a:pt x="368968" y="64211"/>
                </a:cubicBezTo>
                <a:cubicBezTo>
                  <a:pt x="356924" y="49156"/>
                  <a:pt x="351939" y="28129"/>
                  <a:pt x="336884" y="16085"/>
                </a:cubicBezTo>
                <a:cubicBezTo>
                  <a:pt x="314718" y="-1648"/>
                  <a:pt x="295854" y="43"/>
                  <a:pt x="272716" y="43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673642" y="2951747"/>
            <a:ext cx="1540042" cy="914400"/>
          </a:xfrm>
          <a:custGeom>
            <a:avLst/>
            <a:gdLst>
              <a:gd name="connsiteX0" fmla="*/ 417095 w 1540042"/>
              <a:gd name="connsiteY0" fmla="*/ 0 h 914400"/>
              <a:gd name="connsiteX1" fmla="*/ 352926 w 1540042"/>
              <a:gd name="connsiteY1" fmla="*/ 80211 h 914400"/>
              <a:gd name="connsiteX2" fmla="*/ 336884 w 1540042"/>
              <a:gd name="connsiteY2" fmla="*/ 128337 h 914400"/>
              <a:gd name="connsiteX3" fmla="*/ 304800 w 1540042"/>
              <a:gd name="connsiteY3" fmla="*/ 192506 h 914400"/>
              <a:gd name="connsiteX4" fmla="*/ 272716 w 1540042"/>
              <a:gd name="connsiteY4" fmla="*/ 336885 h 914400"/>
              <a:gd name="connsiteX5" fmla="*/ 240632 w 1540042"/>
              <a:gd name="connsiteY5" fmla="*/ 385011 h 914400"/>
              <a:gd name="connsiteX6" fmla="*/ 224590 w 1540042"/>
              <a:gd name="connsiteY6" fmla="*/ 433137 h 914400"/>
              <a:gd name="connsiteX7" fmla="*/ 160421 w 1540042"/>
              <a:gd name="connsiteY7" fmla="*/ 497306 h 914400"/>
              <a:gd name="connsiteX8" fmla="*/ 64169 w 1540042"/>
              <a:gd name="connsiteY8" fmla="*/ 577516 h 914400"/>
              <a:gd name="connsiteX9" fmla="*/ 16042 w 1540042"/>
              <a:gd name="connsiteY9" fmla="*/ 657727 h 914400"/>
              <a:gd name="connsiteX10" fmla="*/ 0 w 1540042"/>
              <a:gd name="connsiteY10" fmla="*/ 705853 h 914400"/>
              <a:gd name="connsiteX11" fmla="*/ 16042 w 1540042"/>
              <a:gd name="connsiteY11" fmla="*/ 753979 h 914400"/>
              <a:gd name="connsiteX12" fmla="*/ 144379 w 1540042"/>
              <a:gd name="connsiteY12" fmla="*/ 818148 h 914400"/>
              <a:gd name="connsiteX13" fmla="*/ 240632 w 1540042"/>
              <a:gd name="connsiteY13" fmla="*/ 850232 h 914400"/>
              <a:gd name="connsiteX14" fmla="*/ 336884 w 1540042"/>
              <a:gd name="connsiteY14" fmla="*/ 882316 h 914400"/>
              <a:gd name="connsiteX15" fmla="*/ 385011 w 1540042"/>
              <a:gd name="connsiteY15" fmla="*/ 898358 h 914400"/>
              <a:gd name="connsiteX16" fmla="*/ 561474 w 1540042"/>
              <a:gd name="connsiteY16" fmla="*/ 866274 h 914400"/>
              <a:gd name="connsiteX17" fmla="*/ 657726 w 1540042"/>
              <a:gd name="connsiteY17" fmla="*/ 834190 h 914400"/>
              <a:gd name="connsiteX18" fmla="*/ 914400 w 1540042"/>
              <a:gd name="connsiteY18" fmla="*/ 818148 h 914400"/>
              <a:gd name="connsiteX19" fmla="*/ 1187116 w 1540042"/>
              <a:gd name="connsiteY19" fmla="*/ 850232 h 914400"/>
              <a:gd name="connsiteX20" fmla="*/ 1235242 w 1540042"/>
              <a:gd name="connsiteY20" fmla="*/ 882316 h 914400"/>
              <a:gd name="connsiteX21" fmla="*/ 1331495 w 1540042"/>
              <a:gd name="connsiteY21" fmla="*/ 914400 h 914400"/>
              <a:gd name="connsiteX22" fmla="*/ 1524000 w 1540042"/>
              <a:gd name="connsiteY22" fmla="*/ 850232 h 914400"/>
              <a:gd name="connsiteX23" fmla="*/ 1540042 w 1540042"/>
              <a:gd name="connsiteY23" fmla="*/ 802106 h 914400"/>
              <a:gd name="connsiteX24" fmla="*/ 1507958 w 1540042"/>
              <a:gd name="connsiteY24" fmla="*/ 609600 h 914400"/>
              <a:gd name="connsiteX25" fmla="*/ 1315453 w 1540042"/>
              <a:gd name="connsiteY25" fmla="*/ 593558 h 914400"/>
              <a:gd name="connsiteX26" fmla="*/ 1171074 w 1540042"/>
              <a:gd name="connsiteY26" fmla="*/ 529390 h 914400"/>
              <a:gd name="connsiteX27" fmla="*/ 1187116 w 1540042"/>
              <a:gd name="connsiteY27" fmla="*/ 401053 h 914400"/>
              <a:gd name="connsiteX28" fmla="*/ 1219200 w 1540042"/>
              <a:gd name="connsiteY28" fmla="*/ 304800 h 914400"/>
              <a:gd name="connsiteX29" fmla="*/ 1203158 w 1540042"/>
              <a:gd name="connsiteY29" fmla="*/ 224590 h 914400"/>
              <a:gd name="connsiteX30" fmla="*/ 1058779 w 1540042"/>
              <a:gd name="connsiteY30" fmla="*/ 176464 h 914400"/>
              <a:gd name="connsiteX31" fmla="*/ 962526 w 1540042"/>
              <a:gd name="connsiteY31" fmla="*/ 144379 h 914400"/>
              <a:gd name="connsiteX32" fmla="*/ 914400 w 1540042"/>
              <a:gd name="connsiteY32" fmla="*/ 128337 h 914400"/>
              <a:gd name="connsiteX33" fmla="*/ 721895 w 1540042"/>
              <a:gd name="connsiteY33" fmla="*/ 112295 h 914400"/>
              <a:gd name="connsiteX34" fmla="*/ 561474 w 1540042"/>
              <a:gd name="connsiteY34" fmla="*/ 64169 h 914400"/>
              <a:gd name="connsiteX35" fmla="*/ 449179 w 1540042"/>
              <a:gd name="connsiteY35" fmla="*/ 32085 h 914400"/>
              <a:gd name="connsiteX36" fmla="*/ 368969 w 1540042"/>
              <a:gd name="connsiteY36" fmla="*/ 32085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540042" h="914400">
                <a:moveTo>
                  <a:pt x="417095" y="0"/>
                </a:moveTo>
                <a:cubicBezTo>
                  <a:pt x="395705" y="26737"/>
                  <a:pt x="371073" y="51175"/>
                  <a:pt x="352926" y="80211"/>
                </a:cubicBezTo>
                <a:cubicBezTo>
                  <a:pt x="343964" y="94550"/>
                  <a:pt x="343545" y="112794"/>
                  <a:pt x="336884" y="128337"/>
                </a:cubicBezTo>
                <a:cubicBezTo>
                  <a:pt x="327464" y="150318"/>
                  <a:pt x="315495" y="171116"/>
                  <a:pt x="304800" y="192506"/>
                </a:cubicBezTo>
                <a:cubicBezTo>
                  <a:pt x="301945" y="206780"/>
                  <a:pt x="281211" y="317063"/>
                  <a:pt x="272716" y="336885"/>
                </a:cubicBezTo>
                <a:cubicBezTo>
                  <a:pt x="265121" y="354606"/>
                  <a:pt x="249254" y="367766"/>
                  <a:pt x="240632" y="385011"/>
                </a:cubicBezTo>
                <a:cubicBezTo>
                  <a:pt x="233070" y="400136"/>
                  <a:pt x="234419" y="419377"/>
                  <a:pt x="224590" y="433137"/>
                </a:cubicBezTo>
                <a:cubicBezTo>
                  <a:pt x="207008" y="457752"/>
                  <a:pt x="181811" y="475916"/>
                  <a:pt x="160421" y="497306"/>
                </a:cubicBezTo>
                <a:cubicBezTo>
                  <a:pt x="98662" y="559065"/>
                  <a:pt x="131172" y="532848"/>
                  <a:pt x="64169" y="577516"/>
                </a:cubicBezTo>
                <a:cubicBezTo>
                  <a:pt x="18720" y="713854"/>
                  <a:pt x="82106" y="547618"/>
                  <a:pt x="16042" y="657727"/>
                </a:cubicBezTo>
                <a:cubicBezTo>
                  <a:pt x="7342" y="672227"/>
                  <a:pt x="5347" y="689811"/>
                  <a:pt x="0" y="705853"/>
                </a:cubicBezTo>
                <a:cubicBezTo>
                  <a:pt x="5347" y="721895"/>
                  <a:pt x="7342" y="739479"/>
                  <a:pt x="16042" y="753979"/>
                </a:cubicBezTo>
                <a:cubicBezTo>
                  <a:pt x="44042" y="800646"/>
                  <a:pt x="96382" y="802149"/>
                  <a:pt x="144379" y="818148"/>
                </a:cubicBezTo>
                <a:lnTo>
                  <a:pt x="240632" y="850232"/>
                </a:lnTo>
                <a:lnTo>
                  <a:pt x="336884" y="882316"/>
                </a:lnTo>
                <a:lnTo>
                  <a:pt x="385011" y="898358"/>
                </a:lnTo>
                <a:cubicBezTo>
                  <a:pt x="464097" y="887060"/>
                  <a:pt x="492713" y="886902"/>
                  <a:pt x="561474" y="866274"/>
                </a:cubicBezTo>
                <a:cubicBezTo>
                  <a:pt x="593867" y="856556"/>
                  <a:pt x="623972" y="836300"/>
                  <a:pt x="657726" y="834190"/>
                </a:cubicBezTo>
                <a:lnTo>
                  <a:pt x="914400" y="818148"/>
                </a:lnTo>
                <a:cubicBezTo>
                  <a:pt x="949886" y="820683"/>
                  <a:pt x="1114193" y="813770"/>
                  <a:pt x="1187116" y="850232"/>
                </a:cubicBezTo>
                <a:cubicBezTo>
                  <a:pt x="1204361" y="858854"/>
                  <a:pt x="1217624" y="874486"/>
                  <a:pt x="1235242" y="882316"/>
                </a:cubicBezTo>
                <a:cubicBezTo>
                  <a:pt x="1266147" y="896051"/>
                  <a:pt x="1331495" y="914400"/>
                  <a:pt x="1331495" y="914400"/>
                </a:cubicBezTo>
                <a:cubicBezTo>
                  <a:pt x="1465700" y="900980"/>
                  <a:pt x="1478394" y="941444"/>
                  <a:pt x="1524000" y="850232"/>
                </a:cubicBezTo>
                <a:cubicBezTo>
                  <a:pt x="1531562" y="835107"/>
                  <a:pt x="1534695" y="818148"/>
                  <a:pt x="1540042" y="802106"/>
                </a:cubicBezTo>
                <a:cubicBezTo>
                  <a:pt x="1529347" y="737937"/>
                  <a:pt x="1555629" y="653866"/>
                  <a:pt x="1507958" y="609600"/>
                </a:cubicBezTo>
                <a:cubicBezTo>
                  <a:pt x="1460773" y="565785"/>
                  <a:pt x="1378968" y="604144"/>
                  <a:pt x="1315453" y="593558"/>
                </a:cubicBezTo>
                <a:cubicBezTo>
                  <a:pt x="1239090" y="580831"/>
                  <a:pt x="1225574" y="565723"/>
                  <a:pt x="1171074" y="529390"/>
                </a:cubicBezTo>
                <a:cubicBezTo>
                  <a:pt x="1176421" y="486611"/>
                  <a:pt x="1178083" y="443208"/>
                  <a:pt x="1187116" y="401053"/>
                </a:cubicBezTo>
                <a:cubicBezTo>
                  <a:pt x="1194202" y="367984"/>
                  <a:pt x="1219200" y="304800"/>
                  <a:pt x="1219200" y="304800"/>
                </a:cubicBezTo>
                <a:cubicBezTo>
                  <a:pt x="1213853" y="278063"/>
                  <a:pt x="1219006" y="246777"/>
                  <a:pt x="1203158" y="224590"/>
                </a:cubicBezTo>
                <a:cubicBezTo>
                  <a:pt x="1179438" y="191382"/>
                  <a:pt x="1088514" y="184574"/>
                  <a:pt x="1058779" y="176464"/>
                </a:cubicBezTo>
                <a:cubicBezTo>
                  <a:pt x="1026151" y="167565"/>
                  <a:pt x="994610" y="155074"/>
                  <a:pt x="962526" y="144379"/>
                </a:cubicBezTo>
                <a:cubicBezTo>
                  <a:pt x="946484" y="139032"/>
                  <a:pt x="931251" y="129741"/>
                  <a:pt x="914400" y="128337"/>
                </a:cubicBezTo>
                <a:lnTo>
                  <a:pt x="721895" y="112295"/>
                </a:lnTo>
                <a:cubicBezTo>
                  <a:pt x="624914" y="88050"/>
                  <a:pt x="678646" y="103226"/>
                  <a:pt x="561474" y="64169"/>
                </a:cubicBezTo>
                <a:cubicBezTo>
                  <a:pt x="531056" y="54030"/>
                  <a:pt x="479392" y="35442"/>
                  <a:pt x="449179" y="32085"/>
                </a:cubicBezTo>
                <a:cubicBezTo>
                  <a:pt x="422606" y="29132"/>
                  <a:pt x="395706" y="32085"/>
                  <a:pt x="368969" y="32085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696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848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Des escaliers débouchant sur les extérieurs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8203" y="1427747"/>
            <a:ext cx="11624153" cy="4749216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Rôle précurseur des châteaux royaux</a:t>
            </a:r>
          </a:p>
          <a:p>
            <a:endParaRPr lang="fr-FR" dirty="0"/>
          </a:p>
          <a:p>
            <a:r>
              <a:rPr lang="fr-FR" dirty="0"/>
              <a:t>XIVe, Anger : escalier pour roi René vers son jardin dans douves</a:t>
            </a:r>
          </a:p>
          <a:p>
            <a:r>
              <a:rPr lang="fr-FR" dirty="0"/>
              <a:t>1530’, </a:t>
            </a:r>
            <a:r>
              <a:rPr lang="fr-FR" b="1" dirty="0"/>
              <a:t>Fontainebleau</a:t>
            </a:r>
            <a:r>
              <a:rPr lang="fr-FR" dirty="0"/>
              <a:t> : reprise du principe du passage privé </a:t>
            </a:r>
          </a:p>
          <a:p>
            <a:pPr marL="0" indent="0">
              <a:buNone/>
            </a:pPr>
            <a:r>
              <a:rPr lang="fr-FR" dirty="0"/>
              <a:t>                                           escalier extérieur tournant depuis cabinet du roi</a:t>
            </a:r>
          </a:p>
          <a:p>
            <a:r>
              <a:rPr lang="fr-FR" dirty="0"/>
              <a:t>1535, </a:t>
            </a:r>
            <a:r>
              <a:rPr lang="fr-FR" b="1" dirty="0"/>
              <a:t>Villers-Cotterêts</a:t>
            </a:r>
            <a:r>
              <a:rPr lang="fr-FR" dirty="0"/>
              <a:t> : 2 escaliers depuis cabinet du roi et galerie de la reine</a:t>
            </a:r>
          </a:p>
          <a:p>
            <a:r>
              <a:rPr lang="fr-FR" b="1" dirty="0"/>
              <a:t>Blois</a:t>
            </a:r>
            <a:r>
              <a:rPr lang="fr-FR" dirty="0"/>
              <a:t> : pont galerie reliant pavillon royal (Anne de Bretagne) et jardin haut</a:t>
            </a:r>
          </a:p>
          <a:p>
            <a:r>
              <a:rPr lang="fr-FR" dirty="0"/>
              <a:t>1615, </a:t>
            </a:r>
            <a:r>
              <a:rPr lang="fr-FR" b="1" dirty="0"/>
              <a:t>Luxembourg</a:t>
            </a:r>
            <a:r>
              <a:rPr lang="fr-FR" dirty="0"/>
              <a:t> : par escalier rampe sur rampe central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40003051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52411" cy="1094707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Le passage direct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6673" y="1825625"/>
            <a:ext cx="11710737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dirty="0"/>
              <a:t>XIVe, </a:t>
            </a:r>
            <a:r>
              <a:rPr lang="fr-FR" b="1" dirty="0"/>
              <a:t>Louvre</a:t>
            </a:r>
            <a:r>
              <a:rPr lang="fr-FR" dirty="0"/>
              <a:t> : Poterne et pont / accès privé du roi</a:t>
            </a:r>
          </a:p>
          <a:p>
            <a:endParaRPr lang="fr-FR" dirty="0"/>
          </a:p>
          <a:p>
            <a:r>
              <a:rPr lang="fr-FR" dirty="0"/>
              <a:t>1557, </a:t>
            </a:r>
            <a:r>
              <a:rPr lang="fr-FR" b="1" dirty="0"/>
              <a:t>Château neuf de St Germain</a:t>
            </a:r>
            <a:r>
              <a:rPr lang="fr-FR" dirty="0"/>
              <a:t> : Passage central direct depuis vestibule</a:t>
            </a:r>
          </a:p>
          <a:p>
            <a:endParaRPr lang="fr-FR" dirty="0"/>
          </a:p>
          <a:p>
            <a:r>
              <a:rPr lang="fr-FR" dirty="0"/>
              <a:t>1660’, </a:t>
            </a:r>
            <a:r>
              <a:rPr lang="fr-FR" b="1" dirty="0"/>
              <a:t>Versailles</a:t>
            </a:r>
            <a:r>
              <a:rPr lang="fr-FR" dirty="0"/>
              <a:t> : galerie basse et vestibule entre jardins et cour de marbre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3929025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359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Des espaces ouverts depuis les appartements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0632" y="1235243"/>
            <a:ext cx="11113168" cy="49417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r>
              <a:rPr lang="fr-FR" sz="3200" dirty="0"/>
              <a:t>Terrasses, loggia, coursières ouvrant sur les jardins</a:t>
            </a:r>
          </a:p>
          <a:p>
            <a:pPr marL="0" indent="0">
              <a:buNone/>
            </a:pPr>
            <a:endParaRPr lang="fr-FR" sz="3200" dirty="0"/>
          </a:p>
          <a:p>
            <a:r>
              <a:rPr lang="fr-FR" sz="3200" dirty="0"/>
              <a:t>Essor fin XVe</a:t>
            </a:r>
          </a:p>
          <a:p>
            <a:endParaRPr lang="fr-FR" sz="3200" dirty="0"/>
          </a:p>
          <a:p>
            <a:r>
              <a:rPr lang="fr-FR" sz="3200" dirty="0"/>
              <a:t> Mais disparition rapide par fermeture et réintégration dans le château clôt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615853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La courte vogue des terrasses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88168"/>
            <a:ext cx="10515600" cy="4588795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fr-FR" b="1" dirty="0"/>
              <a:t>Amboise</a:t>
            </a:r>
            <a:r>
              <a:rPr lang="fr-FR" dirty="0"/>
              <a:t>, grande salle neuve : fenêtres deviennent </a:t>
            </a:r>
            <a:r>
              <a:rPr lang="fr-FR" dirty="0" err="1"/>
              <a:t>portes-fenêtres</a:t>
            </a:r>
            <a:r>
              <a:rPr lang="fr-FR" dirty="0"/>
              <a:t> pour donner accès à une coursière à garde-corps ouvrant sur jardins</a:t>
            </a:r>
          </a:p>
          <a:p>
            <a:r>
              <a:rPr lang="fr-FR" b="1" dirty="0"/>
              <a:t>Fontainebleau </a:t>
            </a:r>
            <a:r>
              <a:rPr lang="fr-FR" dirty="0"/>
              <a:t>: terrasse au 1</a:t>
            </a:r>
            <a:r>
              <a:rPr lang="fr-FR" baseline="30000" dirty="0"/>
              <a:t>er</a:t>
            </a:r>
            <a:r>
              <a:rPr lang="fr-FR" dirty="0"/>
              <a:t> étage</a:t>
            </a:r>
          </a:p>
          <a:p>
            <a:r>
              <a:rPr lang="fr-FR" b="1" dirty="0"/>
              <a:t>Château neuf de St-Germain </a:t>
            </a:r>
            <a:r>
              <a:rPr lang="fr-FR" dirty="0"/>
              <a:t>: énormes ensemble de terrasses entourent le château</a:t>
            </a:r>
          </a:p>
          <a:p>
            <a:r>
              <a:rPr lang="fr-FR" b="1" dirty="0"/>
              <a:t>Louvres</a:t>
            </a:r>
            <a:r>
              <a:rPr lang="fr-FR" dirty="0"/>
              <a:t>, 1566 : Charles IX fait réaliser loggia surmontée d’une terrasse accessible depuis la chambre royale</a:t>
            </a:r>
          </a:p>
          <a:p>
            <a:endParaRPr lang="fr-FR" dirty="0"/>
          </a:p>
          <a:p>
            <a:r>
              <a:rPr lang="fr-FR" dirty="0"/>
              <a:t>Abandon fin XVIe</a:t>
            </a:r>
          </a:p>
          <a:p>
            <a:r>
              <a:rPr lang="fr-FR" dirty="0"/>
              <a:t>Excepté Luxembourg : terrasses sur arcade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557474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3200" dirty="0"/>
              <a:t>1557, </a:t>
            </a:r>
            <a:r>
              <a:rPr lang="fr-FR" sz="3200" b="1" dirty="0"/>
              <a:t>Château neuf de St Germain </a:t>
            </a:r>
            <a:r>
              <a:rPr lang="fr-FR" sz="3200" dirty="0"/>
              <a:t>: Passage central direct depuis vestibule vers les terrasses et les jardins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1809580"/>
            <a:ext cx="3096126" cy="4729332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77" y="2241470"/>
            <a:ext cx="6275246" cy="3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269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68453" cy="132556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La loggia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6268453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Pièce ouverte dans le logis</a:t>
            </a:r>
          </a:p>
          <a:p>
            <a:r>
              <a:rPr lang="fr-FR" dirty="0"/>
              <a:t>Origine italienne</a:t>
            </a:r>
          </a:p>
          <a:p>
            <a:r>
              <a:rPr lang="fr-FR" dirty="0"/>
              <a:t>Présente à Angers et Blois dans hôtels fin XVe</a:t>
            </a:r>
          </a:p>
          <a:p>
            <a:endParaRPr lang="fr-FR" dirty="0"/>
          </a:p>
          <a:p>
            <a:r>
              <a:rPr lang="fr-FR" b="1" dirty="0"/>
              <a:t>Fontainebleau</a:t>
            </a:r>
            <a:r>
              <a:rPr lang="fr-FR" dirty="0"/>
              <a:t>, 1545 : une série ouvrent sur jardins, en partie disparues sous Charles IX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4338" name="Picture 2" descr="Fontainebleau_Porte_Do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10" y="365125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395410" y="5484395"/>
            <a:ext cx="447574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1528 : La porte dorée</a:t>
            </a:r>
          </a:p>
          <a:p>
            <a:r>
              <a:rPr lang="fr-FR" b="1" dirty="0"/>
              <a:t>Principale entrée du château au XVIe s</a:t>
            </a:r>
          </a:p>
          <a:p>
            <a:r>
              <a:rPr lang="fr-FR" b="1" dirty="0"/>
              <a:t>première campagne de travaux ordonnés par François Ier à Fontainebleau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9470106" y="721895"/>
            <a:ext cx="2208548" cy="11260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14" idx="1"/>
          </p:cNvCxnSpPr>
          <p:nvPr/>
        </p:nvCxnSpPr>
        <p:spPr>
          <a:xfrm flipH="1">
            <a:off x="9470106" y="2448099"/>
            <a:ext cx="1785936" cy="4687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1256042" y="1847934"/>
            <a:ext cx="807621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Vitrée sous Louis XIII</a:t>
            </a:r>
          </a:p>
        </p:txBody>
      </p:sp>
    </p:spTree>
    <p:extLst>
      <p:ext uri="{BB962C8B-B14F-4D97-AF65-F5344CB8AC3E}">
        <p14:creationId xmlns:p14="http://schemas.microsoft.com/office/powerpoint/2010/main" val="33211142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337" y="365125"/>
            <a:ext cx="11839073" cy="78990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3600" dirty="0"/>
              <a:t>Un engouement sous François 1</a:t>
            </a:r>
            <a:r>
              <a:rPr lang="fr-FR" sz="3600" baseline="30000" dirty="0"/>
              <a:t>er</a:t>
            </a:r>
            <a:r>
              <a:rPr lang="fr-FR" sz="3600" dirty="0"/>
              <a:t> : la loggia galerie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5432" y="1395662"/>
            <a:ext cx="10808368" cy="4960687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dirty="0"/>
              <a:t>Développée en galerie sur toute la longueur d’une façade</a:t>
            </a:r>
          </a:p>
          <a:p>
            <a:r>
              <a:rPr lang="fr-FR" dirty="0"/>
              <a:t>Circulation ET vue</a:t>
            </a:r>
          </a:p>
          <a:p>
            <a:r>
              <a:rPr lang="fr-FR" dirty="0"/>
              <a:t>Inspirée de Bramante au palais du Vatican  (1509)</a:t>
            </a:r>
          </a:p>
          <a:p>
            <a:endParaRPr lang="fr-FR" dirty="0"/>
          </a:p>
          <a:p>
            <a:r>
              <a:rPr lang="fr-FR" dirty="0"/>
              <a:t>Grand succès dans les châteaux royaux sous Fr Ier : </a:t>
            </a:r>
          </a:p>
          <a:p>
            <a:pPr marL="0" indent="0">
              <a:buNone/>
            </a:pPr>
            <a:r>
              <a:rPr lang="fr-FR" b="1" dirty="0"/>
              <a:t>                BLOIS, donjon de Chambord, Fontainebleau</a:t>
            </a:r>
            <a:endParaRPr lang="fr-FR" dirty="0"/>
          </a:p>
          <a:p>
            <a:r>
              <a:rPr lang="fr-FR" dirty="0"/>
              <a:t>Double les pièces privées des appartements royaux</a:t>
            </a:r>
          </a:p>
          <a:p>
            <a:endParaRPr lang="fr-FR" dirty="0"/>
          </a:p>
          <a:p>
            <a:r>
              <a:rPr lang="fr-FR" dirty="0"/>
              <a:t>Dernier ex aux </a:t>
            </a:r>
            <a:r>
              <a:rPr lang="fr-FR" b="1" dirty="0"/>
              <a:t>Tuileries</a:t>
            </a:r>
            <a:r>
              <a:rPr lang="fr-FR" dirty="0"/>
              <a:t> sous Catherine de Médicis</a:t>
            </a:r>
          </a:p>
          <a:p>
            <a:r>
              <a:rPr lang="fr-FR" dirty="0"/>
              <a:t>Abandon rapide</a:t>
            </a:r>
          </a:p>
          <a:p>
            <a:pPr lvl="1"/>
            <a:r>
              <a:rPr lang="fr-FR" dirty="0"/>
              <a:t>fermées par des baies vitrées à Fontainebleau dès 1550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96979"/>
            <a:ext cx="4114800" cy="124496"/>
          </a:xfrm>
        </p:spPr>
        <p:txBody>
          <a:bodyPr/>
          <a:lstStyle/>
          <a:p>
            <a:r>
              <a:rPr lang="fr-FR" dirty="0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3025010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904706"/>
            <a:ext cx="10776284" cy="544513"/>
          </a:xfrm>
        </p:spPr>
        <p:txBody>
          <a:bodyPr>
            <a:normAutofit/>
          </a:bodyPr>
          <a:lstStyle/>
          <a:p>
            <a:r>
              <a:rPr lang="fr-FR" dirty="0"/>
              <a:t>Château royal de Blois : la façade des Loges, construite par François 1er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9218" name="Picture 2" descr="chÃ¢teau de Blo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42" y="0"/>
            <a:ext cx="7749117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328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117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Versailles, un exemple significatif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75874"/>
            <a:ext cx="10515600" cy="4701089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Attrait fort du jardin </a:t>
            </a:r>
          </a:p>
          <a:p>
            <a:r>
              <a:rPr lang="fr-FR" dirty="0"/>
              <a:t>Louis XIV fait modifier château de son père</a:t>
            </a:r>
          </a:p>
          <a:p>
            <a:r>
              <a:rPr lang="fr-FR" dirty="0"/>
              <a:t>Coursière sur toute la façade côté jardin avec </a:t>
            </a:r>
            <a:r>
              <a:rPr lang="fr-FR" dirty="0" err="1"/>
              <a:t>portes-fenêtres</a:t>
            </a:r>
            <a:endParaRPr lang="fr-FR" dirty="0"/>
          </a:p>
          <a:p>
            <a:pPr lvl="1"/>
            <a:r>
              <a:rPr lang="fr-FR" dirty="0"/>
              <a:t>Cf. Amboise</a:t>
            </a:r>
          </a:p>
          <a:p>
            <a:endParaRPr lang="fr-FR" dirty="0"/>
          </a:p>
          <a:p>
            <a:r>
              <a:rPr lang="fr-FR" dirty="0"/>
              <a:t>Mais abandon dès 1669 avec agrandissement du château</a:t>
            </a:r>
          </a:p>
          <a:p>
            <a:r>
              <a:rPr lang="fr-FR" dirty="0"/>
              <a:t>Création d’une grande terrasse face aux jardins</a:t>
            </a:r>
          </a:p>
          <a:p>
            <a:r>
              <a:rPr lang="fr-FR" dirty="0"/>
              <a:t>1678 : remplacée par galerie des Glaces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=&gt; Constante de l’échec d’un espace ouvert dans le château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35857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6787" y="5526644"/>
            <a:ext cx="9818426" cy="693478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sz="4400" dirty="0"/>
              <a:t>Château de Vaux-le-Vicomte 1655-1661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57707" y="6436860"/>
            <a:ext cx="6400800" cy="409600"/>
          </a:xfrm>
        </p:spPr>
        <p:txBody>
          <a:bodyPr>
            <a:normAutofit lnSpcReduction="10000"/>
          </a:bodyPr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29" y="76011"/>
            <a:ext cx="8188656" cy="531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7535742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758" y="252831"/>
            <a:ext cx="8309810" cy="64552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Solution : le nouveau château ouvert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758" y="1267326"/>
            <a:ext cx="7636042" cy="5089024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Souci d’ouvrir et d’accéder aux jardins explique l’essor d’un nouveau type de château</a:t>
            </a:r>
          </a:p>
          <a:p>
            <a:r>
              <a:rPr lang="fr-FR" dirty="0"/>
              <a:t>Commencé au XVIe avec l’ouverture de la cour sur paysage</a:t>
            </a:r>
          </a:p>
          <a:p>
            <a:pPr lvl="1"/>
            <a:r>
              <a:rPr lang="fr-FR" dirty="0"/>
              <a:t>Chambord (à cause de l’inachèvement)</a:t>
            </a:r>
          </a:p>
          <a:p>
            <a:endParaRPr lang="fr-FR" dirty="0"/>
          </a:p>
          <a:p>
            <a:r>
              <a:rPr lang="fr-FR" u="sng" dirty="0"/>
              <a:t>Châteaux à logis ouvert de tous cotés sur perron</a:t>
            </a:r>
          </a:p>
          <a:p>
            <a:r>
              <a:rPr lang="fr-FR" u="sng" dirty="0"/>
              <a:t>Corps de logis isolé sans entrave vers jardin : ni cour, ni ailes</a:t>
            </a:r>
          </a:p>
          <a:p>
            <a:r>
              <a:rPr lang="fr-FR" u="sng" dirty="0"/>
              <a:t>Portes fenêtres  ou baies sur perron des salons / balcons à l’étage</a:t>
            </a:r>
          </a:p>
          <a:p>
            <a:pPr lvl="1"/>
            <a:r>
              <a:rPr lang="fr-FR" b="1" dirty="0"/>
              <a:t>Marly, Trianon,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15362" name="Picture 2" descr="RÃ©sultat de recherche d'images pour &quot;trianon chatea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037039"/>
            <a:ext cx="4038600" cy="23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Ã©sultat de recherche d'images pour &quot;trianon chateau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21" y="1267326"/>
            <a:ext cx="3787832" cy="245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385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1991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Constat : l’influence du jardin sur la château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2126"/>
            <a:ext cx="10515600" cy="4604837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Souci de voir et d’accéder aux jardins très fort en France</a:t>
            </a:r>
          </a:p>
          <a:p>
            <a:endParaRPr lang="fr-FR" dirty="0"/>
          </a:p>
          <a:p>
            <a:r>
              <a:rPr lang="fr-FR" dirty="0"/>
              <a:t>Transfert de l’étage noble au rez-de-chaussée</a:t>
            </a:r>
          </a:p>
          <a:p>
            <a:r>
              <a:rPr lang="fr-FR" dirty="0"/>
              <a:t>Ouverture vers jardins : escalier, passages, galerie</a:t>
            </a:r>
            <a:br>
              <a:rPr lang="fr-FR" dirty="0"/>
            </a:br>
            <a:endParaRPr lang="fr-FR" dirty="0"/>
          </a:p>
          <a:p>
            <a:r>
              <a:rPr lang="fr-FR" dirty="0"/>
              <a:t>Sans aller jusqu’à la villa italienne</a:t>
            </a:r>
          </a:p>
          <a:p>
            <a:pPr lvl="1"/>
            <a:r>
              <a:rPr lang="fr-FR" dirty="0"/>
              <a:t>Abandon des espaces ouverts</a:t>
            </a:r>
          </a:p>
          <a:p>
            <a:pPr lvl="1"/>
            <a:r>
              <a:rPr lang="fr-FR" dirty="0"/>
              <a:t>Préférence pour mur transparents</a:t>
            </a:r>
          </a:p>
          <a:p>
            <a:pPr marL="0" indent="0">
              <a:buNone/>
            </a:pPr>
            <a:r>
              <a:rPr lang="fr-FR" dirty="0"/>
              <a:t>=&gt; </a:t>
            </a:r>
            <a:r>
              <a:rPr lang="fr-FR" u="sng" dirty="0"/>
              <a:t>Un rapport de domination et de théâtralisation à la nature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785746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016916" cy="81232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Zoom L’évolution du rôle et de la forme de la galerie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15441"/>
            <a:ext cx="10515600" cy="4761522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r>
              <a:rPr lang="fr-FR" dirty="0"/>
              <a:t>Venue d’Italie à  Renaissance : un espace privé pour déambuler</a:t>
            </a:r>
          </a:p>
          <a:p>
            <a:pPr lvl="1"/>
            <a:r>
              <a:rPr lang="fr-FR" dirty="0"/>
              <a:t>Dégage les appartements</a:t>
            </a:r>
          </a:p>
          <a:p>
            <a:pPr lvl="1"/>
            <a:r>
              <a:rPr lang="fr-FR" dirty="0"/>
              <a:t>Souvent à l’extrémité du cabinet (</a:t>
            </a:r>
            <a:r>
              <a:rPr lang="fr-FR" dirty="0" err="1"/>
              <a:t>cf</a:t>
            </a:r>
            <a:r>
              <a:rPr lang="fr-FR" dirty="0"/>
              <a:t> le nouveau Louvre pour la Reine 1578)</a:t>
            </a:r>
          </a:p>
          <a:p>
            <a:pPr lvl="1"/>
            <a:r>
              <a:rPr lang="fr-FR" dirty="0"/>
              <a:t>Espace intime pour recevoir des amis</a:t>
            </a:r>
          </a:p>
          <a:p>
            <a:pPr lvl="1"/>
            <a:endParaRPr lang="fr-FR" dirty="0"/>
          </a:p>
          <a:p>
            <a:r>
              <a:rPr lang="fr-FR" dirty="0"/>
              <a:t>Forme en découle : </a:t>
            </a:r>
          </a:p>
          <a:p>
            <a:pPr lvl="1"/>
            <a:r>
              <a:rPr lang="fr-FR" dirty="0"/>
              <a:t>plus longue que large</a:t>
            </a:r>
          </a:p>
          <a:p>
            <a:pPr lvl="1"/>
            <a:r>
              <a:rPr lang="fr-FR" dirty="0"/>
              <a:t>Ouverte par arcades au rez-de-chaussée en Italie / En France plus souvent au 1</a:t>
            </a:r>
            <a:r>
              <a:rPr lang="fr-FR" baseline="30000" dirty="0"/>
              <a:t>er</a:t>
            </a:r>
            <a:r>
              <a:rPr lang="fr-FR" dirty="0"/>
              <a:t> étage et fermée</a:t>
            </a:r>
          </a:p>
          <a:p>
            <a:pPr lvl="1"/>
            <a:r>
              <a:rPr lang="fr-FR" dirty="0"/>
              <a:t>En retour d’aile sur la cour</a:t>
            </a:r>
          </a:p>
          <a:p>
            <a:endParaRPr lang="fr-FR" dirty="0"/>
          </a:p>
          <a:p>
            <a:r>
              <a:rPr lang="fr-FR" dirty="0"/>
              <a:t>Changement au XVIIe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4323294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062" y="5735851"/>
            <a:ext cx="4250028" cy="985624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fr-FR" b="1" dirty="0"/>
              <a:t>La galerie François Ier à Fontainebleau  (1533-1539)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793902" y="6587853"/>
            <a:ext cx="4114800" cy="365125"/>
          </a:xfrm>
        </p:spPr>
        <p:txBody>
          <a:bodyPr/>
          <a:lstStyle/>
          <a:p>
            <a:r>
              <a:rPr lang="fr-FR" dirty="0"/>
              <a:t>Joël Dubos Formateur Orléans-Tours</a:t>
            </a:r>
          </a:p>
        </p:txBody>
      </p:sp>
      <p:pic>
        <p:nvPicPr>
          <p:cNvPr id="3074" name="Picture 2" descr="http://www.chateau-fontainebleau-education.fr/images/dossiers/renaissance/galerie_f1_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9074" cy="551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83369" y="5756856"/>
            <a:ext cx="610458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A partir de cet exemple, retrouver les caractéristiques de la galerie renaissance</a:t>
            </a:r>
          </a:p>
        </p:txBody>
      </p:sp>
    </p:spTree>
    <p:extLst>
      <p:ext uri="{BB962C8B-B14F-4D97-AF65-F5344CB8AC3E}">
        <p14:creationId xmlns:p14="http://schemas.microsoft.com/office/powerpoint/2010/main" val="30712768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14813"/>
            <a:ext cx="10515600" cy="900004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Les nouvelles orientations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40701"/>
            <a:ext cx="11186786" cy="463626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Expérimentation à Fontainebleau : galerie d’Ulysse ouverte sur jardins</a:t>
            </a:r>
          </a:p>
          <a:p>
            <a:r>
              <a:rPr lang="fr-FR" dirty="0"/>
              <a:t>Au XVIIe, évolution : </a:t>
            </a:r>
          </a:p>
          <a:p>
            <a:pPr lvl="1"/>
            <a:r>
              <a:rPr lang="fr-FR" dirty="0"/>
              <a:t>devient accessible depuis pièces publiques</a:t>
            </a:r>
          </a:p>
          <a:p>
            <a:pPr lvl="1"/>
            <a:r>
              <a:rPr lang="fr-FR" dirty="0"/>
              <a:t>Passe de la cour vers le jardin</a:t>
            </a:r>
          </a:p>
          <a:p>
            <a:r>
              <a:rPr lang="fr-FR" dirty="0"/>
              <a:t>Galerie prend aspect public</a:t>
            </a:r>
          </a:p>
          <a:p>
            <a:pPr lvl="1"/>
            <a:r>
              <a:rPr lang="fr-FR" dirty="0"/>
              <a:t>Accessible depuis pièces publiques de prestige (antichambre, vestibule, gd escalier)</a:t>
            </a:r>
          </a:p>
          <a:p>
            <a:pPr lvl="1"/>
            <a:r>
              <a:rPr lang="fr-FR" dirty="0"/>
              <a:t>Espace de réception voire de fête</a:t>
            </a:r>
          </a:p>
          <a:p>
            <a:pPr lvl="1"/>
            <a:r>
              <a:rPr lang="fr-FR" dirty="0"/>
              <a:t>Ornées de manière prestigieuse : statues, tapisseries, tableau</a:t>
            </a:r>
          </a:p>
          <a:p>
            <a:pPr marL="0" indent="0">
              <a:buNone/>
            </a:pPr>
            <a:r>
              <a:rPr lang="fr-FR" dirty="0"/>
              <a:t>=&gt; Souci de contempler ou d’accéder au jardin l’emporte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4981780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374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XVIIIe : la fin de la galerie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/>
              <a:t>Début XVIIIe, souci de l’intime</a:t>
            </a:r>
          </a:p>
          <a:p>
            <a:endParaRPr lang="fr-FR" dirty="0"/>
          </a:p>
          <a:p>
            <a:r>
              <a:rPr lang="fr-FR" dirty="0"/>
              <a:t>Galerie d’apparat et de réception paraît désuète</a:t>
            </a:r>
          </a:p>
          <a:p>
            <a:endParaRPr lang="fr-FR" dirty="0"/>
          </a:p>
          <a:p>
            <a:r>
              <a:rPr lang="fr-FR" dirty="0"/>
              <a:t>Remplacée par 2 ou 3 salons </a:t>
            </a:r>
          </a:p>
          <a:p>
            <a:pPr lvl="1"/>
            <a:r>
              <a:rPr lang="fr-FR" dirty="0"/>
              <a:t>Sauf les plus prestigieuses somptueusement décorées</a:t>
            </a:r>
          </a:p>
          <a:p>
            <a:endParaRPr lang="fr-FR" dirty="0"/>
          </a:p>
          <a:p>
            <a:r>
              <a:rPr lang="fr-FR" dirty="0"/>
              <a:t>Mais va retrouver nouvel essor en tant que dilatation du cabinet de curiosité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8439713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24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/>
              <a:t>Les communs : une évolution spécifique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Bâtiments d’utilité présents depuis origines du château</a:t>
            </a:r>
          </a:p>
          <a:p>
            <a:r>
              <a:rPr lang="fr-FR" dirty="0"/>
              <a:t>Liées à vie et service du château :</a:t>
            </a:r>
          </a:p>
          <a:p>
            <a:pPr marL="0" indent="0">
              <a:buNone/>
            </a:pPr>
            <a:r>
              <a:rPr lang="fr-FR" dirty="0"/>
              <a:t>       </a:t>
            </a:r>
            <a:r>
              <a:rPr lang="fr-FR" u="sng" dirty="0"/>
              <a:t>Cuisines, caves, logements des domestiques, écuries, chenils, etc.</a:t>
            </a:r>
          </a:p>
          <a:p>
            <a:r>
              <a:rPr lang="fr-FR" dirty="0"/>
              <a:t>XVIe : essor et diversification dans les châteaux royaux</a:t>
            </a:r>
          </a:p>
          <a:p>
            <a:pPr lvl="1"/>
            <a:r>
              <a:rPr lang="fr-FR" dirty="0"/>
              <a:t>Souci de rapidité et efficacité</a:t>
            </a:r>
          </a:p>
          <a:p>
            <a:r>
              <a:rPr lang="fr-FR" dirty="0"/>
              <a:t>XVIIe : souci de bienséance = séparation de plus en plus marquée</a:t>
            </a:r>
          </a:p>
          <a:p>
            <a:pPr lvl="1"/>
            <a:r>
              <a:rPr lang="fr-FR" dirty="0"/>
              <a:t>Logement domestiques sous combles, cuisines en sous-sol, écuries à l’écart</a:t>
            </a:r>
          </a:p>
          <a:p>
            <a:r>
              <a:rPr lang="fr-FR" dirty="0"/>
              <a:t>XVIIIe : souci d’hygiène </a:t>
            </a:r>
          </a:p>
          <a:p>
            <a:pPr lvl="1"/>
            <a:r>
              <a:rPr lang="fr-FR" dirty="0"/>
              <a:t>Adduction d’eau : puits intérieurs avec pompes à main, ventilation, espace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27816148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552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L’influence de Versailles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51284"/>
            <a:ext cx="10515600" cy="4925679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/>
              <a:t>Communs intégrés dans le programme architectural</a:t>
            </a:r>
          </a:p>
          <a:p>
            <a:pPr lvl="1"/>
            <a:r>
              <a:rPr lang="fr-FR" dirty="0"/>
              <a:t>Conditionne l’utilisation durable de la polychromie pierre-brique (aile sud)</a:t>
            </a:r>
          </a:p>
          <a:p>
            <a:pPr lvl="1"/>
            <a:endParaRPr lang="fr-FR" dirty="0"/>
          </a:p>
          <a:p>
            <a:r>
              <a:rPr lang="fr-FR" dirty="0"/>
              <a:t>Mis à l’écart mais reliés au corps de logis</a:t>
            </a:r>
          </a:p>
          <a:p>
            <a:pPr lvl="1"/>
            <a:r>
              <a:rPr lang="fr-FR" dirty="0"/>
              <a:t>Symétrie, connexion, reprise d’éléments</a:t>
            </a:r>
          </a:p>
          <a:p>
            <a:endParaRPr lang="fr-FR" dirty="0"/>
          </a:p>
          <a:p>
            <a:r>
              <a:rPr lang="fr-FR" dirty="0"/>
              <a:t>Sert le prestige du roi</a:t>
            </a:r>
          </a:p>
          <a:p>
            <a:pPr lvl="1"/>
            <a:r>
              <a:rPr lang="fr-FR" dirty="0"/>
              <a:t>Ornementation et réalisation soignée mais dans le respect de la hiérarchie </a:t>
            </a:r>
          </a:p>
          <a:p>
            <a:pPr lvl="1"/>
            <a:r>
              <a:rPr lang="fr-FR" dirty="0"/>
              <a:t> hauteur inférieure, matériaux moins nobles, ordre dorique</a:t>
            </a:r>
          </a:p>
          <a:p>
            <a:pPr lvl="1"/>
            <a:r>
              <a:rPr lang="fr-FR" dirty="0"/>
              <a:t>Devant le château pour préserver l’intimité des jardins</a:t>
            </a:r>
          </a:p>
          <a:p>
            <a:pPr marL="457200" lvl="1" indent="0">
              <a:buNone/>
            </a:pPr>
            <a:endParaRPr lang="fr-FR" dirty="0"/>
          </a:p>
          <a:p>
            <a:pPr marL="96838" lvl="1" indent="0">
              <a:buNone/>
            </a:pPr>
            <a:r>
              <a:rPr lang="fr-FR" sz="2800" b="1" dirty="0"/>
              <a:t>=&gt; Un écrin pour le château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8599089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06269"/>
            <a:ext cx="10515600" cy="4351338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21506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4" y="0"/>
            <a:ext cx="5691115" cy="3367243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Ã©sultat de recherche d'images pour &quot;plan versailles louis XIV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29" y="-1"/>
            <a:ext cx="5430171" cy="33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download.vikidia.org/vikidia/fr/images/8/8f/%C3%89tapes_construction_ch%C3%A2teau_versail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85" y="3501945"/>
            <a:ext cx="3842018" cy="32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RÃ©sultat de recherche d'images pour &quot;plan versailles louis XIV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4" y="3575227"/>
            <a:ext cx="3330791" cy="314624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Image associÃ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06" y="3501945"/>
            <a:ext cx="3525545" cy="321953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05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03808" y="5295332"/>
            <a:ext cx="1950493" cy="788062"/>
          </a:xfrm>
        </p:spPr>
        <p:txBody>
          <a:bodyPr>
            <a:normAutofit/>
          </a:bodyPr>
          <a:lstStyle/>
          <a:p>
            <a:r>
              <a:rPr lang="fr-FR" sz="1200" dirty="0">
                <a:hlinkClick r:id="rId2"/>
              </a:rPr>
              <a:t>http://www.versaillespourtous.fr/pdf/support_monarchie.pdf</a:t>
            </a:r>
            <a:r>
              <a:rPr lang="fr-FR" sz="1200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" y="1"/>
            <a:ext cx="10089502" cy="672147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01758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6787" y="5526644"/>
            <a:ext cx="9818426" cy="693478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sz="4400" dirty="0"/>
              <a:t>Château de Vaux-le-Vicomte 1655-1661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57707" y="6436860"/>
            <a:ext cx="6400800" cy="409600"/>
          </a:xfrm>
        </p:spPr>
        <p:txBody>
          <a:bodyPr>
            <a:normAutofit lnSpcReduction="10000"/>
          </a:bodyPr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r="520" b="3100"/>
          <a:stretch/>
        </p:blipFill>
        <p:spPr bwMode="auto">
          <a:xfrm>
            <a:off x="1" y="392292"/>
            <a:ext cx="5827594" cy="359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7" name="Picture 2" descr="RÃ©sultat de recherche d'images pour &quot;CHATEAU LOUIS xiv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5" y="415138"/>
            <a:ext cx="6353917" cy="35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241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37513" cy="4043102"/>
          </a:xfrm>
          <a:ln>
            <a:solidFill>
              <a:srgbClr val="00B050"/>
            </a:solidFill>
          </a:ln>
        </p:spPr>
        <p:txBody>
          <a:bodyPr/>
          <a:lstStyle/>
          <a:p>
            <a:pPr algn="ctr"/>
            <a:r>
              <a:rPr lang="fr-FR" dirty="0"/>
              <a:t>Le Louvre : étapes de la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090615"/>
            <a:ext cx="2109716" cy="108634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  <p:pic>
        <p:nvPicPr>
          <p:cNvPr id="24578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64" y="142901"/>
            <a:ext cx="8034998" cy="573928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231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Exercice d’application ou évaluation : le château royal type selon les siècles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390659"/>
            <a:ext cx="10515600" cy="3786303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/>
              <a:t>Décrire le château idéal de :</a:t>
            </a:r>
          </a:p>
          <a:p>
            <a:endParaRPr lang="fr-FR" dirty="0"/>
          </a:p>
          <a:p>
            <a:r>
              <a:rPr lang="fr-FR" dirty="0"/>
              <a:t>La Renaissance</a:t>
            </a:r>
          </a:p>
          <a:p>
            <a:endParaRPr lang="fr-FR" dirty="0"/>
          </a:p>
          <a:p>
            <a:r>
              <a:rPr lang="fr-FR" dirty="0"/>
              <a:t>Le château classique du XVIIe</a:t>
            </a:r>
          </a:p>
          <a:p>
            <a:endParaRPr lang="fr-FR" dirty="0"/>
          </a:p>
          <a:p>
            <a:r>
              <a:rPr lang="fr-FR" dirty="0"/>
              <a:t>Le nouveau château du XVIIIe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Joël Dubos Formateur Orléans-Tours</a:t>
            </a:r>
          </a:p>
        </p:txBody>
      </p:sp>
    </p:spTree>
    <p:extLst>
      <p:ext uri="{BB962C8B-B14F-4D97-AF65-F5344CB8AC3E}">
        <p14:creationId xmlns:p14="http://schemas.microsoft.com/office/powerpoint/2010/main" val="33189185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4378</TotalTime>
  <Words>3848</Words>
  <Application>Microsoft Office PowerPoint</Application>
  <PresentationFormat>Grand écran</PresentationFormat>
  <Paragraphs>830</Paragraphs>
  <Slides>91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Symbol</vt:lpstr>
      <vt:lpstr>Thème Office</vt:lpstr>
      <vt:lpstr>Les châteaux royaux français du XVIe au XVIIIe siècles </vt:lpstr>
      <vt:lpstr>Présentation PowerPoint</vt:lpstr>
      <vt:lpstr>Activité</vt:lpstr>
      <vt:lpstr>Activité</vt:lpstr>
      <vt:lpstr>Coups de pouce</vt:lpstr>
      <vt:lpstr>Le château de Louis XIV</vt:lpstr>
      <vt:lpstr>Présentation PowerPoint</vt:lpstr>
      <vt:lpstr>Château de Vaux-le-Vicomte 1655-1661</vt:lpstr>
      <vt:lpstr>Château de Vaux-le-Vicomte 1655-1661</vt:lpstr>
      <vt:lpstr>Jardin de Versailles années 1660-1680</vt:lpstr>
      <vt:lpstr>Jardin de Vaux (années 1650) et Versailles (années 1660-1680)</vt:lpstr>
      <vt:lpstr>Enseignements</vt:lpstr>
      <vt:lpstr>A partir du programme</vt:lpstr>
      <vt:lpstr>Pourquoi le choix de ce foyer ?</vt:lpstr>
      <vt:lpstr>Pour faire quoi ?</vt:lpstr>
      <vt:lpstr>PLAN</vt:lpstr>
      <vt:lpstr>I Vous avez dit châteaux royaux ? Pour une typologie</vt:lpstr>
      <vt:lpstr>Châteaux, palais, hôtels et demeures</vt:lpstr>
      <vt:lpstr>Quid des ?</vt:lpstr>
      <vt:lpstr>Nota bene</vt:lpstr>
      <vt:lpstr>B Essai de listage</vt:lpstr>
      <vt:lpstr>Présentation PowerPoint</vt:lpstr>
      <vt:lpstr>Travail à partir de la liste de Wikipedia : demeures royales françaises </vt:lpstr>
      <vt:lpstr>La liste de Wikipedia : demeures royales françaises </vt:lpstr>
      <vt:lpstr>Des châteaux oubliés par Wikipédia</vt:lpstr>
      <vt:lpstr> Liste</vt:lpstr>
      <vt:lpstr>La définition de Stéphane Bern</vt:lpstr>
      <vt:lpstr>La définition de Stéphane Bern</vt:lpstr>
      <vt:lpstr>B Rois et châteaux</vt:lpstr>
      <vt:lpstr> Les rois constructeurs</vt:lpstr>
      <vt:lpstr> A chaque roi son château favori</vt:lpstr>
      <vt:lpstr>C Sites et situation : la question de la localisation</vt:lpstr>
      <vt:lpstr>C Sites et situation : la question de la localisation</vt:lpstr>
      <vt:lpstr>Nota bene : un château en constante évolution</vt:lpstr>
      <vt:lpstr>Zoom : l’évolution du château, l’ex du Louvre</vt:lpstr>
      <vt:lpstr>Le Louvre, 8 siècles d’aménagement</vt:lpstr>
      <vt:lpstr>Présentation PowerPoint</vt:lpstr>
      <vt:lpstr>Les Tuileries : de la villa italienne au château moderne</vt:lpstr>
      <vt:lpstr>Trace écrite pour exposés     Sur A3</vt:lpstr>
      <vt:lpstr>II L’EVOLUTION DU PLAN ET DES AMENAGEMENTS</vt:lpstr>
      <vt:lpstr>A De l’héritage féodal au plan massé</vt:lpstr>
      <vt:lpstr>Les persistances</vt:lpstr>
      <vt:lpstr>CHAMBORD : à quel type de château fait penser le plan de Chambord ?</vt:lpstr>
      <vt:lpstr>CHAMBORD : la persistance du plan féodal</vt:lpstr>
      <vt:lpstr>B Ampleur et spécialisation : des gains de confort constants</vt:lpstr>
      <vt:lpstr>L’évolution du logement</vt:lpstr>
      <vt:lpstr>1) XVIe s : la naissance de l’appartement</vt:lpstr>
      <vt:lpstr>Nota bene : la primeur du 1er étage</vt:lpstr>
      <vt:lpstr>Zoom : évolutions du Louvre seconde moitié du XVIe</vt:lpstr>
      <vt:lpstr>Conséquence sur l’organisation générale</vt:lpstr>
      <vt:lpstr>Zoom : Fontainebleau, la vraie demeure des rois de France</vt:lpstr>
      <vt:lpstr>Fontainebleau : décrire les plans ci-dessous</vt:lpstr>
      <vt:lpstr>Fontainebleau : un cas particulier</vt:lpstr>
      <vt:lpstr>Fontainebleau : une champ d’expérimentation</vt:lpstr>
      <vt:lpstr>Présentation PowerPoint</vt:lpstr>
      <vt:lpstr>2) XVIIe : la constitution du grand appartement royal</vt:lpstr>
      <vt:lpstr>Présentation PowerPoint</vt:lpstr>
      <vt:lpstr>Le grand appartement d’apparat à Versailles</vt:lpstr>
      <vt:lpstr>L’espace et le pouvoir : une stricte zonation</vt:lpstr>
      <vt:lpstr>La construction du Château de Versailles (reconstitution 3D)</vt:lpstr>
      <vt:lpstr>Les sphères de l’intime : deux exemples</vt:lpstr>
      <vt:lpstr>3) XVIIIe : multiplication, spécialisation, intimité</vt:lpstr>
      <vt:lpstr>Le triomphe du couloir central</vt:lpstr>
      <vt:lpstr>Présentation PowerPoint</vt:lpstr>
      <vt:lpstr>Triomphe définitif milieu XVIIIe</vt:lpstr>
      <vt:lpstr>Du grand escalier aux escaliers multiples</vt:lpstr>
      <vt:lpstr>Escalier de prestige à double volée et noyau central évidé</vt:lpstr>
      <vt:lpstr>Les escaliers à Versailles</vt:lpstr>
      <vt:lpstr>C L’ouverture sur les jardins : une spécificité française ? </vt:lpstr>
      <vt:lpstr>Le jardin enveloppe le château</vt:lpstr>
      <vt:lpstr>Des escaliers débouchant sur les extérieurs</vt:lpstr>
      <vt:lpstr>Le passage direct</vt:lpstr>
      <vt:lpstr>Des espaces ouverts depuis les appartements</vt:lpstr>
      <vt:lpstr>La courte vogue des terrasses</vt:lpstr>
      <vt:lpstr>1557, Château neuf de St Germain : Passage central direct depuis vestibule vers les terrasses et les jardins</vt:lpstr>
      <vt:lpstr>La loggia</vt:lpstr>
      <vt:lpstr>Un engouement sous François 1er : la loggia galerie</vt:lpstr>
      <vt:lpstr>Présentation PowerPoint</vt:lpstr>
      <vt:lpstr>Versailles, un exemple significatif</vt:lpstr>
      <vt:lpstr>Solution : le nouveau château ouvert</vt:lpstr>
      <vt:lpstr>Constat : l’influence du jardin sur la château</vt:lpstr>
      <vt:lpstr>Zoom L’évolution du rôle et de la forme de la galerie</vt:lpstr>
      <vt:lpstr>Présentation PowerPoint</vt:lpstr>
      <vt:lpstr>Les nouvelles orientations</vt:lpstr>
      <vt:lpstr>XVIIIe : la fin de la galerie ?</vt:lpstr>
      <vt:lpstr>Les communs : une évolution spécifique</vt:lpstr>
      <vt:lpstr>L’influence de Versailles</vt:lpstr>
      <vt:lpstr>Présentation PowerPoint</vt:lpstr>
      <vt:lpstr>Présentation PowerPoint</vt:lpstr>
      <vt:lpstr>Le Louvre : étapes de la réalisation</vt:lpstr>
      <vt:lpstr>Exercice d’application ou évaluation : le château royal type selon les siècles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châteaux royaux français du XVIe-XVIIIe au siècles</dc:title>
  <dc:creator>YOYA28</dc:creator>
  <cp:lastModifiedBy>Christelle Delas-Berthel</cp:lastModifiedBy>
  <cp:revision>153</cp:revision>
  <dcterms:created xsi:type="dcterms:W3CDTF">2019-06-20T07:26:59Z</dcterms:created>
  <dcterms:modified xsi:type="dcterms:W3CDTF">2019-06-27T14:38:23Z</dcterms:modified>
</cp:coreProperties>
</file>