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xlsx" ContentType="application/vnd.openxmlformats-officedocument.spreadsheetml.shee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charts/chart2.xml" ContentType="application/vnd.openxmlformats-officedocument.drawingml.chart+xml"/>
  <Override PartName="/ppt/notesSlides/notesSlide6.xml" ContentType="application/vnd.openxmlformats-officedocument.presentationml.notesSlide+xml"/>
  <Override PartName="/ppt/charts/chart3.xml" ContentType="application/vnd.openxmlformats-officedocument.drawingml.chart+xml"/>
  <Override PartName="/ppt/notesSlides/notesSlide7.xml" ContentType="application/vnd.openxmlformats-officedocument.presentationml.notesSlide+xml"/>
  <Override PartName="/ppt/charts/chart4.xml" ContentType="application/vnd.openxmlformats-officedocument.drawingml.chart+xml"/>
  <Override PartName="/ppt/notesSlides/notesSlide8.xml" ContentType="application/vnd.openxmlformats-officedocument.presentationml.notesSlide+xml"/>
  <Override PartName="/ppt/charts/chart5.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6.xml" ContentType="application/vnd.openxmlformats-officedocument.drawingml.chart+xml"/>
  <Override PartName="/ppt/notesSlides/notesSlide16.xml" ContentType="application/vnd.openxmlformats-officedocument.presentationml.notesSlide+xml"/>
  <Override PartName="/ppt/charts/chart7.xml" ContentType="application/vnd.openxmlformats-officedocument.drawingml.chart+xml"/>
  <Override PartName="/ppt/notesSlides/notesSlide17.xml" ContentType="application/vnd.openxmlformats-officedocument.presentationml.notesSlide+xml"/>
  <Override PartName="/ppt/charts/chart8.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9.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0.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1.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2.xml" ContentType="application/vnd.openxmlformats-officedocument.drawingml.chart+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3.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4.xml" ContentType="application/vnd.openxmlformats-officedocument.drawingml.chart+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15.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16.xml" ContentType="application/vnd.openxmlformats-officedocument.drawingml.chart+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17.xml" ContentType="application/vnd.openxmlformats-officedocument.drawingml.chart+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18.xml" ContentType="application/vnd.openxmlformats-officedocument.drawingml.chart+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rts/chart19.xml" ContentType="application/vnd.openxmlformats-officedocument.drawingml.chart+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harts/chart20.xml" ContentType="application/vnd.openxmlformats-officedocument.drawingml.chart+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78"/>
  </p:notesMasterIdLst>
  <p:handoutMasterIdLst>
    <p:handoutMasterId r:id="rId79"/>
  </p:handoutMasterIdLst>
  <p:sldIdLst>
    <p:sldId id="256" r:id="rId2"/>
    <p:sldId id="327" r:id="rId3"/>
    <p:sldId id="302" r:id="rId4"/>
    <p:sldId id="291" r:id="rId5"/>
    <p:sldId id="279" r:id="rId6"/>
    <p:sldId id="365" r:id="rId7"/>
    <p:sldId id="329" r:id="rId8"/>
    <p:sldId id="307" r:id="rId9"/>
    <p:sldId id="367" r:id="rId10"/>
    <p:sldId id="368" r:id="rId11"/>
    <p:sldId id="308" r:id="rId12"/>
    <p:sldId id="331" r:id="rId13"/>
    <p:sldId id="370" r:id="rId14"/>
    <p:sldId id="371" r:id="rId15"/>
    <p:sldId id="372" r:id="rId16"/>
    <p:sldId id="373" r:id="rId17"/>
    <p:sldId id="448" r:id="rId18"/>
    <p:sldId id="449" r:id="rId19"/>
    <p:sldId id="450" r:id="rId20"/>
    <p:sldId id="451" r:id="rId21"/>
    <p:sldId id="452" r:id="rId22"/>
    <p:sldId id="453" r:id="rId23"/>
    <p:sldId id="402" r:id="rId24"/>
    <p:sldId id="427" r:id="rId25"/>
    <p:sldId id="428" r:id="rId26"/>
    <p:sldId id="443" r:id="rId27"/>
    <p:sldId id="444" r:id="rId28"/>
    <p:sldId id="445" r:id="rId29"/>
    <p:sldId id="454" r:id="rId30"/>
    <p:sldId id="455" r:id="rId31"/>
    <p:sldId id="456" r:id="rId32"/>
    <p:sldId id="457" r:id="rId33"/>
    <p:sldId id="458" r:id="rId34"/>
    <p:sldId id="459" r:id="rId35"/>
    <p:sldId id="395" r:id="rId36"/>
    <p:sldId id="429" r:id="rId37"/>
    <p:sldId id="438" r:id="rId38"/>
    <p:sldId id="391" r:id="rId39"/>
    <p:sldId id="430" r:id="rId40"/>
    <p:sldId id="435" r:id="rId41"/>
    <p:sldId id="460" r:id="rId42"/>
    <p:sldId id="461" r:id="rId43"/>
    <p:sldId id="462" r:id="rId44"/>
    <p:sldId id="463" r:id="rId45"/>
    <p:sldId id="464" r:id="rId46"/>
    <p:sldId id="465" r:id="rId47"/>
    <p:sldId id="398" r:id="rId48"/>
    <p:sldId id="433" r:id="rId49"/>
    <p:sldId id="434" r:id="rId50"/>
    <p:sldId id="439" r:id="rId51"/>
    <p:sldId id="440" r:id="rId52"/>
    <p:sldId id="441" r:id="rId53"/>
    <p:sldId id="466" r:id="rId54"/>
    <p:sldId id="467" r:id="rId55"/>
    <p:sldId id="468" r:id="rId56"/>
    <p:sldId id="469" r:id="rId57"/>
    <p:sldId id="470" r:id="rId58"/>
    <p:sldId id="471" r:id="rId59"/>
    <p:sldId id="472" r:id="rId60"/>
    <p:sldId id="473" r:id="rId61"/>
    <p:sldId id="393" r:id="rId62"/>
    <p:sldId id="431" r:id="rId63"/>
    <p:sldId id="436" r:id="rId64"/>
    <p:sldId id="437" r:id="rId65"/>
    <p:sldId id="400" r:id="rId66"/>
    <p:sldId id="432" r:id="rId67"/>
    <p:sldId id="442" r:id="rId68"/>
    <p:sldId id="340" r:id="rId69"/>
    <p:sldId id="343" r:id="rId70"/>
    <p:sldId id="421" r:id="rId71"/>
    <p:sldId id="446" r:id="rId72"/>
    <p:sldId id="423" r:id="rId73"/>
    <p:sldId id="425" r:id="rId74"/>
    <p:sldId id="447" r:id="rId75"/>
    <p:sldId id="420" r:id="rId76"/>
    <p:sldId id="296" r:id="rId77"/>
  </p:sldIdLst>
  <p:sldSz cx="9144000" cy="6858000" type="screen4x3"/>
  <p:notesSz cx="9661525" cy="688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168" userDrawn="1">
          <p15:clr>
            <a:srgbClr val="A4A3A4"/>
          </p15:clr>
        </p15:guide>
        <p15:guide id="2" pos="304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2E30"/>
    <a:srgbClr val="3333CC"/>
    <a:srgbClr val="3333FF"/>
    <a:srgbClr val="FDFF17"/>
    <a:srgbClr val="FF33E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37" autoAdjust="0"/>
    <p:restoredTop sz="81797" autoAdjust="0"/>
  </p:normalViewPr>
  <p:slideViewPr>
    <p:cSldViewPr snapToGrid="0" snapToObjects="1">
      <p:cViewPr>
        <p:scale>
          <a:sx n="116" d="100"/>
          <a:sy n="116" d="100"/>
        </p:scale>
        <p:origin x="-520" y="-224"/>
      </p:cViewPr>
      <p:guideLst>
        <p:guide orient="horz" pos="2160"/>
        <p:guide pos="2880"/>
      </p:guideLst>
    </p:cSldViewPr>
  </p:slideViewPr>
  <p:outlineViewPr>
    <p:cViewPr>
      <p:scale>
        <a:sx n="33" d="100"/>
        <a:sy n="33" d="100"/>
      </p:scale>
      <p:origin x="8" y="0"/>
    </p:cViewPr>
  </p:outlineViewPr>
  <p:notesTextViewPr>
    <p:cViewPr>
      <p:scale>
        <a:sx n="100" d="100"/>
        <a:sy n="100" d="100"/>
      </p:scale>
      <p:origin x="0" y="0"/>
    </p:cViewPr>
  </p:notesTextViewPr>
  <p:sorterViewPr>
    <p:cViewPr>
      <p:scale>
        <a:sx n="66" d="100"/>
        <a:sy n="66" d="100"/>
      </p:scale>
      <p:origin x="0" y="464"/>
    </p:cViewPr>
  </p:sorterViewPr>
  <p:notesViewPr>
    <p:cSldViewPr snapToGrid="0" snapToObjects="1">
      <p:cViewPr varScale="1">
        <p:scale>
          <a:sx n="126" d="100"/>
          <a:sy n="126" d="100"/>
        </p:scale>
        <p:origin x="-1144" y="-120"/>
      </p:cViewPr>
      <p:guideLst>
        <p:guide orient="horz" pos="2168"/>
        <p:guide pos="304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printerSettings" Target="printerSettings/printerSettings1.bin"/><Relationship Id="rId81" Type="http://schemas.openxmlformats.org/officeDocument/2006/relationships/presProps" Target="presProps.xml"/><Relationship Id="rId82" Type="http://schemas.openxmlformats.org/officeDocument/2006/relationships/viewProps" Target="viewProps.xml"/><Relationship Id="rId83" Type="http://schemas.openxmlformats.org/officeDocument/2006/relationships/theme" Target="theme/theme1.xml"/><Relationship Id="rId84"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notesMaster" Target="notesMasters/notesMaster1.xml"/><Relationship Id="rId79" Type="http://schemas.openxmlformats.org/officeDocument/2006/relationships/handoutMaster" Target="handoutMasters/handoutMaster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didierpro:_EPS:Examens:Com%20harmo%20ACAD:2014%202015%20:Offre%20de%20formation%20EPS%202009_2015.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LEBRETON\Desktop\EXAMENS\ANNEE%20EN%20COURS\VOIE%20PRO\creation%20fili&#232;re%20CAPBEP.xlsm"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LEBRETON\Desktop\EXAMENS\ANNEE%20EN%20COURS\VOIE%20PRO\creation%20fili&#232;re%20CAPBEP.xlsm"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LEBRETON\Desktop\EXAMENS\ANNEE%20EN%20COURS\VOIE%20PRO\creation%20fili&#232;re%20pro.xlsm"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LEBRETON\Desktop\EXAMENS\ANNEE%20EN%20COURS\VOIE%20PRO\creation%20fili&#232;re%20pro.xlsm"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LEBRETON\Desktop\EXAMENS\ANNEE%20EN%20COURS\VOIE%20PRO\creation%20fili&#232;re%20CAPBEP.xlsm"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Users\LEBRETON\Desktop\EXAMENS\ANNEE%20EN%20COURS\VOIE%20PRO\creation%20fili&#232;re%20pro.xlsm"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C:\Users\LEBRETON\Desktop\EXAMENS\ANNEE%20EN%20COURS\VOIE%20PRO\creation%20fili&#232;re%20CAPBEP.xlsm"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C:\Users\LEBRETON\Desktop\EXAMENS\ANNEE%20EN%20COURS\VOIE%20PRO\creation%20fili&#232;re%20CAPBEP.xlsm"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C:\Users\LEBRETON\Desktop\EXAMENS\ANNEE%20EN%20COURS\VOIE%20PRO\creation%20fili&#232;re%20pro.xlsm"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C:\Users\LEBRETON\Desktop\EXAMENS\ANNEE%20EN%20COURS\VOIE%20PRO\creation%20fili&#232;re%20pro.xlsm"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Feuille_Microsoft_Excel1.xlsx"/></Relationships>
</file>

<file path=ppt/charts/_rels/chart20.xml.rels><?xml version="1.0" encoding="UTF-8" standalone="yes"?>
<Relationships xmlns="http://schemas.openxmlformats.org/package/2006/relationships"><Relationship Id="rId1" Type="http://schemas.openxmlformats.org/officeDocument/2006/relationships/package" Target="../embeddings/Feuille_Microsoft_Excel6.xlsx"/></Relationships>
</file>

<file path=ppt/charts/_rels/chart3.xml.rels><?xml version="1.0" encoding="UTF-8" standalone="yes"?>
<Relationships xmlns="http://schemas.openxmlformats.org/package/2006/relationships"><Relationship Id="rId1" Type="http://schemas.openxmlformats.org/officeDocument/2006/relationships/package" Target="../embeddings/Feuille_Microsoft_Excel2.xlsx"/></Relationships>
</file>

<file path=ppt/charts/_rels/chart4.xml.rels><?xml version="1.0" encoding="UTF-8" standalone="yes"?>
<Relationships xmlns="http://schemas.openxmlformats.org/package/2006/relationships"><Relationship Id="rId1" Type="http://schemas.openxmlformats.org/officeDocument/2006/relationships/package" Target="../embeddings/Feuille_Microsoft_Excel3.xlsx"/></Relationships>
</file>

<file path=ppt/charts/_rels/chart5.xml.rels><?xml version="1.0" encoding="UTF-8" standalone="yes"?>
<Relationships xmlns="http://schemas.openxmlformats.org/package/2006/relationships"><Relationship Id="rId1" Type="http://schemas.openxmlformats.org/officeDocument/2006/relationships/package" Target="../embeddings/Feuille_Microsoft_Excel4.xlsx"/></Relationships>
</file>

<file path=ppt/charts/_rels/chart6.xml.rels><?xml version="1.0" encoding="UTF-8" standalone="yes"?>
<Relationships xmlns="http://schemas.openxmlformats.org/package/2006/relationships"><Relationship Id="rId1" Type="http://schemas.openxmlformats.org/officeDocument/2006/relationships/oleObject" Target="file:///C:\Users\LEBRETON\Desktop\EXAMENS\ANNEE%20EN%20COURS\VOIE%20PRO\creation%20fili&#232;re%20CAPBEP.xlsm"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LEBRETON\Desktop\EXAMENS\ANNEE%20EN%20COURS\VOIE%20PRO\creation%20fili&#232;re%20pro.xlsm" TargetMode="External"/></Relationships>
</file>

<file path=ppt/charts/_rels/chart8.xml.rels><?xml version="1.0" encoding="UTF-8" standalone="yes"?>
<Relationships xmlns="http://schemas.openxmlformats.org/package/2006/relationships"><Relationship Id="rId1" Type="http://schemas.openxmlformats.org/officeDocument/2006/relationships/package" Target="../embeddings/Feuille_Microsoft_Excel5.xlsx"/></Relationships>
</file>

<file path=ppt/charts/_rels/chart9.xml.rels><?xml version="1.0" encoding="UTF-8" standalone="yes"?>
<Relationships xmlns="http://schemas.openxmlformats.org/package/2006/relationships"><Relationship Id="rId1" Type="http://schemas.openxmlformats.org/officeDocument/2006/relationships/oleObject" Target="file:///C:\Users\LEBRETON\Desktop\EXAMENS\ANNEE%20EN%20COURS\VOIE%20PRO\creation%20fili&#232;re%20pro.xlsm"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fr-FR" sz="1400"/>
              <a:t>Evolution</a:t>
            </a:r>
            <a:r>
              <a:rPr lang="fr-FR" sz="1400" baseline="0"/>
              <a:t> de l'offre de formation par CP </a:t>
            </a:r>
          </a:p>
          <a:p>
            <a:pPr>
              <a:defRPr/>
            </a:pPr>
            <a:r>
              <a:rPr lang="fr-FR" sz="1400" baseline="0"/>
              <a:t>Voie Professionnelle</a:t>
            </a:r>
            <a:endParaRPr lang="fr-FR" sz="1400"/>
          </a:p>
        </c:rich>
      </c:tx>
      <c:layout>
        <c:manualLayout>
          <c:xMode val="edge"/>
          <c:yMode val="edge"/>
          <c:x val="0.219662288930582"/>
          <c:y val="0.0205913417449325"/>
        </c:manualLayout>
      </c:layout>
      <c:overlay val="0"/>
    </c:title>
    <c:autoTitleDeleted val="0"/>
    <c:plotArea>
      <c:layout/>
      <c:barChart>
        <c:barDir val="col"/>
        <c:grouping val="clustered"/>
        <c:varyColors val="0"/>
        <c:ser>
          <c:idx val="0"/>
          <c:order val="0"/>
          <c:tx>
            <c:strRef>
              <c:f>Bilan!$I$2</c:f>
              <c:strCache>
                <c:ptCount val="1"/>
                <c:pt idx="0">
                  <c:v>CP1</c:v>
                </c:pt>
              </c:strCache>
            </c:strRef>
          </c:tx>
          <c:invertIfNegative val="0"/>
          <c:dLbls>
            <c:spPr>
              <a:noFill/>
              <a:ln>
                <a:noFill/>
              </a:ln>
              <a:effectLst/>
            </c:spPr>
            <c:txPr>
              <a:bodyPr rot="-5400000" vert="horz"/>
              <a:lstStyle/>
              <a:p>
                <a:pPr>
                  <a:defRPr/>
                </a:pPr>
                <a:endParaRPr lang="fr-F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Bilan!$J$1:$P$1</c:f>
              <c:strCache>
                <c:ptCount val="7"/>
                <c:pt idx="0">
                  <c:v>2009-2010</c:v>
                </c:pt>
                <c:pt idx="1">
                  <c:v>2010-2011</c:v>
                </c:pt>
                <c:pt idx="2">
                  <c:v>2011-2012</c:v>
                </c:pt>
                <c:pt idx="3">
                  <c:v>2012-2013</c:v>
                </c:pt>
                <c:pt idx="4">
                  <c:v>2013-2014</c:v>
                </c:pt>
                <c:pt idx="5">
                  <c:v>2014-2015</c:v>
                </c:pt>
                <c:pt idx="6">
                  <c:v>2015-2016</c:v>
                </c:pt>
              </c:strCache>
            </c:strRef>
          </c:cat>
          <c:val>
            <c:numRef>
              <c:f>Bilan!$J$2:$P$2</c:f>
              <c:numCache>
                <c:formatCode>0.00%</c:formatCode>
                <c:ptCount val="7"/>
                <c:pt idx="0">
                  <c:v>0.228947368421053</c:v>
                </c:pt>
                <c:pt idx="1">
                  <c:v>0.231877532642954</c:v>
                </c:pt>
                <c:pt idx="2">
                  <c:v>0.217697335344394</c:v>
                </c:pt>
                <c:pt idx="3">
                  <c:v>0.2141</c:v>
                </c:pt>
                <c:pt idx="4">
                  <c:v>0.2092</c:v>
                </c:pt>
                <c:pt idx="5">
                  <c:v>0.2367</c:v>
                </c:pt>
                <c:pt idx="6">
                  <c:v>0.2225</c:v>
                </c:pt>
              </c:numCache>
            </c:numRef>
          </c:val>
          <c:extLst xmlns:c16r2="http://schemas.microsoft.com/office/drawing/2015/06/chart">
            <c:ext xmlns:c16="http://schemas.microsoft.com/office/drawing/2014/chart" uri="{C3380CC4-5D6E-409C-BE32-E72D297353CC}">
              <c16:uniqueId val="{00000000-7F15-4443-BD1C-D3C72B282501}"/>
            </c:ext>
          </c:extLst>
        </c:ser>
        <c:ser>
          <c:idx val="1"/>
          <c:order val="1"/>
          <c:tx>
            <c:strRef>
              <c:f>Bilan!$I$3</c:f>
              <c:strCache>
                <c:ptCount val="1"/>
                <c:pt idx="0">
                  <c:v>CP2</c:v>
                </c:pt>
              </c:strCache>
            </c:strRef>
          </c:tx>
          <c:spPr>
            <a:solidFill>
              <a:srgbClr val="CCFFCC"/>
            </a:solidFill>
          </c:spPr>
          <c:invertIfNegative val="0"/>
          <c:dLbls>
            <c:spPr>
              <a:noFill/>
              <a:ln>
                <a:noFill/>
              </a:ln>
              <a:effectLst/>
            </c:spPr>
            <c:txPr>
              <a:bodyPr rot="-5400000" vert="horz"/>
              <a:lstStyle/>
              <a:p>
                <a:pPr>
                  <a:defRPr/>
                </a:pPr>
                <a:endParaRPr lang="fr-F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Bilan!$J$1:$P$1</c:f>
              <c:strCache>
                <c:ptCount val="7"/>
                <c:pt idx="0">
                  <c:v>2009-2010</c:v>
                </c:pt>
                <c:pt idx="1">
                  <c:v>2010-2011</c:v>
                </c:pt>
                <c:pt idx="2">
                  <c:v>2011-2012</c:v>
                </c:pt>
                <c:pt idx="3">
                  <c:v>2012-2013</c:v>
                </c:pt>
                <c:pt idx="4">
                  <c:v>2013-2014</c:v>
                </c:pt>
                <c:pt idx="5">
                  <c:v>2014-2015</c:v>
                </c:pt>
                <c:pt idx="6">
                  <c:v>2015-2016</c:v>
                </c:pt>
              </c:strCache>
            </c:strRef>
          </c:cat>
          <c:val>
            <c:numRef>
              <c:f>Bilan!$J$3:$P$3</c:f>
              <c:numCache>
                <c:formatCode>0.00%</c:formatCode>
                <c:ptCount val="7"/>
                <c:pt idx="0">
                  <c:v>0.0745614035087719</c:v>
                </c:pt>
                <c:pt idx="1">
                  <c:v>0.0796938316073841</c:v>
                </c:pt>
                <c:pt idx="2">
                  <c:v>0.0980392156862745</c:v>
                </c:pt>
                <c:pt idx="3">
                  <c:v>0.098</c:v>
                </c:pt>
                <c:pt idx="4">
                  <c:v>0.1133</c:v>
                </c:pt>
                <c:pt idx="5">
                  <c:v>0.0979</c:v>
                </c:pt>
                <c:pt idx="6">
                  <c:v>0.1098</c:v>
                </c:pt>
              </c:numCache>
            </c:numRef>
          </c:val>
          <c:extLst xmlns:c16r2="http://schemas.microsoft.com/office/drawing/2015/06/chart">
            <c:ext xmlns:c16="http://schemas.microsoft.com/office/drawing/2014/chart" uri="{C3380CC4-5D6E-409C-BE32-E72D297353CC}">
              <c16:uniqueId val="{00000001-7F15-4443-BD1C-D3C72B282501}"/>
            </c:ext>
          </c:extLst>
        </c:ser>
        <c:ser>
          <c:idx val="2"/>
          <c:order val="2"/>
          <c:tx>
            <c:strRef>
              <c:f>Bilan!$I$4</c:f>
              <c:strCache>
                <c:ptCount val="1"/>
                <c:pt idx="0">
                  <c:v>CP3</c:v>
                </c:pt>
              </c:strCache>
            </c:strRef>
          </c:tx>
          <c:spPr>
            <a:solidFill>
              <a:schemeClr val="accent2">
                <a:lumMod val="60000"/>
                <a:lumOff val="40000"/>
              </a:schemeClr>
            </a:solidFill>
          </c:spPr>
          <c:invertIfNegative val="0"/>
          <c:dLbls>
            <c:spPr>
              <a:noFill/>
              <a:ln>
                <a:noFill/>
              </a:ln>
              <a:effectLst/>
            </c:spPr>
            <c:txPr>
              <a:bodyPr rot="-5400000" vert="horz"/>
              <a:lstStyle/>
              <a:p>
                <a:pPr>
                  <a:defRPr/>
                </a:pPr>
                <a:endParaRPr lang="fr-F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Bilan!$J$1:$P$1</c:f>
              <c:strCache>
                <c:ptCount val="7"/>
                <c:pt idx="0">
                  <c:v>2009-2010</c:v>
                </c:pt>
                <c:pt idx="1">
                  <c:v>2010-2011</c:v>
                </c:pt>
                <c:pt idx="2">
                  <c:v>2011-2012</c:v>
                </c:pt>
                <c:pt idx="3">
                  <c:v>2012-2013</c:v>
                </c:pt>
                <c:pt idx="4">
                  <c:v>2013-2014</c:v>
                </c:pt>
                <c:pt idx="5">
                  <c:v>2014-2015</c:v>
                </c:pt>
                <c:pt idx="6">
                  <c:v>2015-2016</c:v>
                </c:pt>
              </c:strCache>
            </c:strRef>
          </c:cat>
          <c:val>
            <c:numRef>
              <c:f>Bilan!$J$4:$P$4</c:f>
              <c:numCache>
                <c:formatCode>0.00%</c:formatCode>
                <c:ptCount val="7"/>
                <c:pt idx="0">
                  <c:v>0.075</c:v>
                </c:pt>
                <c:pt idx="1">
                  <c:v>0.0819450697883836</c:v>
                </c:pt>
                <c:pt idx="2">
                  <c:v>0.0869783810960281</c:v>
                </c:pt>
                <c:pt idx="3">
                  <c:v>0.091</c:v>
                </c:pt>
                <c:pt idx="4">
                  <c:v>0.0939</c:v>
                </c:pt>
                <c:pt idx="5">
                  <c:v>0.0916</c:v>
                </c:pt>
                <c:pt idx="6">
                  <c:v>0.0992</c:v>
                </c:pt>
              </c:numCache>
            </c:numRef>
          </c:val>
          <c:extLst xmlns:c16r2="http://schemas.microsoft.com/office/drawing/2015/06/chart">
            <c:ext xmlns:c16="http://schemas.microsoft.com/office/drawing/2014/chart" uri="{C3380CC4-5D6E-409C-BE32-E72D297353CC}">
              <c16:uniqueId val="{00000002-7F15-4443-BD1C-D3C72B282501}"/>
            </c:ext>
          </c:extLst>
        </c:ser>
        <c:ser>
          <c:idx val="3"/>
          <c:order val="3"/>
          <c:tx>
            <c:strRef>
              <c:f>Bilan!$I$5</c:f>
              <c:strCache>
                <c:ptCount val="1"/>
                <c:pt idx="0">
                  <c:v>CP4</c:v>
                </c:pt>
              </c:strCache>
            </c:strRef>
          </c:tx>
          <c:spPr>
            <a:solidFill>
              <a:srgbClr val="FF6600"/>
            </a:solidFill>
          </c:spPr>
          <c:invertIfNegative val="0"/>
          <c:dLbls>
            <c:spPr>
              <a:noFill/>
              <a:ln>
                <a:noFill/>
              </a:ln>
              <a:effectLst/>
            </c:spPr>
            <c:txPr>
              <a:bodyPr rot="-5400000" vert="horz"/>
              <a:lstStyle/>
              <a:p>
                <a:pPr>
                  <a:defRPr/>
                </a:pPr>
                <a:endParaRPr lang="fr-F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Bilan!$J$1:$P$1</c:f>
              <c:strCache>
                <c:ptCount val="7"/>
                <c:pt idx="0">
                  <c:v>2009-2010</c:v>
                </c:pt>
                <c:pt idx="1">
                  <c:v>2010-2011</c:v>
                </c:pt>
                <c:pt idx="2">
                  <c:v>2011-2012</c:v>
                </c:pt>
                <c:pt idx="3">
                  <c:v>2012-2013</c:v>
                </c:pt>
                <c:pt idx="4">
                  <c:v>2013-2014</c:v>
                </c:pt>
                <c:pt idx="5">
                  <c:v>2014-2015</c:v>
                </c:pt>
                <c:pt idx="6">
                  <c:v>2015-2016</c:v>
                </c:pt>
              </c:strCache>
            </c:strRef>
          </c:cat>
          <c:val>
            <c:numRef>
              <c:f>Bilan!$J$5:$P$5</c:f>
              <c:numCache>
                <c:formatCode>0.00%</c:formatCode>
                <c:ptCount val="7"/>
                <c:pt idx="0">
                  <c:v>0.520175438596491</c:v>
                </c:pt>
                <c:pt idx="1">
                  <c:v>0.464205312922107</c:v>
                </c:pt>
                <c:pt idx="2">
                  <c:v>0.440925087983911</c:v>
                </c:pt>
                <c:pt idx="3">
                  <c:v>0.4322</c:v>
                </c:pt>
                <c:pt idx="4">
                  <c:v>0.4199</c:v>
                </c:pt>
                <c:pt idx="5">
                  <c:v>0.3695</c:v>
                </c:pt>
                <c:pt idx="6">
                  <c:v>0.3561</c:v>
                </c:pt>
              </c:numCache>
            </c:numRef>
          </c:val>
          <c:extLst xmlns:c16r2="http://schemas.microsoft.com/office/drawing/2015/06/chart">
            <c:ext xmlns:c16="http://schemas.microsoft.com/office/drawing/2014/chart" uri="{C3380CC4-5D6E-409C-BE32-E72D297353CC}">
              <c16:uniqueId val="{00000003-7F15-4443-BD1C-D3C72B282501}"/>
            </c:ext>
          </c:extLst>
        </c:ser>
        <c:ser>
          <c:idx val="4"/>
          <c:order val="4"/>
          <c:tx>
            <c:strRef>
              <c:f>Bilan!$I$6</c:f>
              <c:strCache>
                <c:ptCount val="1"/>
                <c:pt idx="0">
                  <c:v>CP5</c:v>
                </c:pt>
              </c:strCache>
            </c:strRef>
          </c:tx>
          <c:spPr>
            <a:solidFill>
              <a:srgbClr val="660066"/>
            </a:solidFill>
          </c:spPr>
          <c:invertIfNegative val="0"/>
          <c:dLbls>
            <c:spPr>
              <a:noFill/>
              <a:ln>
                <a:noFill/>
              </a:ln>
              <a:effectLst/>
            </c:spPr>
            <c:txPr>
              <a:bodyPr rot="-5400000" vert="horz"/>
              <a:lstStyle/>
              <a:p>
                <a:pPr>
                  <a:defRPr/>
                </a:pPr>
                <a:endParaRPr lang="fr-F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Bilan!$J$1:$P$1</c:f>
              <c:strCache>
                <c:ptCount val="7"/>
                <c:pt idx="0">
                  <c:v>2009-2010</c:v>
                </c:pt>
                <c:pt idx="1">
                  <c:v>2010-2011</c:v>
                </c:pt>
                <c:pt idx="2">
                  <c:v>2011-2012</c:v>
                </c:pt>
                <c:pt idx="3">
                  <c:v>2012-2013</c:v>
                </c:pt>
                <c:pt idx="4">
                  <c:v>2013-2014</c:v>
                </c:pt>
                <c:pt idx="5">
                  <c:v>2014-2015</c:v>
                </c:pt>
                <c:pt idx="6">
                  <c:v>2015-2016</c:v>
                </c:pt>
              </c:strCache>
            </c:strRef>
          </c:cat>
          <c:val>
            <c:numRef>
              <c:f>Bilan!$J$6:$P$6</c:f>
              <c:numCache>
                <c:formatCode>0.00%</c:formatCode>
                <c:ptCount val="7"/>
                <c:pt idx="0">
                  <c:v>0.101315789473684</c:v>
                </c:pt>
                <c:pt idx="1">
                  <c:v>0.142278253039172</c:v>
                </c:pt>
                <c:pt idx="2">
                  <c:v>0.156359979889392</c:v>
                </c:pt>
                <c:pt idx="3">
                  <c:v>0.1598</c:v>
                </c:pt>
                <c:pt idx="4">
                  <c:v>0.1598</c:v>
                </c:pt>
                <c:pt idx="5">
                  <c:v>0.2042</c:v>
                </c:pt>
                <c:pt idx="6">
                  <c:v>0.2124</c:v>
                </c:pt>
              </c:numCache>
            </c:numRef>
          </c:val>
          <c:extLst xmlns:c16r2="http://schemas.microsoft.com/office/drawing/2015/06/chart">
            <c:ext xmlns:c16="http://schemas.microsoft.com/office/drawing/2014/chart" uri="{C3380CC4-5D6E-409C-BE32-E72D297353CC}">
              <c16:uniqueId val="{00000004-7F15-4443-BD1C-D3C72B282501}"/>
            </c:ext>
          </c:extLst>
        </c:ser>
        <c:dLbls>
          <c:showLegendKey val="0"/>
          <c:showVal val="0"/>
          <c:showCatName val="0"/>
          <c:showSerName val="0"/>
          <c:showPercent val="0"/>
          <c:showBubbleSize val="0"/>
        </c:dLbls>
        <c:gapWidth val="150"/>
        <c:axId val="-2135094072"/>
        <c:axId val="2109632504"/>
      </c:barChart>
      <c:catAx>
        <c:axId val="-2135094072"/>
        <c:scaling>
          <c:orientation val="minMax"/>
        </c:scaling>
        <c:delete val="0"/>
        <c:axPos val="b"/>
        <c:numFmt formatCode="General" sourceLinked="0"/>
        <c:majorTickMark val="none"/>
        <c:minorTickMark val="none"/>
        <c:tickLblPos val="nextTo"/>
        <c:crossAx val="2109632504"/>
        <c:crosses val="autoZero"/>
        <c:auto val="1"/>
        <c:lblAlgn val="ctr"/>
        <c:lblOffset val="100"/>
        <c:noMultiLvlLbl val="0"/>
      </c:catAx>
      <c:valAx>
        <c:axId val="2109632504"/>
        <c:scaling>
          <c:orientation val="minMax"/>
        </c:scaling>
        <c:delete val="0"/>
        <c:axPos val="l"/>
        <c:majorGridlines/>
        <c:numFmt formatCode="0.00%" sourceLinked="1"/>
        <c:majorTickMark val="none"/>
        <c:minorTickMark val="none"/>
        <c:tickLblPos val="nextTo"/>
        <c:crossAx val="-2135094072"/>
        <c:crosses val="autoZero"/>
        <c:crossBetween val="between"/>
      </c:valAx>
    </c:plotArea>
    <c:legend>
      <c:legendPos val="r"/>
      <c:layout/>
      <c:overlay val="0"/>
    </c:legend>
    <c:plotVisOnly val="1"/>
    <c:dispBlanksAs val="gap"/>
    <c:showDLblsOverMax val="0"/>
  </c:chart>
  <c:spPr>
    <a:solidFill>
      <a:schemeClr val="bg1"/>
    </a:solidFill>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0"/>
    <c:plotArea>
      <c:layout/>
      <c:barChart>
        <c:barDir val="col"/>
        <c:grouping val="clustered"/>
        <c:varyColors val="0"/>
        <c:ser>
          <c:idx val="0"/>
          <c:order val="0"/>
          <c:tx>
            <c:v>Moyennes Etab 36</c:v>
          </c:tx>
          <c:spPr>
            <a:gradFill rotWithShape="1">
              <a:gsLst>
                <a:gs pos="0">
                  <a:schemeClr val="accent6">
                    <a:shade val="65000"/>
                    <a:shade val="51000"/>
                    <a:satMod val="130000"/>
                  </a:schemeClr>
                </a:gs>
                <a:gs pos="80000">
                  <a:schemeClr val="accent6">
                    <a:shade val="65000"/>
                    <a:shade val="93000"/>
                    <a:satMod val="130000"/>
                  </a:schemeClr>
                </a:gs>
                <a:gs pos="100000">
                  <a:schemeClr val="accent6">
                    <a:shade val="65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8"/>
              <c:delete val="1"/>
            </c:dLbl>
            <c:dLbl>
              <c:idx val="11"/>
              <c:layout>
                <c:manualLayout>
                  <c:x val="0.00416666666666667"/>
                  <c:y val="0.357119175319941"/>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68A2-4CE4-A93A-F5E3E036F970}"/>
                </c:ext>
              </c:extLst>
            </c:dLbl>
            <c:spPr>
              <a:noFill/>
              <a:ln>
                <a:noFill/>
              </a:ln>
              <a:effectLst/>
            </c:spPr>
            <c:txPr>
              <a:bodyPr rot="-5400000" spcFirstLastPara="1" vertOverflow="ellipsis" wrap="square" anchor="ctr" anchorCtr="1"/>
              <a:lstStyle/>
              <a:p>
                <a:pPr>
                  <a:defRPr sz="1800" b="1" i="0" u="none" strike="noStrike" kern="1200" baseline="0">
                    <a:solidFill>
                      <a:schemeClr val="lt1"/>
                    </a:solidFill>
                    <a:latin typeface="+mn-lt"/>
                    <a:ea typeface="+mn-ea"/>
                    <a:cs typeface="+mn-cs"/>
                  </a:defRPr>
                </a:pPr>
                <a:endParaRPr lang="fr-FR"/>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lt1">
                          <a:shade val="95000"/>
                          <a:satMod val="105000"/>
                        </a:schemeClr>
                      </a:solidFill>
                      <a:prstDash val="solid"/>
                      <a:round/>
                    </a:ln>
                    <a:effectLst/>
                  </c:spPr>
                </c15:leaderLines>
              </c:ext>
            </c:extLst>
          </c:dLbls>
          <c:errBars>
            <c:errBarType val="both"/>
            <c:errValType val="cust"/>
            <c:noEndCap val="0"/>
            <c:plus>
              <c:numRef>
                <c:f>'DONNEES ETAB'!$J$42:$J$53</c:f>
                <c:numCache>
                  <c:formatCode>General</c:formatCode>
                  <c:ptCount val="12"/>
                  <c:pt idx="0">
                    <c:v>4.096915546679252</c:v>
                  </c:pt>
                  <c:pt idx="1">
                    <c:v>3.21377753595734</c:v>
                  </c:pt>
                  <c:pt idx="2">
                    <c:v>2.89484303791883</c:v>
                  </c:pt>
                  <c:pt idx="3">
                    <c:v>3.019209775190617</c:v>
                  </c:pt>
                  <c:pt idx="4">
                    <c:v>3.495928627992696</c:v>
                  </c:pt>
                  <c:pt idx="5">
                    <c:v>4.100719077264685</c:v>
                  </c:pt>
                  <c:pt idx="6">
                    <c:v>3.34037993758906</c:v>
                  </c:pt>
                  <c:pt idx="7">
                    <c:v>2.841235517775131</c:v>
                  </c:pt>
                  <c:pt idx="8">
                    <c:v>0.0</c:v>
                  </c:pt>
                  <c:pt idx="9">
                    <c:v>5.185449728701348</c:v>
                  </c:pt>
                  <c:pt idx="10">
                    <c:v>3.100745430089705</c:v>
                  </c:pt>
                  <c:pt idx="11">
                    <c:v>4.895828408192949</c:v>
                  </c:pt>
                </c:numCache>
              </c:numRef>
            </c:plus>
            <c:minus>
              <c:numRef>
                <c:f>'DONNEES ETAB'!$J$42:$J$53</c:f>
                <c:numCache>
                  <c:formatCode>General</c:formatCode>
                  <c:ptCount val="12"/>
                  <c:pt idx="0">
                    <c:v>4.096915546679252</c:v>
                  </c:pt>
                  <c:pt idx="1">
                    <c:v>3.21377753595734</c:v>
                  </c:pt>
                  <c:pt idx="2">
                    <c:v>2.89484303791883</c:v>
                  </c:pt>
                  <c:pt idx="3">
                    <c:v>3.019209775190617</c:v>
                  </c:pt>
                  <c:pt idx="4">
                    <c:v>3.495928627992696</c:v>
                  </c:pt>
                  <c:pt idx="5">
                    <c:v>4.100719077264685</c:v>
                  </c:pt>
                  <c:pt idx="6">
                    <c:v>3.34037993758906</c:v>
                  </c:pt>
                  <c:pt idx="7">
                    <c:v>2.841235517775131</c:v>
                  </c:pt>
                  <c:pt idx="8">
                    <c:v>0.0</c:v>
                  </c:pt>
                  <c:pt idx="9">
                    <c:v>5.185449728701348</c:v>
                  </c:pt>
                  <c:pt idx="10">
                    <c:v>3.100745430089705</c:v>
                  </c:pt>
                  <c:pt idx="11">
                    <c:v>4.895828408192949</c:v>
                  </c:pt>
                </c:numCache>
              </c:numRef>
            </c:minus>
            <c:spPr>
              <a:solidFill>
                <a:schemeClr val="lt1"/>
              </a:solidFill>
              <a:ln w="9525" cap="flat" cmpd="sng" algn="ctr">
                <a:solidFill>
                  <a:schemeClr val="lt1">
                    <a:shade val="95000"/>
                    <a:satMod val="105000"/>
                  </a:schemeClr>
                </a:solidFill>
                <a:prstDash val="solid"/>
                <a:round/>
              </a:ln>
              <a:effectLst/>
            </c:spPr>
          </c:errBars>
          <c:cat>
            <c:strRef>
              <c:f>'DONNEES ETAB'!$G$42:$G$53</c:f>
              <c:strCache>
                <c:ptCount val="12"/>
                <c:pt idx="0">
                  <c:v>LP CHATEAUNEUF</c:v>
                </c:pt>
                <c:pt idx="1">
                  <c:v>LPO PASTEUR</c:v>
                </c:pt>
                <c:pt idx="2">
                  <c:v>LP LES CHARMILLES</c:v>
                </c:pt>
                <c:pt idx="3">
                  <c:v>LPO GEORGE SAND</c:v>
                </c:pt>
                <c:pt idx="4">
                  <c:v>LP JEAN D'ALEMBERT</c:v>
                </c:pt>
                <c:pt idx="5">
                  <c:v>LPO BLAISE PASCAL</c:v>
                </c:pt>
                <c:pt idx="6">
                  <c:v>EREA ERIC TABARLY</c:v>
                </c:pt>
                <c:pt idx="7">
                  <c:v>LPPO SAINT CYR</c:v>
                </c:pt>
                <c:pt idx="8">
                  <c:v>CFA INTERPRO CHATX</c:v>
                </c:pt>
                <c:pt idx="9">
                  <c:v>LPPO STE SOLANGE</c:v>
                </c:pt>
                <c:pt idx="10">
                  <c:v>BTP CFA INDRE</c:v>
                </c:pt>
                <c:pt idx="11">
                  <c:v>IME CHANTEMERLE VALE</c:v>
                </c:pt>
              </c:strCache>
            </c:strRef>
          </c:cat>
          <c:val>
            <c:numRef>
              <c:f>'DONNEES ETAB'!$I$42:$I$53</c:f>
              <c:numCache>
                <c:formatCode>0.00</c:formatCode>
                <c:ptCount val="12"/>
                <c:pt idx="0">
                  <c:v>12.27431506849315</c:v>
                </c:pt>
                <c:pt idx="1">
                  <c:v>14.65310734463277</c:v>
                </c:pt>
                <c:pt idx="2">
                  <c:v>13.42004504504504</c:v>
                </c:pt>
                <c:pt idx="3">
                  <c:v>13.86434108527131</c:v>
                </c:pt>
                <c:pt idx="4">
                  <c:v>12.63088803088803</c:v>
                </c:pt>
                <c:pt idx="5">
                  <c:v>12.87292817679558</c:v>
                </c:pt>
                <c:pt idx="6">
                  <c:v>12.24528301886793</c:v>
                </c:pt>
                <c:pt idx="7">
                  <c:v>12.19649122807017</c:v>
                </c:pt>
                <c:pt idx="8">
                  <c:v>0.0</c:v>
                </c:pt>
                <c:pt idx="9">
                  <c:v>11.66666666666667</c:v>
                </c:pt>
                <c:pt idx="10">
                  <c:v>11.92666666666667</c:v>
                </c:pt>
                <c:pt idx="11">
                  <c:v>12.44444444444445</c:v>
                </c:pt>
              </c:numCache>
            </c:numRef>
          </c:val>
          <c:extLst xmlns:c16r2="http://schemas.microsoft.com/office/drawing/2015/06/chart">
            <c:ext xmlns:c16="http://schemas.microsoft.com/office/drawing/2014/chart" uri="{C3380CC4-5D6E-409C-BE32-E72D297353CC}">
              <c16:uniqueId val="{00000001-68A2-4CE4-A93A-F5E3E036F970}"/>
            </c:ext>
          </c:extLst>
        </c:ser>
        <c:dLbls>
          <c:showLegendKey val="0"/>
          <c:showVal val="0"/>
          <c:showCatName val="0"/>
          <c:showSerName val="0"/>
          <c:showPercent val="0"/>
          <c:showBubbleSize val="0"/>
        </c:dLbls>
        <c:gapWidth val="72"/>
        <c:axId val="-2130928152"/>
        <c:axId val="-2130924472"/>
      </c:barChart>
      <c:lineChart>
        <c:grouping val="standard"/>
        <c:varyColors val="0"/>
        <c:ser>
          <c:idx val="1"/>
          <c:order val="1"/>
          <c:tx>
            <c:v>Moyenne Dept 36 : 12,97</c:v>
          </c:tx>
          <c:spPr>
            <a:ln w="47625" cap="rnd" cmpd="sng" algn="ctr">
              <a:solidFill>
                <a:schemeClr val="accent6">
                  <a:shade val="95000"/>
                  <a:satMod val="105000"/>
                </a:schemeClr>
              </a:solidFill>
              <a:prstDash val="solid"/>
              <a:round/>
            </a:ln>
            <a:effectLst/>
          </c:spPr>
          <c:marker>
            <c:symbol val="none"/>
          </c:marker>
          <c:cat>
            <c:strRef>
              <c:f>'DONNEES ETAB'!$G$42:$G$53</c:f>
              <c:strCache>
                <c:ptCount val="12"/>
                <c:pt idx="0">
                  <c:v>LP CHATEAUNEUF</c:v>
                </c:pt>
                <c:pt idx="1">
                  <c:v>LPO PASTEUR</c:v>
                </c:pt>
                <c:pt idx="2">
                  <c:v>LP LES CHARMILLES</c:v>
                </c:pt>
                <c:pt idx="3">
                  <c:v>LPO GEORGE SAND</c:v>
                </c:pt>
                <c:pt idx="4">
                  <c:v>LP JEAN D'ALEMBERT</c:v>
                </c:pt>
                <c:pt idx="5">
                  <c:v>LPO BLAISE PASCAL</c:v>
                </c:pt>
                <c:pt idx="6">
                  <c:v>EREA ERIC TABARLY</c:v>
                </c:pt>
                <c:pt idx="7">
                  <c:v>LPPO SAINT CYR</c:v>
                </c:pt>
                <c:pt idx="8">
                  <c:v>CFA INTERPRO CHATX</c:v>
                </c:pt>
                <c:pt idx="9">
                  <c:v>LPPO STE SOLANGE</c:v>
                </c:pt>
                <c:pt idx="10">
                  <c:v>BTP CFA INDRE</c:v>
                </c:pt>
                <c:pt idx="11">
                  <c:v>IME CHANTEMERLE VALE</c:v>
                </c:pt>
              </c:strCache>
            </c:strRef>
          </c:cat>
          <c:val>
            <c:numRef>
              <c:f>'DONNEES ETAB'!$K$42:$K$53</c:f>
              <c:numCache>
                <c:formatCode>0.00</c:formatCode>
                <c:ptCount val="12"/>
                <c:pt idx="0">
                  <c:v>12.96515317286652</c:v>
                </c:pt>
                <c:pt idx="1">
                  <c:v>12.96515317286652</c:v>
                </c:pt>
                <c:pt idx="2">
                  <c:v>12.96515317286652</c:v>
                </c:pt>
                <c:pt idx="3">
                  <c:v>12.96515317286652</c:v>
                </c:pt>
                <c:pt idx="4">
                  <c:v>12.96515317286652</c:v>
                </c:pt>
                <c:pt idx="5">
                  <c:v>12.96515317286652</c:v>
                </c:pt>
                <c:pt idx="6">
                  <c:v>12.96515317286652</c:v>
                </c:pt>
                <c:pt idx="7">
                  <c:v>12.96515317286652</c:v>
                </c:pt>
                <c:pt idx="8">
                  <c:v>12.96515317286652</c:v>
                </c:pt>
                <c:pt idx="9">
                  <c:v>12.96515317286652</c:v>
                </c:pt>
                <c:pt idx="10">
                  <c:v>12.96515317286652</c:v>
                </c:pt>
                <c:pt idx="11">
                  <c:v>12.96515317286652</c:v>
                </c:pt>
              </c:numCache>
            </c:numRef>
          </c:val>
          <c:smooth val="0"/>
          <c:extLst xmlns:c16r2="http://schemas.microsoft.com/office/drawing/2015/06/chart">
            <c:ext xmlns:c16="http://schemas.microsoft.com/office/drawing/2014/chart" uri="{C3380CC4-5D6E-409C-BE32-E72D297353CC}">
              <c16:uniqueId val="{00000002-68A2-4CE4-A93A-F5E3E036F970}"/>
            </c:ext>
          </c:extLst>
        </c:ser>
        <c:ser>
          <c:idx val="2"/>
          <c:order val="2"/>
          <c:tx>
            <c:v>Moyenne Acad : 12,95</c:v>
          </c:tx>
          <c:spPr>
            <a:ln w="47625" cap="rnd" cmpd="sng" algn="ctr">
              <a:solidFill>
                <a:schemeClr val="accent6">
                  <a:tint val="65000"/>
                  <a:shade val="95000"/>
                  <a:satMod val="105000"/>
                </a:schemeClr>
              </a:solidFill>
              <a:prstDash val="solid"/>
              <a:round/>
            </a:ln>
            <a:effectLst/>
          </c:spPr>
          <c:marker>
            <c:symbol val="none"/>
          </c:marker>
          <c:cat>
            <c:strRef>
              <c:f>'DONNEES ETAB'!$G$42:$G$53</c:f>
              <c:strCache>
                <c:ptCount val="12"/>
                <c:pt idx="0">
                  <c:v>LP CHATEAUNEUF</c:v>
                </c:pt>
                <c:pt idx="1">
                  <c:v>LPO PASTEUR</c:v>
                </c:pt>
                <c:pt idx="2">
                  <c:v>LP LES CHARMILLES</c:v>
                </c:pt>
                <c:pt idx="3">
                  <c:v>LPO GEORGE SAND</c:v>
                </c:pt>
                <c:pt idx="4">
                  <c:v>LP JEAN D'ALEMBERT</c:v>
                </c:pt>
                <c:pt idx="5">
                  <c:v>LPO BLAISE PASCAL</c:v>
                </c:pt>
                <c:pt idx="6">
                  <c:v>EREA ERIC TABARLY</c:v>
                </c:pt>
                <c:pt idx="7">
                  <c:v>LPPO SAINT CYR</c:v>
                </c:pt>
                <c:pt idx="8">
                  <c:v>CFA INTERPRO CHATX</c:v>
                </c:pt>
                <c:pt idx="9">
                  <c:v>LPPO STE SOLANGE</c:v>
                </c:pt>
                <c:pt idx="10">
                  <c:v>BTP CFA INDRE</c:v>
                </c:pt>
                <c:pt idx="11">
                  <c:v>IME CHANTEMERLE VALE</c:v>
                </c:pt>
              </c:strCache>
            </c:strRef>
          </c:cat>
          <c:val>
            <c:numRef>
              <c:f>'DONNEES ETAB'!$M$42:$M$53</c:f>
              <c:numCache>
                <c:formatCode>0.00</c:formatCode>
                <c:ptCount val="12"/>
                <c:pt idx="0">
                  <c:v>12.94980684574617</c:v>
                </c:pt>
                <c:pt idx="1">
                  <c:v>12.94980684574617</c:v>
                </c:pt>
                <c:pt idx="2">
                  <c:v>12.94980684574617</c:v>
                </c:pt>
                <c:pt idx="3">
                  <c:v>12.94980684574617</c:v>
                </c:pt>
                <c:pt idx="4">
                  <c:v>12.94980684574617</c:v>
                </c:pt>
                <c:pt idx="5">
                  <c:v>12.94980684574617</c:v>
                </c:pt>
                <c:pt idx="6">
                  <c:v>12.94980684574617</c:v>
                </c:pt>
                <c:pt idx="7">
                  <c:v>12.94980684574617</c:v>
                </c:pt>
                <c:pt idx="8">
                  <c:v>12.94980684574617</c:v>
                </c:pt>
                <c:pt idx="9">
                  <c:v>12.94980684574617</c:v>
                </c:pt>
                <c:pt idx="10">
                  <c:v>12.94980684574617</c:v>
                </c:pt>
                <c:pt idx="11">
                  <c:v>12.94980684574617</c:v>
                </c:pt>
              </c:numCache>
            </c:numRef>
          </c:val>
          <c:smooth val="0"/>
          <c:extLst xmlns:c16r2="http://schemas.microsoft.com/office/drawing/2015/06/chart">
            <c:ext xmlns:c16="http://schemas.microsoft.com/office/drawing/2014/chart" uri="{C3380CC4-5D6E-409C-BE32-E72D297353CC}">
              <c16:uniqueId val="{00000003-68A2-4CE4-A93A-F5E3E036F970}"/>
            </c:ext>
          </c:extLst>
        </c:ser>
        <c:dLbls>
          <c:showLegendKey val="0"/>
          <c:showVal val="0"/>
          <c:showCatName val="0"/>
          <c:showSerName val="0"/>
          <c:showPercent val="0"/>
          <c:showBubbleSize val="0"/>
        </c:dLbls>
        <c:marker val="1"/>
        <c:smooth val="0"/>
        <c:axId val="-2130928152"/>
        <c:axId val="-2130924472"/>
      </c:lineChart>
      <c:catAx>
        <c:axId val="-2130928152"/>
        <c:scaling>
          <c:orientation val="minMax"/>
        </c:scaling>
        <c:delete val="0"/>
        <c:axPos val="b"/>
        <c:numFmt formatCode="General" sourceLinked="0"/>
        <c:majorTickMark val="out"/>
        <c:minorTickMark val="none"/>
        <c:tickLblPos val="nextTo"/>
        <c:spPr>
          <a:noFill/>
          <a:ln w="9525" cap="flat" cmpd="sng" algn="ctr">
            <a:solidFill>
              <a:schemeClr val="dk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lt1"/>
                </a:solidFill>
                <a:latin typeface="+mn-lt"/>
                <a:ea typeface="+mn-ea"/>
                <a:cs typeface="+mn-cs"/>
              </a:defRPr>
            </a:pPr>
            <a:endParaRPr lang="fr-FR"/>
          </a:p>
        </c:txPr>
        <c:crossAx val="-2130924472"/>
        <c:crosses val="autoZero"/>
        <c:auto val="1"/>
        <c:lblAlgn val="ctr"/>
        <c:lblOffset val="100"/>
        <c:noMultiLvlLbl val="0"/>
      </c:catAx>
      <c:valAx>
        <c:axId val="-2130924472"/>
        <c:scaling>
          <c:orientation val="minMax"/>
          <c:max val="20.0"/>
          <c:min val="4.0"/>
        </c:scaling>
        <c:delete val="0"/>
        <c:axPos val="l"/>
        <c:majorGridlines>
          <c:spPr>
            <a:ln w="9525" cap="flat" cmpd="sng" algn="ctr">
              <a:solidFill>
                <a:schemeClr val="dk1">
                  <a:tint val="75000"/>
                  <a:shade val="95000"/>
                  <a:satMod val="105000"/>
                </a:schemeClr>
              </a:solidFill>
              <a:prstDash val="solid"/>
              <a:round/>
            </a:ln>
            <a:effectLst/>
          </c:spPr>
        </c:majorGridlines>
        <c:numFmt formatCode="0.00" sourceLinked="1"/>
        <c:majorTickMark val="out"/>
        <c:minorTickMark val="none"/>
        <c:tickLblPos val="nextTo"/>
        <c:spPr>
          <a:noFill/>
          <a:ln w="9525" cap="flat" cmpd="sng" algn="ctr">
            <a:solidFill>
              <a:schemeClr val="dk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lt1"/>
                </a:solidFill>
                <a:latin typeface="+mn-lt"/>
                <a:ea typeface="+mn-ea"/>
                <a:cs typeface="+mn-cs"/>
              </a:defRPr>
            </a:pPr>
            <a:endParaRPr lang="fr-FR"/>
          </a:p>
        </c:txPr>
        <c:crossAx val="-2130928152"/>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000" b="0" i="0" u="none" strike="noStrike" kern="1200" baseline="0">
              <a:solidFill>
                <a:schemeClr val="lt1"/>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0"/>
    <c:plotArea>
      <c:layout/>
      <c:barChart>
        <c:barDir val="col"/>
        <c:grouping val="clustered"/>
        <c:varyColors val="0"/>
        <c:ser>
          <c:idx val="0"/>
          <c:order val="0"/>
          <c:tx>
            <c:v>Moyennes Etab 18</c:v>
          </c:tx>
          <c:spPr>
            <a:gradFill rotWithShape="1">
              <a:gsLst>
                <a:gs pos="0">
                  <a:schemeClr val="accent4">
                    <a:shade val="65000"/>
                    <a:shade val="51000"/>
                    <a:satMod val="130000"/>
                  </a:schemeClr>
                </a:gs>
                <a:gs pos="80000">
                  <a:schemeClr val="accent4">
                    <a:shade val="65000"/>
                    <a:shade val="93000"/>
                    <a:satMod val="130000"/>
                  </a:schemeClr>
                </a:gs>
                <a:gs pos="100000">
                  <a:schemeClr val="accent4">
                    <a:shade val="65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13"/>
              <c:layout>
                <c:manualLayout>
                  <c:x val="0.00138888888888869"/>
                  <c:y val="0.115526802218115"/>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649C-4547-BDC7-F3025CA3A573}"/>
                </c:ext>
              </c:extLst>
            </c:dLbl>
            <c:spPr>
              <a:noFill/>
              <a:ln>
                <a:noFill/>
              </a:ln>
              <a:effectLst/>
            </c:spPr>
            <c:txPr>
              <a:bodyPr rot="-5400000" spcFirstLastPara="1" vertOverflow="ellipsis" wrap="square" anchor="ctr" anchorCtr="1"/>
              <a:lstStyle/>
              <a:p>
                <a:pPr>
                  <a:defRPr sz="1800" b="1" i="0" u="none" strike="noStrike" kern="1200" baseline="0">
                    <a:solidFill>
                      <a:schemeClr val="lt1"/>
                    </a:solidFill>
                    <a:latin typeface="+mn-lt"/>
                    <a:ea typeface="+mn-ea"/>
                    <a:cs typeface="+mn-cs"/>
                  </a:defRPr>
                </a:pPr>
                <a:endParaRPr lang="fr-FR"/>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lt1">
                          <a:shade val="95000"/>
                          <a:satMod val="105000"/>
                        </a:schemeClr>
                      </a:solidFill>
                      <a:prstDash val="solid"/>
                      <a:round/>
                    </a:ln>
                    <a:effectLst/>
                  </c:spPr>
                </c15:leaderLines>
              </c:ext>
            </c:extLst>
          </c:dLbls>
          <c:errBars>
            <c:errBarType val="both"/>
            <c:errValType val="cust"/>
            <c:noEndCap val="0"/>
            <c:plus>
              <c:numRef>
                <c:f>'DONNEES ETAB'!$J$7:$J$20</c:f>
                <c:numCache>
                  <c:formatCode>General</c:formatCode>
                  <c:ptCount val="14"/>
                  <c:pt idx="0">
                    <c:v>4.316245775447256</c:v>
                  </c:pt>
                  <c:pt idx="1">
                    <c:v>4.53959639455267</c:v>
                  </c:pt>
                  <c:pt idx="2">
                    <c:v>4.042103790407691</c:v>
                  </c:pt>
                  <c:pt idx="3">
                    <c:v>4.508807969133787</c:v>
                  </c:pt>
                  <c:pt idx="4">
                    <c:v>3.740278378032661</c:v>
                  </c:pt>
                  <c:pt idx="5">
                    <c:v>5.27606320868987</c:v>
                  </c:pt>
                  <c:pt idx="6">
                    <c:v>3.7869355684171</c:v>
                  </c:pt>
                  <c:pt idx="7">
                    <c:v>3.850517411365736</c:v>
                  </c:pt>
                  <c:pt idx="8">
                    <c:v>3.334946427788809</c:v>
                  </c:pt>
                  <c:pt idx="9">
                    <c:v>3.211070824833554</c:v>
                  </c:pt>
                  <c:pt idx="10">
                    <c:v>0.0</c:v>
                  </c:pt>
                  <c:pt idx="11">
                    <c:v>3.248463433006038</c:v>
                  </c:pt>
                  <c:pt idx="12">
                    <c:v>3.882566288893767</c:v>
                  </c:pt>
                  <c:pt idx="13">
                    <c:v>0.0</c:v>
                  </c:pt>
                </c:numCache>
              </c:numRef>
            </c:plus>
            <c:minus>
              <c:numRef>
                <c:f>'DONNEES ETAB'!$J$7:$J$20</c:f>
                <c:numCache>
                  <c:formatCode>General</c:formatCode>
                  <c:ptCount val="14"/>
                  <c:pt idx="0">
                    <c:v>4.316245775447256</c:v>
                  </c:pt>
                  <c:pt idx="1">
                    <c:v>4.53959639455267</c:v>
                  </c:pt>
                  <c:pt idx="2">
                    <c:v>4.042103790407691</c:v>
                  </c:pt>
                  <c:pt idx="3">
                    <c:v>4.508807969133787</c:v>
                  </c:pt>
                  <c:pt idx="4">
                    <c:v>3.740278378032661</c:v>
                  </c:pt>
                  <c:pt idx="5">
                    <c:v>5.27606320868987</c:v>
                  </c:pt>
                  <c:pt idx="6">
                    <c:v>3.7869355684171</c:v>
                  </c:pt>
                  <c:pt idx="7">
                    <c:v>3.850517411365736</c:v>
                  </c:pt>
                  <c:pt idx="8">
                    <c:v>3.334946427788809</c:v>
                  </c:pt>
                  <c:pt idx="9">
                    <c:v>3.211070824833554</c:v>
                  </c:pt>
                  <c:pt idx="10">
                    <c:v>0.0</c:v>
                  </c:pt>
                  <c:pt idx="11">
                    <c:v>3.248463433006038</c:v>
                  </c:pt>
                  <c:pt idx="12">
                    <c:v>3.882566288893767</c:v>
                  </c:pt>
                  <c:pt idx="13">
                    <c:v>0.0</c:v>
                  </c:pt>
                </c:numCache>
              </c:numRef>
            </c:minus>
            <c:spPr>
              <a:solidFill>
                <a:schemeClr val="lt1"/>
              </a:solidFill>
              <a:ln w="9525" cap="flat" cmpd="sng" algn="ctr">
                <a:solidFill>
                  <a:schemeClr val="lt1">
                    <a:shade val="95000"/>
                    <a:satMod val="105000"/>
                  </a:schemeClr>
                </a:solidFill>
                <a:prstDash val="solid"/>
                <a:round/>
              </a:ln>
              <a:effectLst/>
            </c:spPr>
          </c:errBars>
          <c:cat>
            <c:strRef>
              <c:f>'DONNEES ETAB'!$G$7:$G$20</c:f>
              <c:strCache>
                <c:ptCount val="14"/>
                <c:pt idx="0">
                  <c:v>LPO P-E MARTIN</c:v>
                </c:pt>
                <c:pt idx="1">
                  <c:v>LP JEAN DE BERRY</c:v>
                </c:pt>
                <c:pt idx="2">
                  <c:v>LP JEAN MERMOZ</c:v>
                </c:pt>
                <c:pt idx="3">
                  <c:v>LP JEAN GUEHENNO</c:v>
                </c:pt>
                <c:pt idx="4">
                  <c:v>LP JEAN MOULIN</c:v>
                </c:pt>
                <c:pt idx="5">
                  <c:v>LPO EDOUARD VAILLANT</c:v>
                </c:pt>
                <c:pt idx="6">
                  <c:v>LPO HENRI BRISSON</c:v>
                </c:pt>
                <c:pt idx="7">
                  <c:v>LP JACQUES COEUR</c:v>
                </c:pt>
                <c:pt idx="8">
                  <c:v>LPPO ST JB DE LA SAL</c:v>
                </c:pt>
                <c:pt idx="9">
                  <c:v>LPP SAINT JOSEPH</c:v>
                </c:pt>
                <c:pt idx="10">
                  <c:v>CFA INTERPRO BOURGES</c:v>
                </c:pt>
                <c:pt idx="11">
                  <c:v>LP VAUVERT</c:v>
                </c:pt>
                <c:pt idx="12">
                  <c:v>CFAI CENTRE BOURGES</c:v>
                </c:pt>
                <c:pt idx="13">
                  <c:v>IME LE VIEUX NANCAY</c:v>
                </c:pt>
              </c:strCache>
            </c:strRef>
          </c:cat>
          <c:val>
            <c:numRef>
              <c:f>'DONNEES ETAB'!$I$7:$I$20</c:f>
              <c:numCache>
                <c:formatCode>0.00</c:formatCode>
                <c:ptCount val="14"/>
                <c:pt idx="0">
                  <c:v>12.66279069767441</c:v>
                </c:pt>
                <c:pt idx="1">
                  <c:v>12.23941605839417</c:v>
                </c:pt>
                <c:pt idx="2">
                  <c:v>11.81197771587744</c:v>
                </c:pt>
                <c:pt idx="3">
                  <c:v>12.43508287292818</c:v>
                </c:pt>
                <c:pt idx="4">
                  <c:v>12.85145631067962</c:v>
                </c:pt>
                <c:pt idx="5">
                  <c:v>11.97755102040816</c:v>
                </c:pt>
                <c:pt idx="6">
                  <c:v>13.24102564102564</c:v>
                </c:pt>
                <c:pt idx="7">
                  <c:v>12.50680272108844</c:v>
                </c:pt>
                <c:pt idx="8">
                  <c:v>12.95348837209302</c:v>
                </c:pt>
                <c:pt idx="9">
                  <c:v>13.3179012345679</c:v>
                </c:pt>
                <c:pt idx="10">
                  <c:v>0.0</c:v>
                </c:pt>
                <c:pt idx="11">
                  <c:v>13.832664756447</c:v>
                </c:pt>
                <c:pt idx="12">
                  <c:v>14.18888888888889</c:v>
                </c:pt>
                <c:pt idx="13">
                  <c:v>3.5</c:v>
                </c:pt>
              </c:numCache>
            </c:numRef>
          </c:val>
          <c:extLst xmlns:c16r2="http://schemas.microsoft.com/office/drawing/2015/06/chart">
            <c:ext xmlns:c16="http://schemas.microsoft.com/office/drawing/2014/chart" uri="{C3380CC4-5D6E-409C-BE32-E72D297353CC}">
              <c16:uniqueId val="{00000001-649C-4547-BDC7-F3025CA3A573}"/>
            </c:ext>
          </c:extLst>
        </c:ser>
        <c:dLbls>
          <c:showLegendKey val="0"/>
          <c:showVal val="0"/>
          <c:showCatName val="0"/>
          <c:showSerName val="0"/>
          <c:showPercent val="0"/>
          <c:showBubbleSize val="0"/>
        </c:dLbls>
        <c:gapWidth val="51"/>
        <c:axId val="-2136137224"/>
        <c:axId val="2141971752"/>
      </c:barChart>
      <c:lineChart>
        <c:grouping val="standard"/>
        <c:varyColors val="0"/>
        <c:ser>
          <c:idx val="1"/>
          <c:order val="1"/>
          <c:tx>
            <c:v>Moyenne Dept 18 : 12,66</c:v>
          </c:tx>
          <c:spPr>
            <a:ln w="47625" cap="rnd" cmpd="sng" algn="ctr">
              <a:solidFill>
                <a:schemeClr val="accent4">
                  <a:shade val="95000"/>
                  <a:satMod val="105000"/>
                </a:schemeClr>
              </a:solidFill>
              <a:prstDash val="solid"/>
              <a:round/>
            </a:ln>
            <a:effectLst/>
          </c:spPr>
          <c:marker>
            <c:symbol val="none"/>
          </c:marker>
          <c:cat>
            <c:strRef>
              <c:f>'DONNEES ETAB'!$G$7:$G$20</c:f>
              <c:strCache>
                <c:ptCount val="14"/>
                <c:pt idx="0">
                  <c:v>LPO P-E MARTIN</c:v>
                </c:pt>
                <c:pt idx="1">
                  <c:v>LP JEAN DE BERRY</c:v>
                </c:pt>
                <c:pt idx="2">
                  <c:v>LP JEAN MERMOZ</c:v>
                </c:pt>
                <c:pt idx="3">
                  <c:v>LP JEAN GUEHENNO</c:v>
                </c:pt>
                <c:pt idx="4">
                  <c:v>LP JEAN MOULIN</c:v>
                </c:pt>
                <c:pt idx="5">
                  <c:v>LPO EDOUARD VAILLANT</c:v>
                </c:pt>
                <c:pt idx="6">
                  <c:v>LPO HENRI BRISSON</c:v>
                </c:pt>
                <c:pt idx="7">
                  <c:v>LP JACQUES COEUR</c:v>
                </c:pt>
                <c:pt idx="8">
                  <c:v>LPPO ST JB DE LA SAL</c:v>
                </c:pt>
                <c:pt idx="9">
                  <c:v>LPP SAINT JOSEPH</c:v>
                </c:pt>
                <c:pt idx="10">
                  <c:v>CFA INTERPRO BOURGES</c:v>
                </c:pt>
                <c:pt idx="11">
                  <c:v>LP VAUVERT</c:v>
                </c:pt>
                <c:pt idx="12">
                  <c:v>CFAI CENTRE BOURGES</c:v>
                </c:pt>
                <c:pt idx="13">
                  <c:v>IME LE VIEUX NANCAY</c:v>
                </c:pt>
              </c:strCache>
            </c:strRef>
          </c:cat>
          <c:val>
            <c:numRef>
              <c:f>'DONNEES ETAB'!$K$7:$K$20</c:f>
              <c:numCache>
                <c:formatCode>0.00</c:formatCode>
                <c:ptCount val="14"/>
                <c:pt idx="0">
                  <c:v>12.66050834597876</c:v>
                </c:pt>
                <c:pt idx="1">
                  <c:v>12.66050834597876</c:v>
                </c:pt>
                <c:pt idx="2">
                  <c:v>12.66050834597876</c:v>
                </c:pt>
                <c:pt idx="3">
                  <c:v>12.66050834597876</c:v>
                </c:pt>
                <c:pt idx="4">
                  <c:v>12.66050834597876</c:v>
                </c:pt>
                <c:pt idx="5">
                  <c:v>12.66050834597876</c:v>
                </c:pt>
                <c:pt idx="6">
                  <c:v>12.66050834597876</c:v>
                </c:pt>
                <c:pt idx="7">
                  <c:v>12.66050834597876</c:v>
                </c:pt>
                <c:pt idx="8">
                  <c:v>12.66050834597876</c:v>
                </c:pt>
                <c:pt idx="9">
                  <c:v>12.66050834597876</c:v>
                </c:pt>
                <c:pt idx="10">
                  <c:v>12.66050834597876</c:v>
                </c:pt>
                <c:pt idx="11">
                  <c:v>12.66050834597876</c:v>
                </c:pt>
                <c:pt idx="12">
                  <c:v>12.66050834597876</c:v>
                </c:pt>
                <c:pt idx="13">
                  <c:v>12.66050834597876</c:v>
                </c:pt>
              </c:numCache>
            </c:numRef>
          </c:val>
          <c:smooth val="0"/>
          <c:extLst xmlns:c16r2="http://schemas.microsoft.com/office/drawing/2015/06/chart">
            <c:ext xmlns:c16="http://schemas.microsoft.com/office/drawing/2014/chart" uri="{C3380CC4-5D6E-409C-BE32-E72D297353CC}">
              <c16:uniqueId val="{00000002-649C-4547-BDC7-F3025CA3A573}"/>
            </c:ext>
          </c:extLst>
        </c:ser>
        <c:ser>
          <c:idx val="2"/>
          <c:order val="2"/>
          <c:tx>
            <c:v>Moyenne Acad : 12,95</c:v>
          </c:tx>
          <c:spPr>
            <a:ln w="47625" cap="rnd" cmpd="sng" algn="ctr">
              <a:solidFill>
                <a:schemeClr val="accent4">
                  <a:tint val="65000"/>
                  <a:shade val="95000"/>
                  <a:satMod val="105000"/>
                </a:schemeClr>
              </a:solidFill>
              <a:prstDash val="solid"/>
              <a:round/>
            </a:ln>
            <a:effectLst/>
          </c:spPr>
          <c:marker>
            <c:symbol val="none"/>
          </c:marker>
          <c:cat>
            <c:strRef>
              <c:f>'DONNEES ETAB'!$G$7:$G$20</c:f>
              <c:strCache>
                <c:ptCount val="14"/>
                <c:pt idx="0">
                  <c:v>LPO P-E MARTIN</c:v>
                </c:pt>
                <c:pt idx="1">
                  <c:v>LP JEAN DE BERRY</c:v>
                </c:pt>
                <c:pt idx="2">
                  <c:v>LP JEAN MERMOZ</c:v>
                </c:pt>
                <c:pt idx="3">
                  <c:v>LP JEAN GUEHENNO</c:v>
                </c:pt>
                <c:pt idx="4">
                  <c:v>LP JEAN MOULIN</c:v>
                </c:pt>
                <c:pt idx="5">
                  <c:v>LPO EDOUARD VAILLANT</c:v>
                </c:pt>
                <c:pt idx="6">
                  <c:v>LPO HENRI BRISSON</c:v>
                </c:pt>
                <c:pt idx="7">
                  <c:v>LP JACQUES COEUR</c:v>
                </c:pt>
                <c:pt idx="8">
                  <c:v>LPPO ST JB DE LA SAL</c:v>
                </c:pt>
                <c:pt idx="9">
                  <c:v>LPP SAINT JOSEPH</c:v>
                </c:pt>
                <c:pt idx="10">
                  <c:v>CFA INTERPRO BOURGES</c:v>
                </c:pt>
                <c:pt idx="11">
                  <c:v>LP VAUVERT</c:v>
                </c:pt>
                <c:pt idx="12">
                  <c:v>CFAI CENTRE BOURGES</c:v>
                </c:pt>
                <c:pt idx="13">
                  <c:v>IME LE VIEUX NANCAY</c:v>
                </c:pt>
              </c:strCache>
            </c:strRef>
          </c:cat>
          <c:val>
            <c:numRef>
              <c:f>'DONNEES ETAB'!$M$7:$M$20</c:f>
              <c:numCache>
                <c:formatCode>0.00</c:formatCode>
                <c:ptCount val="14"/>
                <c:pt idx="0">
                  <c:v>12.94980684574617</c:v>
                </c:pt>
                <c:pt idx="1">
                  <c:v>12.94980684574617</c:v>
                </c:pt>
                <c:pt idx="2">
                  <c:v>12.94980684574617</c:v>
                </c:pt>
                <c:pt idx="3">
                  <c:v>12.94980684574617</c:v>
                </c:pt>
                <c:pt idx="4">
                  <c:v>12.94980684574617</c:v>
                </c:pt>
                <c:pt idx="5">
                  <c:v>12.94980684574617</c:v>
                </c:pt>
                <c:pt idx="6">
                  <c:v>12.94980684574617</c:v>
                </c:pt>
                <c:pt idx="7">
                  <c:v>12.94980684574617</c:v>
                </c:pt>
                <c:pt idx="8">
                  <c:v>12.94980684574617</c:v>
                </c:pt>
                <c:pt idx="9">
                  <c:v>12.94980684574617</c:v>
                </c:pt>
                <c:pt idx="10">
                  <c:v>12.94980684574617</c:v>
                </c:pt>
                <c:pt idx="11">
                  <c:v>12.94980684574617</c:v>
                </c:pt>
                <c:pt idx="12">
                  <c:v>12.94980684574617</c:v>
                </c:pt>
                <c:pt idx="13">
                  <c:v>12.94980684574617</c:v>
                </c:pt>
              </c:numCache>
            </c:numRef>
          </c:val>
          <c:smooth val="0"/>
          <c:extLst xmlns:c16r2="http://schemas.microsoft.com/office/drawing/2015/06/chart">
            <c:ext xmlns:c16="http://schemas.microsoft.com/office/drawing/2014/chart" uri="{C3380CC4-5D6E-409C-BE32-E72D297353CC}">
              <c16:uniqueId val="{00000003-649C-4547-BDC7-F3025CA3A573}"/>
            </c:ext>
          </c:extLst>
        </c:ser>
        <c:dLbls>
          <c:showLegendKey val="0"/>
          <c:showVal val="0"/>
          <c:showCatName val="0"/>
          <c:showSerName val="0"/>
          <c:showPercent val="0"/>
          <c:showBubbleSize val="0"/>
        </c:dLbls>
        <c:marker val="1"/>
        <c:smooth val="0"/>
        <c:axId val="-2136137224"/>
        <c:axId val="2141971752"/>
      </c:lineChart>
      <c:catAx>
        <c:axId val="-2136137224"/>
        <c:scaling>
          <c:orientation val="minMax"/>
        </c:scaling>
        <c:delete val="0"/>
        <c:axPos val="b"/>
        <c:numFmt formatCode="General" sourceLinked="0"/>
        <c:majorTickMark val="out"/>
        <c:minorTickMark val="none"/>
        <c:tickLblPos val="nextTo"/>
        <c:spPr>
          <a:noFill/>
          <a:ln w="9525" cap="flat" cmpd="sng" algn="ctr">
            <a:solidFill>
              <a:schemeClr val="dk1">
                <a:tint val="75000"/>
                <a:shade val="95000"/>
                <a:satMod val="105000"/>
              </a:schemeClr>
            </a:solidFill>
            <a:prstDash val="solid"/>
            <a:round/>
          </a:ln>
          <a:effectLst/>
        </c:spPr>
        <c:txPr>
          <a:bodyPr rot="-2700000" spcFirstLastPara="1" vertOverflow="ellipsis" wrap="square" anchor="ctr" anchorCtr="1"/>
          <a:lstStyle/>
          <a:p>
            <a:pPr>
              <a:defRPr sz="1000" b="0" i="0" u="none" strike="noStrike" kern="1200" baseline="0">
                <a:solidFill>
                  <a:schemeClr val="lt1"/>
                </a:solidFill>
                <a:latin typeface="+mn-lt"/>
                <a:ea typeface="+mn-ea"/>
                <a:cs typeface="+mn-cs"/>
              </a:defRPr>
            </a:pPr>
            <a:endParaRPr lang="fr-FR"/>
          </a:p>
        </c:txPr>
        <c:crossAx val="2141971752"/>
        <c:crosses val="autoZero"/>
        <c:auto val="1"/>
        <c:lblAlgn val="ctr"/>
        <c:lblOffset val="100"/>
        <c:noMultiLvlLbl val="0"/>
      </c:catAx>
      <c:valAx>
        <c:axId val="2141971752"/>
        <c:scaling>
          <c:orientation val="minMax"/>
          <c:max val="20.0"/>
          <c:min val="0.0"/>
        </c:scaling>
        <c:delete val="0"/>
        <c:axPos val="l"/>
        <c:majorGridlines>
          <c:spPr>
            <a:ln w="9525" cap="flat" cmpd="sng" algn="ctr">
              <a:solidFill>
                <a:schemeClr val="dk1">
                  <a:tint val="75000"/>
                  <a:shade val="95000"/>
                  <a:satMod val="105000"/>
                </a:schemeClr>
              </a:solidFill>
              <a:prstDash val="solid"/>
              <a:round/>
            </a:ln>
            <a:effectLst/>
          </c:spPr>
        </c:majorGridlines>
        <c:numFmt formatCode="0.00" sourceLinked="1"/>
        <c:majorTickMark val="out"/>
        <c:minorTickMark val="none"/>
        <c:tickLblPos val="nextTo"/>
        <c:spPr>
          <a:noFill/>
          <a:ln w="9525" cap="flat" cmpd="sng" algn="ctr">
            <a:solidFill>
              <a:schemeClr val="dk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lt1"/>
                </a:solidFill>
                <a:latin typeface="+mn-lt"/>
                <a:ea typeface="+mn-ea"/>
                <a:cs typeface="+mn-cs"/>
              </a:defRPr>
            </a:pPr>
            <a:endParaRPr lang="fr-FR"/>
          </a:p>
        </c:txPr>
        <c:crossAx val="-2136137224"/>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000" b="0" i="0" u="none" strike="noStrike" kern="1200" baseline="0">
              <a:solidFill>
                <a:schemeClr val="lt1"/>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42"/>
    </mc:Choice>
    <mc:Fallback>
      <c:style val="42"/>
    </mc:Fallback>
  </mc:AlternateContent>
  <c:chart>
    <c:autoTitleDeleted val="0"/>
    <c:plotArea>
      <c:layout/>
      <c:barChart>
        <c:barDir val="col"/>
        <c:grouping val="clustered"/>
        <c:varyColors val="0"/>
        <c:ser>
          <c:idx val="0"/>
          <c:order val="0"/>
          <c:tx>
            <c:v>Moyennes Etab 36</c:v>
          </c:tx>
          <c:spPr>
            <a:solidFill>
              <a:srgbClr val="7030A0"/>
            </a:solidFill>
          </c:spPr>
          <c:invertIfNegative val="0"/>
          <c:dLbls>
            <c:dLbl>
              <c:idx val="1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7AE7-43E9-BA0F-9C584EE2372E}"/>
                </c:ext>
              </c:extLst>
            </c:dLbl>
            <c:spPr>
              <a:noFill/>
              <a:ln>
                <a:noFill/>
              </a:ln>
              <a:effectLst/>
            </c:spPr>
            <c:txPr>
              <a:bodyPr rot="-5400000" vert="horz"/>
              <a:lstStyle/>
              <a:p>
                <a:pPr>
                  <a:defRPr sz="1800" b="1"/>
                </a:pPr>
                <a:endParaRPr lang="fr-FR"/>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errBars>
            <c:errBarType val="both"/>
            <c:errValType val="cust"/>
            <c:noEndCap val="0"/>
            <c:plus>
              <c:numRef>
                <c:f>'DONNEES ETAB'!$J$38:$J$45</c:f>
                <c:numCache>
                  <c:formatCode>General</c:formatCode>
                  <c:ptCount val="8"/>
                  <c:pt idx="0">
                    <c:v>4.042249131611447</c:v>
                  </c:pt>
                  <c:pt idx="1">
                    <c:v>2.875405255179138</c:v>
                  </c:pt>
                  <c:pt idx="2">
                    <c:v>3.812348675633935</c:v>
                  </c:pt>
                  <c:pt idx="3">
                    <c:v>2.366078822457704</c:v>
                  </c:pt>
                  <c:pt idx="4">
                    <c:v>3.04741422074063</c:v>
                  </c:pt>
                  <c:pt idx="5">
                    <c:v>3.855007688017367</c:v>
                  </c:pt>
                  <c:pt idx="6">
                    <c:v>1.864987071040422</c:v>
                  </c:pt>
                  <c:pt idx="7">
                    <c:v>4.354066984504896</c:v>
                  </c:pt>
                </c:numCache>
              </c:numRef>
            </c:plus>
            <c:minus>
              <c:numRef>
                <c:f>'DONNEES ETAB'!$J$38:$J$45</c:f>
                <c:numCache>
                  <c:formatCode>General</c:formatCode>
                  <c:ptCount val="8"/>
                  <c:pt idx="0">
                    <c:v>4.042249131611447</c:v>
                  </c:pt>
                  <c:pt idx="1">
                    <c:v>2.875405255179138</c:v>
                  </c:pt>
                  <c:pt idx="2">
                    <c:v>3.812348675633935</c:v>
                  </c:pt>
                  <c:pt idx="3">
                    <c:v>2.366078822457704</c:v>
                  </c:pt>
                  <c:pt idx="4">
                    <c:v>3.04741422074063</c:v>
                  </c:pt>
                  <c:pt idx="5">
                    <c:v>3.855007688017367</c:v>
                  </c:pt>
                  <c:pt idx="6">
                    <c:v>1.864987071040422</c:v>
                  </c:pt>
                  <c:pt idx="7">
                    <c:v>4.354066984504896</c:v>
                  </c:pt>
                </c:numCache>
              </c:numRef>
            </c:minus>
          </c:errBars>
          <c:cat>
            <c:strRef>
              <c:f>'DONNEES ETAB'!$G$38:$G$45</c:f>
              <c:strCache>
                <c:ptCount val="8"/>
                <c:pt idx="0">
                  <c:v>LP CHATEAUNEUF</c:v>
                </c:pt>
                <c:pt idx="1">
                  <c:v>LPO PASTEUR</c:v>
                </c:pt>
                <c:pt idx="2">
                  <c:v>LP LES CHARMILLES</c:v>
                </c:pt>
                <c:pt idx="3">
                  <c:v>LPO GEORGE SAND</c:v>
                </c:pt>
                <c:pt idx="4">
                  <c:v>LP JEAN D'ALEMBERT</c:v>
                </c:pt>
                <c:pt idx="5">
                  <c:v>LPO BLAISE PASCAL</c:v>
                </c:pt>
                <c:pt idx="6">
                  <c:v>LPPO SAINT CYR</c:v>
                </c:pt>
                <c:pt idx="7">
                  <c:v>LPPO STE SOLANGE</c:v>
                </c:pt>
              </c:strCache>
            </c:strRef>
          </c:cat>
          <c:val>
            <c:numRef>
              <c:f>'DONNEES ETAB'!$I$38:$I$45</c:f>
              <c:numCache>
                <c:formatCode>0.00</c:formatCode>
                <c:ptCount val="8"/>
                <c:pt idx="0">
                  <c:v>12.25632183908046</c:v>
                </c:pt>
                <c:pt idx="1">
                  <c:v>14.3056603773585</c:v>
                </c:pt>
                <c:pt idx="2">
                  <c:v>11.93057644110275</c:v>
                </c:pt>
                <c:pt idx="3">
                  <c:v>14.41692307692307</c:v>
                </c:pt>
                <c:pt idx="4">
                  <c:v>13.20526315789474</c:v>
                </c:pt>
                <c:pt idx="5">
                  <c:v>12.35603448275862</c:v>
                </c:pt>
                <c:pt idx="6">
                  <c:v>13.59038461538462</c:v>
                </c:pt>
                <c:pt idx="7">
                  <c:v>13.72916666666667</c:v>
                </c:pt>
              </c:numCache>
            </c:numRef>
          </c:val>
          <c:extLst xmlns:c16r2="http://schemas.microsoft.com/office/drawing/2015/06/chart">
            <c:ext xmlns:c16="http://schemas.microsoft.com/office/drawing/2014/chart" uri="{C3380CC4-5D6E-409C-BE32-E72D297353CC}">
              <c16:uniqueId val="{00000001-7AE7-43E9-BA0F-9C584EE2372E}"/>
            </c:ext>
          </c:extLst>
        </c:ser>
        <c:dLbls>
          <c:showLegendKey val="0"/>
          <c:showVal val="0"/>
          <c:showCatName val="0"/>
          <c:showSerName val="0"/>
          <c:showPercent val="0"/>
          <c:showBubbleSize val="0"/>
        </c:dLbls>
        <c:gapWidth val="51"/>
        <c:axId val="2122886600"/>
        <c:axId val="2122875192"/>
      </c:barChart>
      <c:lineChart>
        <c:grouping val="standard"/>
        <c:varyColors val="0"/>
        <c:ser>
          <c:idx val="1"/>
          <c:order val="1"/>
          <c:tx>
            <c:v>Moyenne Dept 36 : 12,78</c:v>
          </c:tx>
          <c:marker>
            <c:symbol val="none"/>
          </c:marker>
          <c:cat>
            <c:strRef>
              <c:f>'DONNEES ETAB'!$G$38:$G$45</c:f>
              <c:strCache>
                <c:ptCount val="8"/>
                <c:pt idx="0">
                  <c:v>LP CHATEAUNEUF</c:v>
                </c:pt>
                <c:pt idx="1">
                  <c:v>LPO PASTEUR</c:v>
                </c:pt>
                <c:pt idx="2">
                  <c:v>LP LES CHARMILLES</c:v>
                </c:pt>
                <c:pt idx="3">
                  <c:v>LPO GEORGE SAND</c:v>
                </c:pt>
                <c:pt idx="4">
                  <c:v>LP JEAN D'ALEMBERT</c:v>
                </c:pt>
                <c:pt idx="5">
                  <c:v>LPO BLAISE PASCAL</c:v>
                </c:pt>
                <c:pt idx="6">
                  <c:v>LPPO SAINT CYR</c:v>
                </c:pt>
                <c:pt idx="7">
                  <c:v>LPPO STE SOLANGE</c:v>
                </c:pt>
              </c:strCache>
            </c:strRef>
          </c:cat>
          <c:val>
            <c:numRef>
              <c:f>'DONNEES ETAB'!$K$38:$K$45</c:f>
              <c:numCache>
                <c:formatCode>0.00</c:formatCode>
                <c:ptCount val="8"/>
                <c:pt idx="0">
                  <c:v>12.77558578987151</c:v>
                </c:pt>
                <c:pt idx="1">
                  <c:v>12.77558578987151</c:v>
                </c:pt>
                <c:pt idx="2">
                  <c:v>12.77558578987151</c:v>
                </c:pt>
                <c:pt idx="3">
                  <c:v>12.77558578987151</c:v>
                </c:pt>
                <c:pt idx="4">
                  <c:v>12.77558578987151</c:v>
                </c:pt>
                <c:pt idx="5">
                  <c:v>12.77558578987151</c:v>
                </c:pt>
                <c:pt idx="6">
                  <c:v>12.77558578987151</c:v>
                </c:pt>
                <c:pt idx="7">
                  <c:v>12.77558578987151</c:v>
                </c:pt>
              </c:numCache>
            </c:numRef>
          </c:val>
          <c:smooth val="0"/>
          <c:extLst xmlns:c16r2="http://schemas.microsoft.com/office/drawing/2015/06/chart">
            <c:ext xmlns:c16="http://schemas.microsoft.com/office/drawing/2014/chart" uri="{C3380CC4-5D6E-409C-BE32-E72D297353CC}">
              <c16:uniqueId val="{00000002-7AE7-43E9-BA0F-9C584EE2372E}"/>
            </c:ext>
          </c:extLst>
        </c:ser>
        <c:ser>
          <c:idx val="2"/>
          <c:order val="2"/>
          <c:tx>
            <c:v>Moyenne Acad : 13,10</c:v>
          </c:tx>
          <c:marker>
            <c:symbol val="none"/>
          </c:marker>
          <c:cat>
            <c:strRef>
              <c:f>'DONNEES ETAB'!$G$38:$G$45</c:f>
              <c:strCache>
                <c:ptCount val="8"/>
                <c:pt idx="0">
                  <c:v>LP CHATEAUNEUF</c:v>
                </c:pt>
                <c:pt idx="1">
                  <c:v>LPO PASTEUR</c:v>
                </c:pt>
                <c:pt idx="2">
                  <c:v>LP LES CHARMILLES</c:v>
                </c:pt>
                <c:pt idx="3">
                  <c:v>LPO GEORGE SAND</c:v>
                </c:pt>
                <c:pt idx="4">
                  <c:v>LP JEAN D'ALEMBERT</c:v>
                </c:pt>
                <c:pt idx="5">
                  <c:v>LPO BLAISE PASCAL</c:v>
                </c:pt>
                <c:pt idx="6">
                  <c:v>LPPO SAINT CYR</c:v>
                </c:pt>
                <c:pt idx="7">
                  <c:v>LPPO STE SOLANGE</c:v>
                </c:pt>
              </c:strCache>
            </c:strRef>
          </c:cat>
          <c:val>
            <c:numRef>
              <c:f>'DONNEES ETAB'!$M$38:$M$45</c:f>
              <c:numCache>
                <c:formatCode>0.00</c:formatCode>
                <c:ptCount val="8"/>
                <c:pt idx="0">
                  <c:v>13.1006768899006</c:v>
                </c:pt>
                <c:pt idx="1">
                  <c:v>13.1006768899006</c:v>
                </c:pt>
                <c:pt idx="2">
                  <c:v>13.1006768899006</c:v>
                </c:pt>
                <c:pt idx="3">
                  <c:v>13.1006768899006</c:v>
                </c:pt>
                <c:pt idx="4">
                  <c:v>13.1006768899006</c:v>
                </c:pt>
                <c:pt idx="5">
                  <c:v>13.1006768899006</c:v>
                </c:pt>
                <c:pt idx="6">
                  <c:v>13.1006768899006</c:v>
                </c:pt>
                <c:pt idx="7">
                  <c:v>13.1006768899006</c:v>
                </c:pt>
              </c:numCache>
            </c:numRef>
          </c:val>
          <c:smooth val="0"/>
          <c:extLst xmlns:c16r2="http://schemas.microsoft.com/office/drawing/2015/06/chart">
            <c:ext xmlns:c16="http://schemas.microsoft.com/office/drawing/2014/chart" uri="{C3380CC4-5D6E-409C-BE32-E72D297353CC}">
              <c16:uniqueId val="{00000003-7AE7-43E9-BA0F-9C584EE2372E}"/>
            </c:ext>
          </c:extLst>
        </c:ser>
        <c:dLbls>
          <c:showLegendKey val="0"/>
          <c:showVal val="0"/>
          <c:showCatName val="0"/>
          <c:showSerName val="0"/>
          <c:showPercent val="0"/>
          <c:showBubbleSize val="0"/>
        </c:dLbls>
        <c:marker val="1"/>
        <c:smooth val="0"/>
        <c:axId val="2122886600"/>
        <c:axId val="2122875192"/>
      </c:lineChart>
      <c:catAx>
        <c:axId val="2122886600"/>
        <c:scaling>
          <c:orientation val="minMax"/>
        </c:scaling>
        <c:delete val="0"/>
        <c:axPos val="b"/>
        <c:numFmt formatCode="General" sourceLinked="0"/>
        <c:majorTickMark val="out"/>
        <c:minorTickMark val="none"/>
        <c:tickLblPos val="nextTo"/>
        <c:txPr>
          <a:bodyPr rot="-2700000"/>
          <a:lstStyle/>
          <a:p>
            <a:pPr>
              <a:defRPr/>
            </a:pPr>
            <a:endParaRPr lang="fr-FR"/>
          </a:p>
        </c:txPr>
        <c:crossAx val="2122875192"/>
        <c:crosses val="autoZero"/>
        <c:auto val="1"/>
        <c:lblAlgn val="ctr"/>
        <c:lblOffset val="100"/>
        <c:noMultiLvlLbl val="0"/>
      </c:catAx>
      <c:valAx>
        <c:axId val="2122875192"/>
        <c:scaling>
          <c:orientation val="minMax"/>
          <c:max val="20.0"/>
          <c:min val="4.0"/>
        </c:scaling>
        <c:delete val="0"/>
        <c:axPos val="l"/>
        <c:majorGridlines/>
        <c:numFmt formatCode="0.00" sourceLinked="1"/>
        <c:majorTickMark val="out"/>
        <c:minorTickMark val="none"/>
        <c:tickLblPos val="nextTo"/>
        <c:crossAx val="2122886600"/>
        <c:crosses val="autoZero"/>
        <c:crossBetween val="between"/>
      </c:valAx>
      <c:spPr>
        <a:noFill/>
      </c:spPr>
    </c:plotArea>
    <c:legend>
      <c:legendPos val="t"/>
      <c:layout/>
      <c:overlay val="0"/>
    </c:legend>
    <c:plotVisOnly val="1"/>
    <c:dispBlanksAs val="gap"/>
    <c:showDLblsOverMax val="0"/>
  </c:chart>
  <c:spPr>
    <a:noFill/>
  </c:sp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42"/>
    </mc:Choice>
    <mc:Fallback>
      <c:style val="42"/>
    </mc:Fallback>
  </mc:AlternateContent>
  <c:chart>
    <c:autoTitleDeleted val="0"/>
    <c:plotArea>
      <c:layout/>
      <c:barChart>
        <c:barDir val="col"/>
        <c:grouping val="clustered"/>
        <c:varyColors val="0"/>
        <c:ser>
          <c:idx val="0"/>
          <c:order val="0"/>
          <c:tx>
            <c:v>Moyennes Etab 18</c:v>
          </c:tx>
          <c:spPr>
            <a:solidFill>
              <a:srgbClr val="C72E30"/>
            </a:solidFill>
          </c:spPr>
          <c:invertIfNegative val="0"/>
          <c:dLbls>
            <c:dLbl>
              <c:idx val="1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B00E-4DF3-87B8-CA764D80EA48}"/>
                </c:ext>
              </c:extLst>
            </c:dLbl>
            <c:spPr>
              <a:noFill/>
              <a:ln>
                <a:noFill/>
              </a:ln>
              <a:effectLst/>
            </c:spPr>
            <c:txPr>
              <a:bodyPr rot="-5400000" vert="horz"/>
              <a:lstStyle/>
              <a:p>
                <a:pPr>
                  <a:defRPr sz="1800" b="1"/>
                </a:pPr>
                <a:endParaRPr lang="fr-FR"/>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errBars>
            <c:errBarType val="both"/>
            <c:errValType val="cust"/>
            <c:noEndCap val="0"/>
            <c:plus>
              <c:numRef>
                <c:f>'DONNEES ETAB'!$J$7:$J$20</c:f>
                <c:numCache>
                  <c:formatCode>General</c:formatCode>
                  <c:ptCount val="14"/>
                  <c:pt idx="0">
                    <c:v>3.613009522533445</c:v>
                  </c:pt>
                  <c:pt idx="1">
                    <c:v>2.344725371757964</c:v>
                  </c:pt>
                  <c:pt idx="2">
                    <c:v>2.822159558453293</c:v>
                  </c:pt>
                  <c:pt idx="3">
                    <c:v>3.137753397569338</c:v>
                  </c:pt>
                  <c:pt idx="4">
                    <c:v>2.779012071452455</c:v>
                  </c:pt>
                  <c:pt idx="5">
                    <c:v>3.923605142362433</c:v>
                  </c:pt>
                  <c:pt idx="6">
                    <c:v>2.969286966826778</c:v>
                  </c:pt>
                  <c:pt idx="7">
                    <c:v>2.851168520417231</c:v>
                  </c:pt>
                  <c:pt idx="8">
                    <c:v>3.986458560157355</c:v>
                  </c:pt>
                  <c:pt idx="9">
                    <c:v>2.276615340910344</c:v>
                  </c:pt>
                  <c:pt idx="10">
                    <c:v>1.322661372602966</c:v>
                  </c:pt>
                  <c:pt idx="11">
                    <c:v>0.0</c:v>
                  </c:pt>
                  <c:pt idx="12">
                    <c:v>3.53069097222063</c:v>
                  </c:pt>
                  <c:pt idx="13">
                    <c:v>2.236238781724547</c:v>
                  </c:pt>
                </c:numCache>
              </c:numRef>
            </c:plus>
            <c:minus>
              <c:numRef>
                <c:f>'DONNEES ETAB'!$J$7:$J$20</c:f>
                <c:numCache>
                  <c:formatCode>General</c:formatCode>
                  <c:ptCount val="14"/>
                  <c:pt idx="0">
                    <c:v>3.613009522533445</c:v>
                  </c:pt>
                  <c:pt idx="1">
                    <c:v>2.344725371757964</c:v>
                  </c:pt>
                  <c:pt idx="2">
                    <c:v>2.822159558453293</c:v>
                  </c:pt>
                  <c:pt idx="3">
                    <c:v>3.137753397569338</c:v>
                  </c:pt>
                  <c:pt idx="4">
                    <c:v>2.779012071452455</c:v>
                  </c:pt>
                  <c:pt idx="5">
                    <c:v>3.923605142362433</c:v>
                  </c:pt>
                  <c:pt idx="6">
                    <c:v>2.969286966826778</c:v>
                  </c:pt>
                  <c:pt idx="7">
                    <c:v>2.851168520417231</c:v>
                  </c:pt>
                  <c:pt idx="8">
                    <c:v>3.986458560157355</c:v>
                  </c:pt>
                  <c:pt idx="9">
                    <c:v>2.276615340910344</c:v>
                  </c:pt>
                  <c:pt idx="10">
                    <c:v>1.322661372602966</c:v>
                  </c:pt>
                  <c:pt idx="11">
                    <c:v>0.0</c:v>
                  </c:pt>
                  <c:pt idx="12">
                    <c:v>3.53069097222063</c:v>
                  </c:pt>
                  <c:pt idx="13">
                    <c:v>2.236238781724547</c:v>
                  </c:pt>
                </c:numCache>
              </c:numRef>
            </c:minus>
          </c:errBars>
          <c:cat>
            <c:strRef>
              <c:f>'DONNEES ETAB'!$G$7:$G$20</c:f>
              <c:strCache>
                <c:ptCount val="14"/>
                <c:pt idx="0">
                  <c:v>LPO P-E MARTIN</c:v>
                </c:pt>
                <c:pt idx="1">
                  <c:v>LP JEAN DE BERRY</c:v>
                </c:pt>
                <c:pt idx="2">
                  <c:v>LP JEAN MERMOZ</c:v>
                </c:pt>
                <c:pt idx="3">
                  <c:v>LP JEAN GUEHENNO</c:v>
                </c:pt>
                <c:pt idx="4">
                  <c:v>LP JEAN MOULIN</c:v>
                </c:pt>
                <c:pt idx="5">
                  <c:v>LPO EDOUARD VAILLANT</c:v>
                </c:pt>
                <c:pt idx="6">
                  <c:v>LPO HENRI BRISSON</c:v>
                </c:pt>
                <c:pt idx="7">
                  <c:v>LP JACQUES COEUR</c:v>
                </c:pt>
                <c:pt idx="8">
                  <c:v>LPO ST JB DE LA SAL</c:v>
                </c:pt>
                <c:pt idx="9">
                  <c:v>LPP ST JOSEPH 18</c:v>
                </c:pt>
                <c:pt idx="10">
                  <c:v>CFA INTERPRO BOURGES</c:v>
                </c:pt>
                <c:pt idx="11">
                  <c:v>GRETA DU CHER</c:v>
                </c:pt>
                <c:pt idx="12">
                  <c:v>LP VAUVERT</c:v>
                </c:pt>
                <c:pt idx="13">
                  <c:v>CFAI ANT BOURGES</c:v>
                </c:pt>
              </c:strCache>
            </c:strRef>
          </c:cat>
          <c:val>
            <c:numRef>
              <c:f>'DONNEES ETAB'!$I$7:$I$20</c:f>
              <c:numCache>
                <c:formatCode>0.00</c:formatCode>
                <c:ptCount val="14"/>
                <c:pt idx="0">
                  <c:v>12.98409090909091</c:v>
                </c:pt>
                <c:pt idx="1">
                  <c:v>15.825</c:v>
                </c:pt>
                <c:pt idx="2">
                  <c:v>13.37278106508876</c:v>
                </c:pt>
                <c:pt idx="3">
                  <c:v>12.64102564102564</c:v>
                </c:pt>
                <c:pt idx="4">
                  <c:v>13.74074074074074</c:v>
                </c:pt>
                <c:pt idx="5">
                  <c:v>13.64101382488479</c:v>
                </c:pt>
                <c:pt idx="6">
                  <c:v>13.4717391304348</c:v>
                </c:pt>
                <c:pt idx="7">
                  <c:v>13.4625</c:v>
                </c:pt>
                <c:pt idx="8">
                  <c:v>13.1</c:v>
                </c:pt>
                <c:pt idx="9">
                  <c:v>14.10727272727272</c:v>
                </c:pt>
                <c:pt idx="10">
                  <c:v>13.52380952380952</c:v>
                </c:pt>
                <c:pt idx="11">
                  <c:v>0.0</c:v>
                </c:pt>
                <c:pt idx="12">
                  <c:v>13.58252427184467</c:v>
                </c:pt>
                <c:pt idx="13">
                  <c:v>14.20833333333333</c:v>
                </c:pt>
              </c:numCache>
            </c:numRef>
          </c:val>
          <c:extLst xmlns:c16r2="http://schemas.microsoft.com/office/drawing/2015/06/chart">
            <c:ext xmlns:c16="http://schemas.microsoft.com/office/drawing/2014/chart" uri="{C3380CC4-5D6E-409C-BE32-E72D297353CC}">
              <c16:uniqueId val="{00000001-B00E-4DF3-87B8-CA764D80EA48}"/>
            </c:ext>
          </c:extLst>
        </c:ser>
        <c:dLbls>
          <c:showLegendKey val="0"/>
          <c:showVal val="0"/>
          <c:showCatName val="0"/>
          <c:showSerName val="0"/>
          <c:showPercent val="0"/>
          <c:showBubbleSize val="0"/>
        </c:dLbls>
        <c:gapWidth val="51"/>
        <c:axId val="-2131129704"/>
        <c:axId val="-2131133880"/>
      </c:barChart>
      <c:lineChart>
        <c:grouping val="standard"/>
        <c:varyColors val="0"/>
        <c:ser>
          <c:idx val="1"/>
          <c:order val="1"/>
          <c:tx>
            <c:v>Moyenne Dept 18 : 13,56</c:v>
          </c:tx>
          <c:marker>
            <c:symbol val="none"/>
          </c:marker>
          <c:cat>
            <c:strRef>
              <c:f>'DONNEES ETAB'!$G$7:$G$20</c:f>
              <c:strCache>
                <c:ptCount val="14"/>
                <c:pt idx="0">
                  <c:v>LPO P-E MARTIN</c:v>
                </c:pt>
                <c:pt idx="1">
                  <c:v>LP JEAN DE BERRY</c:v>
                </c:pt>
                <c:pt idx="2">
                  <c:v>LP JEAN MERMOZ</c:v>
                </c:pt>
                <c:pt idx="3">
                  <c:v>LP JEAN GUEHENNO</c:v>
                </c:pt>
                <c:pt idx="4">
                  <c:v>LP JEAN MOULIN</c:v>
                </c:pt>
                <c:pt idx="5">
                  <c:v>LPO EDOUARD VAILLANT</c:v>
                </c:pt>
                <c:pt idx="6">
                  <c:v>LPO HENRI BRISSON</c:v>
                </c:pt>
                <c:pt idx="7">
                  <c:v>LP JACQUES COEUR</c:v>
                </c:pt>
                <c:pt idx="8">
                  <c:v>LPO ST JB DE LA SAL</c:v>
                </c:pt>
                <c:pt idx="9">
                  <c:v>LPP ST JOSEPH 18</c:v>
                </c:pt>
                <c:pt idx="10">
                  <c:v>CFA INTERPRO BOURGES</c:v>
                </c:pt>
                <c:pt idx="11">
                  <c:v>GRETA DU CHER</c:v>
                </c:pt>
                <c:pt idx="12">
                  <c:v>LP VAUVERT</c:v>
                </c:pt>
                <c:pt idx="13">
                  <c:v>CFAI ANT BOURGES</c:v>
                </c:pt>
              </c:strCache>
            </c:strRef>
          </c:cat>
          <c:val>
            <c:numRef>
              <c:f>'DONNEES ETAB'!$K$7:$K$20</c:f>
              <c:numCache>
                <c:formatCode>0.00</c:formatCode>
                <c:ptCount val="14"/>
                <c:pt idx="0">
                  <c:v>13.55654450261781</c:v>
                </c:pt>
                <c:pt idx="1">
                  <c:v>13.55654450261781</c:v>
                </c:pt>
                <c:pt idx="2">
                  <c:v>13.55654450261781</c:v>
                </c:pt>
                <c:pt idx="3">
                  <c:v>13.55654450261781</c:v>
                </c:pt>
                <c:pt idx="4">
                  <c:v>13.55654450261781</c:v>
                </c:pt>
                <c:pt idx="5">
                  <c:v>13.55654450261781</c:v>
                </c:pt>
                <c:pt idx="6">
                  <c:v>13.55654450261781</c:v>
                </c:pt>
                <c:pt idx="7">
                  <c:v>13.55654450261781</c:v>
                </c:pt>
                <c:pt idx="8">
                  <c:v>13.55654450261781</c:v>
                </c:pt>
                <c:pt idx="9">
                  <c:v>13.55654450261781</c:v>
                </c:pt>
                <c:pt idx="10">
                  <c:v>13.55654450261781</c:v>
                </c:pt>
                <c:pt idx="11">
                  <c:v>13.55654450261781</c:v>
                </c:pt>
                <c:pt idx="12">
                  <c:v>13.55654450261781</c:v>
                </c:pt>
                <c:pt idx="13">
                  <c:v>13.55654450261781</c:v>
                </c:pt>
              </c:numCache>
            </c:numRef>
          </c:val>
          <c:smooth val="0"/>
          <c:extLst xmlns:c16r2="http://schemas.microsoft.com/office/drawing/2015/06/chart">
            <c:ext xmlns:c16="http://schemas.microsoft.com/office/drawing/2014/chart" uri="{C3380CC4-5D6E-409C-BE32-E72D297353CC}">
              <c16:uniqueId val="{00000002-B00E-4DF3-87B8-CA764D80EA48}"/>
            </c:ext>
          </c:extLst>
        </c:ser>
        <c:ser>
          <c:idx val="2"/>
          <c:order val="2"/>
          <c:tx>
            <c:v>Moyenne Acad : 13,10</c:v>
          </c:tx>
          <c:marker>
            <c:symbol val="none"/>
          </c:marker>
          <c:cat>
            <c:strRef>
              <c:f>'DONNEES ETAB'!$G$7:$G$20</c:f>
              <c:strCache>
                <c:ptCount val="14"/>
                <c:pt idx="0">
                  <c:v>LPO P-E MARTIN</c:v>
                </c:pt>
                <c:pt idx="1">
                  <c:v>LP JEAN DE BERRY</c:v>
                </c:pt>
                <c:pt idx="2">
                  <c:v>LP JEAN MERMOZ</c:v>
                </c:pt>
                <c:pt idx="3">
                  <c:v>LP JEAN GUEHENNO</c:v>
                </c:pt>
                <c:pt idx="4">
                  <c:v>LP JEAN MOULIN</c:v>
                </c:pt>
                <c:pt idx="5">
                  <c:v>LPO EDOUARD VAILLANT</c:v>
                </c:pt>
                <c:pt idx="6">
                  <c:v>LPO HENRI BRISSON</c:v>
                </c:pt>
                <c:pt idx="7">
                  <c:v>LP JACQUES COEUR</c:v>
                </c:pt>
                <c:pt idx="8">
                  <c:v>LPO ST JB DE LA SAL</c:v>
                </c:pt>
                <c:pt idx="9">
                  <c:v>LPP ST JOSEPH 18</c:v>
                </c:pt>
                <c:pt idx="10">
                  <c:v>CFA INTERPRO BOURGES</c:v>
                </c:pt>
                <c:pt idx="11">
                  <c:v>GRETA DU CHER</c:v>
                </c:pt>
                <c:pt idx="12">
                  <c:v>LP VAUVERT</c:v>
                </c:pt>
                <c:pt idx="13">
                  <c:v>CFAI ANT BOURGES</c:v>
                </c:pt>
              </c:strCache>
            </c:strRef>
          </c:cat>
          <c:val>
            <c:numRef>
              <c:f>'DONNEES ETAB'!$M$7:$M$20</c:f>
              <c:numCache>
                <c:formatCode>0.00</c:formatCode>
                <c:ptCount val="14"/>
                <c:pt idx="0">
                  <c:v>13.1006768899006</c:v>
                </c:pt>
                <c:pt idx="1">
                  <c:v>13.1006768899006</c:v>
                </c:pt>
                <c:pt idx="2">
                  <c:v>13.1006768899006</c:v>
                </c:pt>
                <c:pt idx="3">
                  <c:v>13.1006768899006</c:v>
                </c:pt>
                <c:pt idx="4">
                  <c:v>13.1006768899006</c:v>
                </c:pt>
                <c:pt idx="5">
                  <c:v>13.1006768899006</c:v>
                </c:pt>
                <c:pt idx="6">
                  <c:v>13.1006768899006</c:v>
                </c:pt>
                <c:pt idx="7">
                  <c:v>13.1006768899006</c:v>
                </c:pt>
                <c:pt idx="8">
                  <c:v>13.1006768899006</c:v>
                </c:pt>
                <c:pt idx="9">
                  <c:v>13.1006768899006</c:v>
                </c:pt>
                <c:pt idx="10">
                  <c:v>13.1006768899006</c:v>
                </c:pt>
                <c:pt idx="11">
                  <c:v>13.1006768899006</c:v>
                </c:pt>
                <c:pt idx="12">
                  <c:v>13.1006768899006</c:v>
                </c:pt>
                <c:pt idx="13">
                  <c:v>13.1006768899006</c:v>
                </c:pt>
              </c:numCache>
            </c:numRef>
          </c:val>
          <c:smooth val="0"/>
          <c:extLst xmlns:c16r2="http://schemas.microsoft.com/office/drawing/2015/06/chart">
            <c:ext xmlns:c16="http://schemas.microsoft.com/office/drawing/2014/chart" uri="{C3380CC4-5D6E-409C-BE32-E72D297353CC}">
              <c16:uniqueId val="{00000003-B00E-4DF3-87B8-CA764D80EA48}"/>
            </c:ext>
          </c:extLst>
        </c:ser>
        <c:dLbls>
          <c:showLegendKey val="0"/>
          <c:showVal val="0"/>
          <c:showCatName val="0"/>
          <c:showSerName val="0"/>
          <c:showPercent val="0"/>
          <c:showBubbleSize val="0"/>
        </c:dLbls>
        <c:marker val="1"/>
        <c:smooth val="0"/>
        <c:axId val="-2131129704"/>
        <c:axId val="-2131133880"/>
      </c:lineChart>
      <c:catAx>
        <c:axId val="-2131129704"/>
        <c:scaling>
          <c:orientation val="minMax"/>
        </c:scaling>
        <c:delete val="0"/>
        <c:axPos val="b"/>
        <c:numFmt formatCode="General" sourceLinked="0"/>
        <c:majorTickMark val="out"/>
        <c:minorTickMark val="none"/>
        <c:tickLblPos val="nextTo"/>
        <c:txPr>
          <a:bodyPr rot="-2700000"/>
          <a:lstStyle/>
          <a:p>
            <a:pPr>
              <a:defRPr/>
            </a:pPr>
            <a:endParaRPr lang="fr-FR"/>
          </a:p>
        </c:txPr>
        <c:crossAx val="-2131133880"/>
        <c:crosses val="autoZero"/>
        <c:auto val="1"/>
        <c:lblAlgn val="ctr"/>
        <c:lblOffset val="100"/>
        <c:noMultiLvlLbl val="0"/>
      </c:catAx>
      <c:valAx>
        <c:axId val="-2131133880"/>
        <c:scaling>
          <c:orientation val="minMax"/>
          <c:max val="20.0"/>
          <c:min val="4.0"/>
        </c:scaling>
        <c:delete val="0"/>
        <c:axPos val="l"/>
        <c:majorGridlines/>
        <c:numFmt formatCode="0.00" sourceLinked="1"/>
        <c:majorTickMark val="out"/>
        <c:minorTickMark val="none"/>
        <c:tickLblPos val="nextTo"/>
        <c:crossAx val="-2131129704"/>
        <c:crosses val="autoZero"/>
        <c:crossBetween val="between"/>
      </c:valAx>
      <c:spPr>
        <a:noFill/>
      </c:spPr>
    </c:plotArea>
    <c:legend>
      <c:legendPos val="t"/>
      <c:layout/>
      <c:overlay val="0"/>
    </c:legend>
    <c:plotVisOnly val="1"/>
    <c:dispBlanksAs val="gap"/>
    <c:showDLblsOverMax val="0"/>
  </c:chart>
  <c:spPr>
    <a:noFill/>
  </c:sp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0"/>
    <c:plotArea>
      <c:layout/>
      <c:barChart>
        <c:barDir val="col"/>
        <c:grouping val="clustered"/>
        <c:varyColors val="0"/>
        <c:ser>
          <c:idx val="0"/>
          <c:order val="0"/>
          <c:tx>
            <c:v>Moyennes Etab 37</c:v>
          </c:tx>
          <c:spPr>
            <a:gradFill rotWithShape="1">
              <a:gsLst>
                <a:gs pos="0">
                  <a:schemeClr val="accent5">
                    <a:shade val="65000"/>
                    <a:shade val="51000"/>
                    <a:satMod val="130000"/>
                  </a:schemeClr>
                </a:gs>
                <a:gs pos="80000">
                  <a:schemeClr val="accent5">
                    <a:shade val="65000"/>
                    <a:shade val="93000"/>
                    <a:satMod val="130000"/>
                  </a:schemeClr>
                </a:gs>
                <a:gs pos="100000">
                  <a:schemeClr val="accent5">
                    <a:shade val="65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10"/>
              <c:layout>
                <c:manualLayout>
                  <c:x val="-5.092533763208E-17"/>
                  <c:y val="0.403602090332214"/>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128E-4DBB-BA3D-04BCFE53DBE9}"/>
                </c:ext>
              </c:extLst>
            </c:dLbl>
            <c:dLbl>
              <c:idx val="24"/>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128E-4DBB-BA3D-04BCFE53DBE9}"/>
                </c:ext>
              </c:extLst>
            </c:dLbl>
            <c:spPr>
              <a:noFill/>
              <a:ln>
                <a:noFill/>
              </a:ln>
              <a:effectLst/>
            </c:spPr>
            <c:txPr>
              <a:bodyPr rot="-5400000" spcFirstLastPara="1" vertOverflow="ellipsis" wrap="square" anchor="ctr" anchorCtr="1"/>
              <a:lstStyle/>
              <a:p>
                <a:pPr>
                  <a:defRPr sz="1800" b="1" i="0" u="none" strike="noStrike" kern="1200" baseline="0">
                    <a:solidFill>
                      <a:schemeClr val="lt1"/>
                    </a:solidFill>
                    <a:latin typeface="+mn-lt"/>
                    <a:ea typeface="+mn-ea"/>
                    <a:cs typeface="+mn-cs"/>
                  </a:defRPr>
                </a:pPr>
                <a:endParaRPr lang="fr-FR"/>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lt1">
                          <a:shade val="95000"/>
                          <a:satMod val="105000"/>
                        </a:schemeClr>
                      </a:solidFill>
                      <a:prstDash val="solid"/>
                      <a:round/>
                    </a:ln>
                    <a:effectLst/>
                  </c:spPr>
                </c15:leaderLines>
              </c:ext>
            </c:extLst>
          </c:dLbls>
          <c:errBars>
            <c:errBarType val="both"/>
            <c:errValType val="cust"/>
            <c:noEndCap val="0"/>
            <c:plus>
              <c:numRef>
                <c:f>'DONNEES ETAB'!$J$54:$J$78</c:f>
                <c:numCache>
                  <c:formatCode>General</c:formatCode>
                  <c:ptCount val="25"/>
                  <c:pt idx="0">
                    <c:v>4.260441157599709</c:v>
                  </c:pt>
                  <c:pt idx="1">
                    <c:v>3.362155400033326</c:v>
                  </c:pt>
                  <c:pt idx="2">
                    <c:v>2.76970605612634</c:v>
                  </c:pt>
                  <c:pt idx="3">
                    <c:v>3.256801424485984</c:v>
                  </c:pt>
                  <c:pt idx="4">
                    <c:v>3.086732573114827</c:v>
                  </c:pt>
                  <c:pt idx="5">
                    <c:v>1.0</c:v>
                  </c:pt>
                  <c:pt idx="6">
                    <c:v>3.765936987499905</c:v>
                  </c:pt>
                  <c:pt idx="7">
                    <c:v>4.04490462960547</c:v>
                  </c:pt>
                  <c:pt idx="8">
                    <c:v>3.558823896608858</c:v>
                  </c:pt>
                  <c:pt idx="9">
                    <c:v>4.097480574433106</c:v>
                  </c:pt>
                  <c:pt idx="10">
                    <c:v>3.236081306491267</c:v>
                  </c:pt>
                  <c:pt idx="11">
                    <c:v>3.493707002286183</c:v>
                  </c:pt>
                  <c:pt idx="12">
                    <c:v>3.748235972642363</c:v>
                  </c:pt>
                  <c:pt idx="13">
                    <c:v>2.598513609660692</c:v>
                  </c:pt>
                  <c:pt idx="14">
                    <c:v>4.515098230314014</c:v>
                  </c:pt>
                  <c:pt idx="15">
                    <c:v>3.811475994994096</c:v>
                  </c:pt>
                  <c:pt idx="16">
                    <c:v>3.93752464020287</c:v>
                  </c:pt>
                  <c:pt idx="17">
                    <c:v>4.90157212853859</c:v>
                  </c:pt>
                  <c:pt idx="18">
                    <c:v>3.600368094534305</c:v>
                  </c:pt>
                  <c:pt idx="19">
                    <c:v>3.64651232744317</c:v>
                  </c:pt>
                  <c:pt idx="20">
                    <c:v>2.687015460196189</c:v>
                  </c:pt>
                  <c:pt idx="21">
                    <c:v>1.753963764987432</c:v>
                  </c:pt>
                  <c:pt idx="22">
                    <c:v>5.244927002281277</c:v>
                  </c:pt>
                  <c:pt idx="23">
                    <c:v>3.04655739559253</c:v>
                  </c:pt>
                  <c:pt idx="24">
                    <c:v>0.0</c:v>
                  </c:pt>
                </c:numCache>
              </c:numRef>
            </c:plus>
            <c:minus>
              <c:numRef>
                <c:f>'DONNEES ETAB'!$J$54:$J$78</c:f>
                <c:numCache>
                  <c:formatCode>General</c:formatCode>
                  <c:ptCount val="25"/>
                  <c:pt idx="0">
                    <c:v>4.260441157599709</c:v>
                  </c:pt>
                  <c:pt idx="1">
                    <c:v>3.362155400033326</c:v>
                  </c:pt>
                  <c:pt idx="2">
                    <c:v>2.76970605612634</c:v>
                  </c:pt>
                  <c:pt idx="3">
                    <c:v>3.256801424485984</c:v>
                  </c:pt>
                  <c:pt idx="4">
                    <c:v>3.086732573114827</c:v>
                  </c:pt>
                  <c:pt idx="5">
                    <c:v>1.0</c:v>
                  </c:pt>
                  <c:pt idx="6">
                    <c:v>3.765936987499905</c:v>
                  </c:pt>
                  <c:pt idx="7">
                    <c:v>4.04490462960547</c:v>
                  </c:pt>
                  <c:pt idx="8">
                    <c:v>3.558823896608858</c:v>
                  </c:pt>
                  <c:pt idx="9">
                    <c:v>4.097480574433106</c:v>
                  </c:pt>
                  <c:pt idx="10">
                    <c:v>3.236081306491267</c:v>
                  </c:pt>
                  <c:pt idx="11">
                    <c:v>3.493707002286183</c:v>
                  </c:pt>
                  <c:pt idx="12">
                    <c:v>3.748235972642363</c:v>
                  </c:pt>
                  <c:pt idx="13">
                    <c:v>2.598513609660692</c:v>
                  </c:pt>
                  <c:pt idx="14">
                    <c:v>4.515098230314014</c:v>
                  </c:pt>
                  <c:pt idx="15">
                    <c:v>3.811475994994096</c:v>
                  </c:pt>
                  <c:pt idx="16">
                    <c:v>3.93752464020287</c:v>
                  </c:pt>
                  <c:pt idx="17">
                    <c:v>4.90157212853859</c:v>
                  </c:pt>
                  <c:pt idx="18">
                    <c:v>3.600368094534305</c:v>
                  </c:pt>
                  <c:pt idx="19">
                    <c:v>3.64651232744317</c:v>
                  </c:pt>
                  <c:pt idx="20">
                    <c:v>2.687015460196189</c:v>
                  </c:pt>
                  <c:pt idx="21">
                    <c:v>1.753963764987432</c:v>
                  </c:pt>
                  <c:pt idx="22">
                    <c:v>5.244927002281277</c:v>
                  </c:pt>
                  <c:pt idx="23">
                    <c:v>3.04655739559253</c:v>
                  </c:pt>
                  <c:pt idx="24">
                    <c:v>0.0</c:v>
                  </c:pt>
                </c:numCache>
              </c:numRef>
            </c:minus>
            <c:spPr>
              <a:solidFill>
                <a:schemeClr val="lt1"/>
              </a:solidFill>
              <a:ln w="9525" cap="flat" cmpd="sng" algn="ctr">
                <a:solidFill>
                  <a:schemeClr val="lt1">
                    <a:shade val="95000"/>
                    <a:satMod val="105000"/>
                  </a:schemeClr>
                </a:solidFill>
                <a:prstDash val="solid"/>
                <a:round/>
              </a:ln>
              <a:effectLst/>
            </c:spPr>
          </c:errBars>
          <c:cat>
            <c:strRef>
              <c:f>'DONNEES ETAB'!$G$54:$G$78</c:f>
              <c:strCache>
                <c:ptCount val="25"/>
                <c:pt idx="0">
                  <c:v>LPO F RABELAIS</c:v>
                </c:pt>
                <c:pt idx="1">
                  <c:v>LP FRANCOIS CLOUET</c:v>
                </c:pt>
                <c:pt idx="2">
                  <c:v>LP ALBERT BAYET</c:v>
                </c:pt>
                <c:pt idx="3">
                  <c:v>LP GUSTAVE EIFFEL</c:v>
                </c:pt>
                <c:pt idx="4">
                  <c:v>LP M NADAUD</c:v>
                </c:pt>
                <c:pt idx="5">
                  <c:v>IME ST MARTIN DOUETS</c:v>
                </c:pt>
                <c:pt idx="6">
                  <c:v>LPPO ST GATIEN</c:v>
                </c:pt>
                <c:pt idx="7">
                  <c:v>LPPO STE MARGUERITE</c:v>
                </c:pt>
                <c:pt idx="8">
                  <c:v>LPP ST VINCENT</c:v>
                </c:pt>
                <c:pt idx="9">
                  <c:v>LP VICTOR LALOUX</c:v>
                </c:pt>
                <c:pt idx="10">
                  <c:v>CFA AFP TOURS</c:v>
                </c:pt>
                <c:pt idx="11">
                  <c:v>LP D'ARSONVAL</c:v>
                </c:pt>
                <c:pt idx="12">
                  <c:v>BTP CFA INDRE ET LOI</c:v>
                </c:pt>
                <c:pt idx="13">
                  <c:v>LP HENRI BECQUEREL</c:v>
                </c:pt>
                <c:pt idx="14">
                  <c:v>LP JOSEPH CUGNOT</c:v>
                </c:pt>
                <c:pt idx="15">
                  <c:v>LP JEAN CHAPTAL</c:v>
                </c:pt>
                <c:pt idx="16">
                  <c:v>LPPO ST GILLES</c:v>
                </c:pt>
                <c:pt idx="17">
                  <c:v>LP BEAUREGARD</c:v>
                </c:pt>
                <c:pt idx="18">
                  <c:v>LP EMILE DELATAILLE</c:v>
                </c:pt>
                <c:pt idx="19">
                  <c:v>LPP SAINT MARTIN</c:v>
                </c:pt>
                <c:pt idx="20">
                  <c:v>CFAI ANTENNE</c:v>
                </c:pt>
                <c:pt idx="21">
                  <c:v>CFA CARTIF</c:v>
                </c:pt>
                <c:pt idx="22">
                  <c:v>CFA DE LA PROPRETE</c:v>
                </c:pt>
                <c:pt idx="23">
                  <c:v>LPPO ESTHETIQUE</c:v>
                </c:pt>
                <c:pt idx="24">
                  <c:v>ITEP METTRAY</c:v>
                </c:pt>
              </c:strCache>
            </c:strRef>
          </c:cat>
          <c:val>
            <c:numRef>
              <c:f>'DONNEES ETAB'!$I$54:$I$78</c:f>
              <c:numCache>
                <c:formatCode>0.00</c:formatCode>
                <c:ptCount val="25"/>
                <c:pt idx="0">
                  <c:v>12.50704225352113</c:v>
                </c:pt>
                <c:pt idx="1">
                  <c:v>12.95252918287937</c:v>
                </c:pt>
                <c:pt idx="2">
                  <c:v>13.0177065767285</c:v>
                </c:pt>
                <c:pt idx="3">
                  <c:v>13.86530612244898</c:v>
                </c:pt>
                <c:pt idx="4">
                  <c:v>13.11094339622642</c:v>
                </c:pt>
                <c:pt idx="5">
                  <c:v>9.0</c:v>
                </c:pt>
                <c:pt idx="6">
                  <c:v>15.29487179487179</c:v>
                </c:pt>
                <c:pt idx="7">
                  <c:v>12.29210526315789</c:v>
                </c:pt>
                <c:pt idx="8">
                  <c:v>12.79917012448132</c:v>
                </c:pt>
                <c:pt idx="9">
                  <c:v>13.01089743589744</c:v>
                </c:pt>
                <c:pt idx="10">
                  <c:v>13.16666666666667</c:v>
                </c:pt>
                <c:pt idx="11">
                  <c:v>13.3168458781362</c:v>
                </c:pt>
                <c:pt idx="12">
                  <c:v>12.10680751173707</c:v>
                </c:pt>
                <c:pt idx="13">
                  <c:v>13.48114285714286</c:v>
                </c:pt>
                <c:pt idx="14">
                  <c:v>13.83030303030302</c:v>
                </c:pt>
                <c:pt idx="15">
                  <c:v>13.21871165644172</c:v>
                </c:pt>
                <c:pt idx="16">
                  <c:v>13.7621359223301</c:v>
                </c:pt>
                <c:pt idx="17">
                  <c:v>11.62211981566821</c:v>
                </c:pt>
                <c:pt idx="18">
                  <c:v>12.56598984771574</c:v>
                </c:pt>
                <c:pt idx="19">
                  <c:v>13.97619047619047</c:v>
                </c:pt>
                <c:pt idx="20">
                  <c:v>12.8125</c:v>
                </c:pt>
                <c:pt idx="21">
                  <c:v>14.08333333333333</c:v>
                </c:pt>
                <c:pt idx="22">
                  <c:v>10.83333333333333</c:v>
                </c:pt>
                <c:pt idx="23">
                  <c:v>12.95061728395062</c:v>
                </c:pt>
                <c:pt idx="24">
                  <c:v>0.0</c:v>
                </c:pt>
              </c:numCache>
            </c:numRef>
          </c:val>
          <c:extLst xmlns:c16r2="http://schemas.microsoft.com/office/drawing/2015/06/chart">
            <c:ext xmlns:c16="http://schemas.microsoft.com/office/drawing/2014/chart" uri="{C3380CC4-5D6E-409C-BE32-E72D297353CC}">
              <c16:uniqueId val="{00000002-128E-4DBB-BA3D-04BCFE53DBE9}"/>
            </c:ext>
          </c:extLst>
        </c:ser>
        <c:dLbls>
          <c:showLegendKey val="0"/>
          <c:showVal val="0"/>
          <c:showCatName val="0"/>
          <c:showSerName val="0"/>
          <c:showPercent val="0"/>
          <c:showBubbleSize val="0"/>
        </c:dLbls>
        <c:gapWidth val="60"/>
        <c:axId val="-2131289144"/>
        <c:axId val="-2131285464"/>
      </c:barChart>
      <c:lineChart>
        <c:grouping val="standard"/>
        <c:varyColors val="0"/>
        <c:ser>
          <c:idx val="1"/>
          <c:order val="1"/>
          <c:tx>
            <c:v>Moyenne Dept 37 : 13,04</c:v>
          </c:tx>
          <c:spPr>
            <a:ln w="47625" cap="rnd" cmpd="sng" algn="ctr">
              <a:solidFill>
                <a:schemeClr val="accent5">
                  <a:shade val="95000"/>
                  <a:satMod val="105000"/>
                </a:schemeClr>
              </a:solidFill>
              <a:prstDash val="solid"/>
              <a:round/>
            </a:ln>
            <a:effectLst/>
          </c:spPr>
          <c:marker>
            <c:symbol val="none"/>
          </c:marker>
          <c:cat>
            <c:strRef>
              <c:f>'DONNEES ETAB'!$G$54:$G$78</c:f>
              <c:strCache>
                <c:ptCount val="25"/>
                <c:pt idx="0">
                  <c:v>LPO F RABELAIS</c:v>
                </c:pt>
                <c:pt idx="1">
                  <c:v>LP FRANCOIS CLOUET</c:v>
                </c:pt>
                <c:pt idx="2">
                  <c:v>LP ALBERT BAYET</c:v>
                </c:pt>
                <c:pt idx="3">
                  <c:v>LP GUSTAVE EIFFEL</c:v>
                </c:pt>
                <c:pt idx="4">
                  <c:v>LP M NADAUD</c:v>
                </c:pt>
                <c:pt idx="5">
                  <c:v>IME ST MARTIN DOUETS</c:v>
                </c:pt>
                <c:pt idx="6">
                  <c:v>LPPO ST GATIEN</c:v>
                </c:pt>
                <c:pt idx="7">
                  <c:v>LPPO STE MARGUERITE</c:v>
                </c:pt>
                <c:pt idx="8">
                  <c:v>LPP ST VINCENT</c:v>
                </c:pt>
                <c:pt idx="9">
                  <c:v>LP VICTOR LALOUX</c:v>
                </c:pt>
                <c:pt idx="10">
                  <c:v>CFA AFP TOURS</c:v>
                </c:pt>
                <c:pt idx="11">
                  <c:v>LP D'ARSONVAL</c:v>
                </c:pt>
                <c:pt idx="12">
                  <c:v>BTP CFA INDRE ET LOI</c:v>
                </c:pt>
                <c:pt idx="13">
                  <c:v>LP HENRI BECQUEREL</c:v>
                </c:pt>
                <c:pt idx="14">
                  <c:v>LP JOSEPH CUGNOT</c:v>
                </c:pt>
                <c:pt idx="15">
                  <c:v>LP JEAN CHAPTAL</c:v>
                </c:pt>
                <c:pt idx="16">
                  <c:v>LPPO ST GILLES</c:v>
                </c:pt>
                <c:pt idx="17">
                  <c:v>LP BEAUREGARD</c:v>
                </c:pt>
                <c:pt idx="18">
                  <c:v>LP EMILE DELATAILLE</c:v>
                </c:pt>
                <c:pt idx="19">
                  <c:v>LPP SAINT MARTIN</c:v>
                </c:pt>
                <c:pt idx="20">
                  <c:v>CFAI ANTENNE</c:v>
                </c:pt>
                <c:pt idx="21">
                  <c:v>CFA CARTIF</c:v>
                </c:pt>
                <c:pt idx="22">
                  <c:v>CFA DE LA PROPRETE</c:v>
                </c:pt>
                <c:pt idx="23">
                  <c:v>LPPO ESTHETIQUE</c:v>
                </c:pt>
                <c:pt idx="24">
                  <c:v>ITEP METTRAY</c:v>
                </c:pt>
              </c:strCache>
            </c:strRef>
          </c:cat>
          <c:val>
            <c:numRef>
              <c:f>'DONNEES ETAB'!$K$54:$K$78</c:f>
              <c:numCache>
                <c:formatCode>0.00</c:formatCode>
                <c:ptCount val="25"/>
                <c:pt idx="0">
                  <c:v>13.03762745098033</c:v>
                </c:pt>
                <c:pt idx="1">
                  <c:v>13.03762745098033</c:v>
                </c:pt>
                <c:pt idx="2">
                  <c:v>13.03762745098033</c:v>
                </c:pt>
                <c:pt idx="3">
                  <c:v>13.03762745098033</c:v>
                </c:pt>
                <c:pt idx="4">
                  <c:v>13.03762745098033</c:v>
                </c:pt>
                <c:pt idx="5">
                  <c:v>13.03762745098033</c:v>
                </c:pt>
                <c:pt idx="6">
                  <c:v>13.03762745098033</c:v>
                </c:pt>
                <c:pt idx="7">
                  <c:v>13.03762745098033</c:v>
                </c:pt>
                <c:pt idx="8">
                  <c:v>13.03762745098033</c:v>
                </c:pt>
                <c:pt idx="9">
                  <c:v>13.03762745098033</c:v>
                </c:pt>
                <c:pt idx="10">
                  <c:v>13.03762745098033</c:v>
                </c:pt>
                <c:pt idx="11">
                  <c:v>13.03762745098033</c:v>
                </c:pt>
                <c:pt idx="12">
                  <c:v>13.03762745098033</c:v>
                </c:pt>
                <c:pt idx="13">
                  <c:v>13.03762745098033</c:v>
                </c:pt>
                <c:pt idx="14">
                  <c:v>13.03762745098033</c:v>
                </c:pt>
                <c:pt idx="15">
                  <c:v>13.03762745098033</c:v>
                </c:pt>
                <c:pt idx="16">
                  <c:v>13.03762745098033</c:v>
                </c:pt>
                <c:pt idx="17">
                  <c:v>13.03762745098033</c:v>
                </c:pt>
                <c:pt idx="18">
                  <c:v>13.03762745098033</c:v>
                </c:pt>
                <c:pt idx="19">
                  <c:v>13.03762745098033</c:v>
                </c:pt>
                <c:pt idx="20">
                  <c:v>13.03762745098033</c:v>
                </c:pt>
                <c:pt idx="21">
                  <c:v>13.03762745098033</c:v>
                </c:pt>
                <c:pt idx="22">
                  <c:v>13.03762745098033</c:v>
                </c:pt>
                <c:pt idx="23">
                  <c:v>13.03762745098033</c:v>
                </c:pt>
                <c:pt idx="24">
                  <c:v>13.03762745098033</c:v>
                </c:pt>
              </c:numCache>
            </c:numRef>
          </c:val>
          <c:smooth val="0"/>
          <c:extLst xmlns:c16r2="http://schemas.microsoft.com/office/drawing/2015/06/chart">
            <c:ext xmlns:c16="http://schemas.microsoft.com/office/drawing/2014/chart" uri="{C3380CC4-5D6E-409C-BE32-E72D297353CC}">
              <c16:uniqueId val="{00000003-128E-4DBB-BA3D-04BCFE53DBE9}"/>
            </c:ext>
          </c:extLst>
        </c:ser>
        <c:ser>
          <c:idx val="2"/>
          <c:order val="2"/>
          <c:tx>
            <c:v>Moyenne Acad : 12,95</c:v>
          </c:tx>
          <c:spPr>
            <a:ln w="47625" cap="rnd" cmpd="sng" algn="ctr">
              <a:solidFill>
                <a:schemeClr val="accent5">
                  <a:tint val="65000"/>
                  <a:shade val="95000"/>
                  <a:satMod val="105000"/>
                </a:schemeClr>
              </a:solidFill>
              <a:prstDash val="solid"/>
              <a:round/>
            </a:ln>
            <a:effectLst/>
          </c:spPr>
          <c:marker>
            <c:symbol val="none"/>
          </c:marker>
          <c:cat>
            <c:strRef>
              <c:f>'DONNEES ETAB'!$G$54:$G$78</c:f>
              <c:strCache>
                <c:ptCount val="25"/>
                <c:pt idx="0">
                  <c:v>LPO F RABELAIS</c:v>
                </c:pt>
                <c:pt idx="1">
                  <c:v>LP FRANCOIS CLOUET</c:v>
                </c:pt>
                <c:pt idx="2">
                  <c:v>LP ALBERT BAYET</c:v>
                </c:pt>
                <c:pt idx="3">
                  <c:v>LP GUSTAVE EIFFEL</c:v>
                </c:pt>
                <c:pt idx="4">
                  <c:v>LP M NADAUD</c:v>
                </c:pt>
                <c:pt idx="5">
                  <c:v>IME ST MARTIN DOUETS</c:v>
                </c:pt>
                <c:pt idx="6">
                  <c:v>LPPO ST GATIEN</c:v>
                </c:pt>
                <c:pt idx="7">
                  <c:v>LPPO STE MARGUERITE</c:v>
                </c:pt>
                <c:pt idx="8">
                  <c:v>LPP ST VINCENT</c:v>
                </c:pt>
                <c:pt idx="9">
                  <c:v>LP VICTOR LALOUX</c:v>
                </c:pt>
                <c:pt idx="10">
                  <c:v>CFA AFP TOURS</c:v>
                </c:pt>
                <c:pt idx="11">
                  <c:v>LP D'ARSONVAL</c:v>
                </c:pt>
                <c:pt idx="12">
                  <c:v>BTP CFA INDRE ET LOI</c:v>
                </c:pt>
                <c:pt idx="13">
                  <c:v>LP HENRI BECQUEREL</c:v>
                </c:pt>
                <c:pt idx="14">
                  <c:v>LP JOSEPH CUGNOT</c:v>
                </c:pt>
                <c:pt idx="15">
                  <c:v>LP JEAN CHAPTAL</c:v>
                </c:pt>
                <c:pt idx="16">
                  <c:v>LPPO ST GILLES</c:v>
                </c:pt>
                <c:pt idx="17">
                  <c:v>LP BEAUREGARD</c:v>
                </c:pt>
                <c:pt idx="18">
                  <c:v>LP EMILE DELATAILLE</c:v>
                </c:pt>
                <c:pt idx="19">
                  <c:v>LPP SAINT MARTIN</c:v>
                </c:pt>
                <c:pt idx="20">
                  <c:v>CFAI ANTENNE</c:v>
                </c:pt>
                <c:pt idx="21">
                  <c:v>CFA CARTIF</c:v>
                </c:pt>
                <c:pt idx="22">
                  <c:v>CFA DE LA PROPRETE</c:v>
                </c:pt>
                <c:pt idx="23">
                  <c:v>LPPO ESTHETIQUE</c:v>
                </c:pt>
                <c:pt idx="24">
                  <c:v>ITEP METTRAY</c:v>
                </c:pt>
              </c:strCache>
            </c:strRef>
          </c:cat>
          <c:val>
            <c:numRef>
              <c:f>'DONNEES ETAB'!$M$54:$M$78</c:f>
              <c:numCache>
                <c:formatCode>0.00</c:formatCode>
                <c:ptCount val="25"/>
                <c:pt idx="0">
                  <c:v>12.94980684574617</c:v>
                </c:pt>
                <c:pt idx="1">
                  <c:v>12.94980684574617</c:v>
                </c:pt>
                <c:pt idx="2">
                  <c:v>12.94980684574617</c:v>
                </c:pt>
                <c:pt idx="3">
                  <c:v>12.94980684574617</c:v>
                </c:pt>
                <c:pt idx="4">
                  <c:v>12.94980684574617</c:v>
                </c:pt>
                <c:pt idx="5">
                  <c:v>12.94980684574617</c:v>
                </c:pt>
                <c:pt idx="6">
                  <c:v>12.94980684574617</c:v>
                </c:pt>
                <c:pt idx="7">
                  <c:v>12.94980684574617</c:v>
                </c:pt>
                <c:pt idx="8">
                  <c:v>12.94980684574617</c:v>
                </c:pt>
                <c:pt idx="9">
                  <c:v>12.94980684574617</c:v>
                </c:pt>
                <c:pt idx="10">
                  <c:v>12.94980684574617</c:v>
                </c:pt>
                <c:pt idx="11">
                  <c:v>12.94980684574617</c:v>
                </c:pt>
                <c:pt idx="12">
                  <c:v>12.94980684574617</c:v>
                </c:pt>
                <c:pt idx="13">
                  <c:v>12.94980684574617</c:v>
                </c:pt>
                <c:pt idx="14">
                  <c:v>12.94980684574617</c:v>
                </c:pt>
                <c:pt idx="15">
                  <c:v>12.94980684574617</c:v>
                </c:pt>
                <c:pt idx="16">
                  <c:v>12.94980684574617</c:v>
                </c:pt>
                <c:pt idx="17">
                  <c:v>12.94980684574617</c:v>
                </c:pt>
                <c:pt idx="18">
                  <c:v>12.94980684574617</c:v>
                </c:pt>
                <c:pt idx="19">
                  <c:v>12.94980684574617</c:v>
                </c:pt>
                <c:pt idx="20">
                  <c:v>12.94980684574617</c:v>
                </c:pt>
                <c:pt idx="21">
                  <c:v>12.94980684574617</c:v>
                </c:pt>
                <c:pt idx="22">
                  <c:v>12.94980684574617</c:v>
                </c:pt>
                <c:pt idx="23">
                  <c:v>12.94980684574617</c:v>
                </c:pt>
                <c:pt idx="24">
                  <c:v>12.94980684574617</c:v>
                </c:pt>
              </c:numCache>
            </c:numRef>
          </c:val>
          <c:smooth val="0"/>
          <c:extLst xmlns:c16r2="http://schemas.microsoft.com/office/drawing/2015/06/chart">
            <c:ext xmlns:c16="http://schemas.microsoft.com/office/drawing/2014/chart" uri="{C3380CC4-5D6E-409C-BE32-E72D297353CC}">
              <c16:uniqueId val="{00000004-128E-4DBB-BA3D-04BCFE53DBE9}"/>
            </c:ext>
          </c:extLst>
        </c:ser>
        <c:dLbls>
          <c:showLegendKey val="0"/>
          <c:showVal val="0"/>
          <c:showCatName val="0"/>
          <c:showSerName val="0"/>
          <c:showPercent val="0"/>
          <c:showBubbleSize val="0"/>
        </c:dLbls>
        <c:marker val="1"/>
        <c:smooth val="0"/>
        <c:axId val="-2131289144"/>
        <c:axId val="-2131285464"/>
      </c:lineChart>
      <c:catAx>
        <c:axId val="-2131289144"/>
        <c:scaling>
          <c:orientation val="minMax"/>
        </c:scaling>
        <c:delete val="0"/>
        <c:axPos val="b"/>
        <c:numFmt formatCode="General" sourceLinked="0"/>
        <c:majorTickMark val="out"/>
        <c:minorTickMark val="none"/>
        <c:tickLblPos val="nextTo"/>
        <c:spPr>
          <a:noFill/>
          <a:ln w="9525" cap="flat" cmpd="sng" algn="ctr">
            <a:solidFill>
              <a:schemeClr val="dk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lt1"/>
                </a:solidFill>
                <a:latin typeface="+mn-lt"/>
                <a:ea typeface="+mn-ea"/>
                <a:cs typeface="+mn-cs"/>
              </a:defRPr>
            </a:pPr>
            <a:endParaRPr lang="fr-FR"/>
          </a:p>
        </c:txPr>
        <c:crossAx val="-2131285464"/>
        <c:crosses val="autoZero"/>
        <c:auto val="1"/>
        <c:lblAlgn val="ctr"/>
        <c:lblOffset val="100"/>
        <c:noMultiLvlLbl val="0"/>
      </c:catAx>
      <c:valAx>
        <c:axId val="-2131285464"/>
        <c:scaling>
          <c:orientation val="minMax"/>
          <c:max val="20.0"/>
          <c:min val="4.0"/>
        </c:scaling>
        <c:delete val="0"/>
        <c:axPos val="l"/>
        <c:majorGridlines>
          <c:spPr>
            <a:ln w="9525" cap="flat" cmpd="sng" algn="ctr">
              <a:solidFill>
                <a:schemeClr val="dk1">
                  <a:tint val="75000"/>
                  <a:shade val="95000"/>
                  <a:satMod val="105000"/>
                </a:schemeClr>
              </a:solidFill>
              <a:prstDash val="solid"/>
              <a:round/>
            </a:ln>
            <a:effectLst/>
          </c:spPr>
        </c:majorGridlines>
        <c:numFmt formatCode="0.00" sourceLinked="1"/>
        <c:majorTickMark val="out"/>
        <c:minorTickMark val="none"/>
        <c:tickLblPos val="nextTo"/>
        <c:spPr>
          <a:noFill/>
          <a:ln w="9525" cap="flat" cmpd="sng" algn="ctr">
            <a:solidFill>
              <a:schemeClr val="dk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lt1"/>
                </a:solidFill>
                <a:latin typeface="+mn-lt"/>
                <a:ea typeface="+mn-ea"/>
                <a:cs typeface="+mn-cs"/>
              </a:defRPr>
            </a:pPr>
            <a:endParaRPr lang="fr-FR"/>
          </a:p>
        </c:txPr>
        <c:crossAx val="-2131289144"/>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000" b="0" i="0" u="none" strike="noStrike" kern="1200" baseline="0">
              <a:solidFill>
                <a:schemeClr val="lt1"/>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42"/>
    </mc:Choice>
    <mc:Fallback>
      <c:style val="42"/>
    </mc:Fallback>
  </mc:AlternateContent>
  <c:chart>
    <c:autoTitleDeleted val="0"/>
    <c:plotArea>
      <c:layout/>
      <c:barChart>
        <c:barDir val="col"/>
        <c:grouping val="clustered"/>
        <c:varyColors val="0"/>
        <c:ser>
          <c:idx val="0"/>
          <c:order val="0"/>
          <c:tx>
            <c:v>Moyennes Etab 37</c:v>
          </c:tx>
          <c:invertIfNegative val="0"/>
          <c:dLbls>
            <c:dLbl>
              <c:idx val="0"/>
              <c:layout>
                <c:manualLayout>
                  <c:x val="-1.273133440802E-17"/>
                  <c:y val="0.32737175235600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DC1F-4A08-ACE9-63D0B096448F}"/>
                </c:ext>
              </c:extLst>
            </c:dLbl>
            <c:dLbl>
              <c:idx val="11"/>
              <c:layout>
                <c:manualLayout>
                  <c:x val="0.0"/>
                  <c:y val="0.387082214836396"/>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DC1F-4A08-ACE9-63D0B096448F}"/>
                </c:ext>
              </c:extLst>
            </c:dLbl>
            <c:dLbl>
              <c:idx val="20"/>
              <c:delete val="1"/>
            </c:dLbl>
            <c:spPr>
              <a:noFill/>
              <a:ln>
                <a:noFill/>
              </a:ln>
              <a:effectLst/>
            </c:spPr>
            <c:txPr>
              <a:bodyPr rot="-5400000" vert="horz"/>
              <a:lstStyle/>
              <a:p>
                <a:pPr>
                  <a:defRPr sz="1800" b="1"/>
                </a:pPr>
                <a:endParaRPr lang="fr-FR"/>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errBars>
            <c:errBarType val="both"/>
            <c:errValType val="cust"/>
            <c:noEndCap val="0"/>
            <c:plus>
              <c:numRef>
                <c:f>'DONNEES ETAB'!$J$46:$J$70</c:f>
                <c:numCache>
                  <c:formatCode>General</c:formatCode>
                  <c:ptCount val="25"/>
                  <c:pt idx="0">
                    <c:v>3.83880742862265</c:v>
                  </c:pt>
                  <c:pt idx="1">
                    <c:v>3.040688200141912</c:v>
                  </c:pt>
                  <c:pt idx="2">
                    <c:v>2.244769854475172</c:v>
                  </c:pt>
                  <c:pt idx="3">
                    <c:v>3.539946519194407</c:v>
                  </c:pt>
                  <c:pt idx="4">
                    <c:v>3.070548092569791</c:v>
                  </c:pt>
                  <c:pt idx="5">
                    <c:v>3.289474841840824</c:v>
                  </c:pt>
                  <c:pt idx="6">
                    <c:v>1.91430600324202</c:v>
                  </c:pt>
                  <c:pt idx="7">
                    <c:v>3.288644896410391</c:v>
                  </c:pt>
                  <c:pt idx="8">
                    <c:v>3.807656973492802</c:v>
                  </c:pt>
                  <c:pt idx="9">
                    <c:v>2.77083384282501</c:v>
                  </c:pt>
                  <c:pt idx="10">
                    <c:v>2.151338626882608</c:v>
                  </c:pt>
                  <c:pt idx="11">
                    <c:v>2.577977732343055</c:v>
                  </c:pt>
                  <c:pt idx="12">
                    <c:v>3.316326988003146</c:v>
                  </c:pt>
                  <c:pt idx="13">
                    <c:v>2.761350313805829</c:v>
                  </c:pt>
                  <c:pt idx="14">
                    <c:v>5.1382498037138</c:v>
                  </c:pt>
                  <c:pt idx="15">
                    <c:v>3.258621375495616</c:v>
                  </c:pt>
                  <c:pt idx="16">
                    <c:v>4.220476309684988</c:v>
                  </c:pt>
                  <c:pt idx="17">
                    <c:v>3.540481365489913</c:v>
                  </c:pt>
                  <c:pt idx="18">
                    <c:v>2.734697882109312</c:v>
                  </c:pt>
                  <c:pt idx="19">
                    <c:v>2.839796095468988</c:v>
                  </c:pt>
                  <c:pt idx="20">
                    <c:v>0.0</c:v>
                  </c:pt>
                  <c:pt idx="21">
                    <c:v>2.423899521203156</c:v>
                  </c:pt>
                  <c:pt idx="22">
                    <c:v>2.248821738387764</c:v>
                  </c:pt>
                  <c:pt idx="23">
                    <c:v>4.943214960899422</c:v>
                  </c:pt>
                  <c:pt idx="24">
                    <c:v>2.924048421554877</c:v>
                  </c:pt>
                </c:numCache>
              </c:numRef>
            </c:plus>
            <c:minus>
              <c:numRef>
                <c:f>'DONNEES ETAB'!$J$46:$J$70</c:f>
                <c:numCache>
                  <c:formatCode>General</c:formatCode>
                  <c:ptCount val="25"/>
                  <c:pt idx="0">
                    <c:v>3.83880742862265</c:v>
                  </c:pt>
                  <c:pt idx="1">
                    <c:v>3.040688200141912</c:v>
                  </c:pt>
                  <c:pt idx="2">
                    <c:v>2.244769854475172</c:v>
                  </c:pt>
                  <c:pt idx="3">
                    <c:v>3.539946519194407</c:v>
                  </c:pt>
                  <c:pt idx="4">
                    <c:v>3.070548092569791</c:v>
                  </c:pt>
                  <c:pt idx="5">
                    <c:v>3.289474841840824</c:v>
                  </c:pt>
                  <c:pt idx="6">
                    <c:v>1.91430600324202</c:v>
                  </c:pt>
                  <c:pt idx="7">
                    <c:v>3.288644896410391</c:v>
                  </c:pt>
                  <c:pt idx="8">
                    <c:v>3.807656973492802</c:v>
                  </c:pt>
                  <c:pt idx="9">
                    <c:v>2.77083384282501</c:v>
                  </c:pt>
                  <c:pt idx="10">
                    <c:v>2.151338626882608</c:v>
                  </c:pt>
                  <c:pt idx="11">
                    <c:v>2.577977732343055</c:v>
                  </c:pt>
                  <c:pt idx="12">
                    <c:v>3.316326988003146</c:v>
                  </c:pt>
                  <c:pt idx="13">
                    <c:v>2.761350313805829</c:v>
                  </c:pt>
                  <c:pt idx="14">
                    <c:v>5.1382498037138</c:v>
                  </c:pt>
                  <c:pt idx="15">
                    <c:v>3.258621375495616</c:v>
                  </c:pt>
                  <c:pt idx="16">
                    <c:v>4.220476309684988</c:v>
                  </c:pt>
                  <c:pt idx="17">
                    <c:v>3.540481365489913</c:v>
                  </c:pt>
                  <c:pt idx="18">
                    <c:v>2.734697882109312</c:v>
                  </c:pt>
                  <c:pt idx="19">
                    <c:v>2.839796095468988</c:v>
                  </c:pt>
                  <c:pt idx="20">
                    <c:v>0.0</c:v>
                  </c:pt>
                  <c:pt idx="21">
                    <c:v>2.423899521203156</c:v>
                  </c:pt>
                  <c:pt idx="22">
                    <c:v>2.248821738387764</c:v>
                  </c:pt>
                  <c:pt idx="23">
                    <c:v>4.943214960899422</c:v>
                  </c:pt>
                  <c:pt idx="24">
                    <c:v>2.924048421554877</c:v>
                  </c:pt>
                </c:numCache>
              </c:numRef>
            </c:minus>
          </c:errBars>
          <c:cat>
            <c:strRef>
              <c:f>'DONNEES ETAB'!$G$46:$G$70</c:f>
              <c:strCache>
                <c:ptCount val="25"/>
                <c:pt idx="0">
                  <c:v>LPO F RABELAIS</c:v>
                </c:pt>
                <c:pt idx="1">
                  <c:v>LP FRANCOIS CLOUET</c:v>
                </c:pt>
                <c:pt idx="2">
                  <c:v>LP ALBERT BAYET</c:v>
                </c:pt>
                <c:pt idx="3">
                  <c:v>LP GUSTAVE EIFFEL</c:v>
                </c:pt>
                <c:pt idx="4">
                  <c:v>LP M NADAUD</c:v>
                </c:pt>
                <c:pt idx="5">
                  <c:v>LPPO ST GATIEN</c:v>
                </c:pt>
                <c:pt idx="6">
                  <c:v>LPPO STE MARGUERITE</c:v>
                </c:pt>
                <c:pt idx="7">
                  <c:v>LPP ST VINCENT</c:v>
                </c:pt>
                <c:pt idx="8">
                  <c:v>LP VICTOR LALOUX</c:v>
                </c:pt>
                <c:pt idx="9">
                  <c:v>CFA INTERPRO JOUE</c:v>
                </c:pt>
                <c:pt idx="10">
                  <c:v>CFA AFP TOURS</c:v>
                </c:pt>
                <c:pt idx="11">
                  <c:v>LP D'ARSONVAL</c:v>
                </c:pt>
                <c:pt idx="12">
                  <c:v>CFPA MFREO SORIGNY</c:v>
                </c:pt>
                <c:pt idx="13">
                  <c:v>LP HENRI BECQUEREL</c:v>
                </c:pt>
                <c:pt idx="14">
                  <c:v>LP JOSEPH CUGNOT</c:v>
                </c:pt>
                <c:pt idx="15">
                  <c:v>LP JEAN CHAPTAL</c:v>
                </c:pt>
                <c:pt idx="16">
                  <c:v>LPPO ST GILLES</c:v>
                </c:pt>
                <c:pt idx="17">
                  <c:v>LP BEAUREGARD</c:v>
                </c:pt>
                <c:pt idx="18">
                  <c:v>LP EMILE DELATAILLE</c:v>
                </c:pt>
                <c:pt idx="19">
                  <c:v>LPP SAINT MARTIN</c:v>
                </c:pt>
                <c:pt idx="20">
                  <c:v>IREO ROUGEMONT</c:v>
                </c:pt>
                <c:pt idx="21">
                  <c:v>CFAI ANTENNE</c:v>
                </c:pt>
                <c:pt idx="22">
                  <c:v>CFA CARTIF</c:v>
                </c:pt>
                <c:pt idx="23">
                  <c:v>CFA DE LA PROPRETE</c:v>
                </c:pt>
                <c:pt idx="24">
                  <c:v>LPPO ESTHETIQUE</c:v>
                </c:pt>
              </c:strCache>
            </c:strRef>
          </c:cat>
          <c:val>
            <c:numRef>
              <c:f>'DONNEES ETAB'!$I$46:$I$70</c:f>
              <c:numCache>
                <c:formatCode>0.00</c:formatCode>
                <c:ptCount val="25"/>
                <c:pt idx="0">
                  <c:v>11.26323529411765</c:v>
                </c:pt>
                <c:pt idx="1">
                  <c:v>12.90238970588235</c:v>
                </c:pt>
                <c:pt idx="2">
                  <c:v>13.37751322751323</c:v>
                </c:pt>
                <c:pt idx="3">
                  <c:v>12.8727848101266</c:v>
                </c:pt>
                <c:pt idx="4">
                  <c:v>12.64511278195488</c:v>
                </c:pt>
                <c:pt idx="5">
                  <c:v>12.64597701149425</c:v>
                </c:pt>
                <c:pt idx="6">
                  <c:v>13.68823529411765</c:v>
                </c:pt>
                <c:pt idx="7">
                  <c:v>13.15296803652968</c:v>
                </c:pt>
                <c:pt idx="8">
                  <c:v>12.96259351620948</c:v>
                </c:pt>
                <c:pt idx="9">
                  <c:v>15.14117647058824</c:v>
                </c:pt>
                <c:pt idx="10">
                  <c:v>13.37037037037037</c:v>
                </c:pt>
                <c:pt idx="11">
                  <c:v>12.70758928571428</c:v>
                </c:pt>
                <c:pt idx="12">
                  <c:v>12.62222222222222</c:v>
                </c:pt>
                <c:pt idx="13">
                  <c:v>14.13333333333333</c:v>
                </c:pt>
                <c:pt idx="14">
                  <c:v>13.58307692307692</c:v>
                </c:pt>
                <c:pt idx="15">
                  <c:v>13.09957983193277</c:v>
                </c:pt>
                <c:pt idx="16">
                  <c:v>12.75892857142857</c:v>
                </c:pt>
                <c:pt idx="17">
                  <c:v>12.97872340425532</c:v>
                </c:pt>
                <c:pt idx="18">
                  <c:v>12.41489361702128</c:v>
                </c:pt>
                <c:pt idx="19">
                  <c:v>13.13493975903614</c:v>
                </c:pt>
                <c:pt idx="20">
                  <c:v>0.0</c:v>
                </c:pt>
                <c:pt idx="21">
                  <c:v>13.10666666666667</c:v>
                </c:pt>
                <c:pt idx="22">
                  <c:v>13.38461538461538</c:v>
                </c:pt>
                <c:pt idx="23">
                  <c:v>11.42857142857143</c:v>
                </c:pt>
                <c:pt idx="24">
                  <c:v>13.93846153846154</c:v>
                </c:pt>
              </c:numCache>
            </c:numRef>
          </c:val>
          <c:extLst xmlns:c16r2="http://schemas.microsoft.com/office/drawing/2015/06/chart">
            <c:ext xmlns:c16="http://schemas.microsoft.com/office/drawing/2014/chart" uri="{C3380CC4-5D6E-409C-BE32-E72D297353CC}">
              <c16:uniqueId val="{00000002-DC1F-4A08-ACE9-63D0B096448F}"/>
            </c:ext>
          </c:extLst>
        </c:ser>
        <c:dLbls>
          <c:showLegendKey val="0"/>
          <c:showVal val="0"/>
          <c:showCatName val="0"/>
          <c:showSerName val="0"/>
          <c:showPercent val="0"/>
          <c:showBubbleSize val="0"/>
        </c:dLbls>
        <c:gapWidth val="51"/>
        <c:axId val="-2132416232"/>
        <c:axId val="-2132412904"/>
      </c:barChart>
      <c:lineChart>
        <c:grouping val="standard"/>
        <c:varyColors val="0"/>
        <c:ser>
          <c:idx val="1"/>
          <c:order val="1"/>
          <c:tx>
            <c:v>Moyenne Dept 28 : 13,09</c:v>
          </c:tx>
          <c:marker>
            <c:symbol val="none"/>
          </c:marker>
          <c:cat>
            <c:strRef>
              <c:f>'DONNEES ETAB'!$G$46:$G$70</c:f>
              <c:strCache>
                <c:ptCount val="25"/>
                <c:pt idx="0">
                  <c:v>LPO F RABELAIS</c:v>
                </c:pt>
                <c:pt idx="1">
                  <c:v>LP FRANCOIS CLOUET</c:v>
                </c:pt>
                <c:pt idx="2">
                  <c:v>LP ALBERT BAYET</c:v>
                </c:pt>
                <c:pt idx="3">
                  <c:v>LP GUSTAVE EIFFEL</c:v>
                </c:pt>
                <c:pt idx="4">
                  <c:v>LP M NADAUD</c:v>
                </c:pt>
                <c:pt idx="5">
                  <c:v>LPPO ST GATIEN</c:v>
                </c:pt>
                <c:pt idx="6">
                  <c:v>LPPO STE MARGUERITE</c:v>
                </c:pt>
                <c:pt idx="7">
                  <c:v>LPP ST VINCENT</c:v>
                </c:pt>
                <c:pt idx="8">
                  <c:v>LP VICTOR LALOUX</c:v>
                </c:pt>
                <c:pt idx="9">
                  <c:v>CFA INTERPRO JOUE</c:v>
                </c:pt>
                <c:pt idx="10">
                  <c:v>CFA AFP TOURS</c:v>
                </c:pt>
                <c:pt idx="11">
                  <c:v>LP D'ARSONVAL</c:v>
                </c:pt>
                <c:pt idx="12">
                  <c:v>CFPA MFREO SORIGNY</c:v>
                </c:pt>
                <c:pt idx="13">
                  <c:v>LP HENRI BECQUEREL</c:v>
                </c:pt>
                <c:pt idx="14">
                  <c:v>LP JOSEPH CUGNOT</c:v>
                </c:pt>
                <c:pt idx="15">
                  <c:v>LP JEAN CHAPTAL</c:v>
                </c:pt>
                <c:pt idx="16">
                  <c:v>LPPO ST GILLES</c:v>
                </c:pt>
                <c:pt idx="17">
                  <c:v>LP BEAUREGARD</c:v>
                </c:pt>
                <c:pt idx="18">
                  <c:v>LP EMILE DELATAILLE</c:v>
                </c:pt>
                <c:pt idx="19">
                  <c:v>LPP SAINT MARTIN</c:v>
                </c:pt>
                <c:pt idx="20">
                  <c:v>IREO ROUGEMONT</c:v>
                </c:pt>
                <c:pt idx="21">
                  <c:v>CFAI ANTENNE</c:v>
                </c:pt>
                <c:pt idx="22">
                  <c:v>CFA CARTIF</c:v>
                </c:pt>
                <c:pt idx="23">
                  <c:v>CFA DE LA PROPRETE</c:v>
                </c:pt>
                <c:pt idx="24">
                  <c:v>LPPO ESTHETIQUE</c:v>
                </c:pt>
              </c:strCache>
            </c:strRef>
          </c:cat>
          <c:val>
            <c:numRef>
              <c:f>'DONNEES ETAB'!$K$46:$K$70</c:f>
              <c:numCache>
                <c:formatCode>0.00</c:formatCode>
                <c:ptCount val="25"/>
                <c:pt idx="0">
                  <c:v>13.09151969074655</c:v>
                </c:pt>
                <c:pt idx="1">
                  <c:v>13.09151969074655</c:v>
                </c:pt>
                <c:pt idx="2">
                  <c:v>13.09151969074655</c:v>
                </c:pt>
                <c:pt idx="3">
                  <c:v>13.09151969074655</c:v>
                </c:pt>
                <c:pt idx="4">
                  <c:v>13.09151969074655</c:v>
                </c:pt>
                <c:pt idx="5">
                  <c:v>13.09151969074655</c:v>
                </c:pt>
                <c:pt idx="6">
                  <c:v>13.09151969074655</c:v>
                </c:pt>
                <c:pt idx="7">
                  <c:v>13.09151969074655</c:v>
                </c:pt>
                <c:pt idx="8">
                  <c:v>13.09151969074655</c:v>
                </c:pt>
                <c:pt idx="9">
                  <c:v>13.09151969074655</c:v>
                </c:pt>
                <c:pt idx="10">
                  <c:v>13.09151969074655</c:v>
                </c:pt>
                <c:pt idx="11">
                  <c:v>13.09151969074655</c:v>
                </c:pt>
                <c:pt idx="12">
                  <c:v>13.09151969074655</c:v>
                </c:pt>
                <c:pt idx="13">
                  <c:v>13.09151969074655</c:v>
                </c:pt>
                <c:pt idx="14">
                  <c:v>13.09151969074655</c:v>
                </c:pt>
                <c:pt idx="15">
                  <c:v>13.09151969074655</c:v>
                </c:pt>
                <c:pt idx="16">
                  <c:v>13.09151969074655</c:v>
                </c:pt>
                <c:pt idx="17">
                  <c:v>13.09151969074655</c:v>
                </c:pt>
                <c:pt idx="18">
                  <c:v>13.09151969074655</c:v>
                </c:pt>
                <c:pt idx="19">
                  <c:v>13.09151969074655</c:v>
                </c:pt>
                <c:pt idx="20">
                  <c:v>13.09151969074655</c:v>
                </c:pt>
                <c:pt idx="21">
                  <c:v>13.09151969074655</c:v>
                </c:pt>
                <c:pt idx="22">
                  <c:v>13.09151969074655</c:v>
                </c:pt>
                <c:pt idx="23">
                  <c:v>13.09151969074655</c:v>
                </c:pt>
                <c:pt idx="24">
                  <c:v>13.09151969074655</c:v>
                </c:pt>
              </c:numCache>
            </c:numRef>
          </c:val>
          <c:smooth val="0"/>
          <c:extLst xmlns:c16r2="http://schemas.microsoft.com/office/drawing/2015/06/chart">
            <c:ext xmlns:c16="http://schemas.microsoft.com/office/drawing/2014/chart" uri="{C3380CC4-5D6E-409C-BE32-E72D297353CC}">
              <c16:uniqueId val="{00000003-DC1F-4A08-ACE9-63D0B096448F}"/>
            </c:ext>
          </c:extLst>
        </c:ser>
        <c:ser>
          <c:idx val="2"/>
          <c:order val="2"/>
          <c:tx>
            <c:v>Moyenne Acad : 13,10</c:v>
          </c:tx>
          <c:marker>
            <c:symbol val="none"/>
          </c:marker>
          <c:cat>
            <c:strRef>
              <c:f>'DONNEES ETAB'!$G$46:$G$70</c:f>
              <c:strCache>
                <c:ptCount val="25"/>
                <c:pt idx="0">
                  <c:v>LPO F RABELAIS</c:v>
                </c:pt>
                <c:pt idx="1">
                  <c:v>LP FRANCOIS CLOUET</c:v>
                </c:pt>
                <c:pt idx="2">
                  <c:v>LP ALBERT BAYET</c:v>
                </c:pt>
                <c:pt idx="3">
                  <c:v>LP GUSTAVE EIFFEL</c:v>
                </c:pt>
                <c:pt idx="4">
                  <c:v>LP M NADAUD</c:v>
                </c:pt>
                <c:pt idx="5">
                  <c:v>LPPO ST GATIEN</c:v>
                </c:pt>
                <c:pt idx="6">
                  <c:v>LPPO STE MARGUERITE</c:v>
                </c:pt>
                <c:pt idx="7">
                  <c:v>LPP ST VINCENT</c:v>
                </c:pt>
                <c:pt idx="8">
                  <c:v>LP VICTOR LALOUX</c:v>
                </c:pt>
                <c:pt idx="9">
                  <c:v>CFA INTERPRO JOUE</c:v>
                </c:pt>
                <c:pt idx="10">
                  <c:v>CFA AFP TOURS</c:v>
                </c:pt>
                <c:pt idx="11">
                  <c:v>LP D'ARSONVAL</c:v>
                </c:pt>
                <c:pt idx="12">
                  <c:v>CFPA MFREO SORIGNY</c:v>
                </c:pt>
                <c:pt idx="13">
                  <c:v>LP HENRI BECQUEREL</c:v>
                </c:pt>
                <c:pt idx="14">
                  <c:v>LP JOSEPH CUGNOT</c:v>
                </c:pt>
                <c:pt idx="15">
                  <c:v>LP JEAN CHAPTAL</c:v>
                </c:pt>
                <c:pt idx="16">
                  <c:v>LPPO ST GILLES</c:v>
                </c:pt>
                <c:pt idx="17">
                  <c:v>LP BEAUREGARD</c:v>
                </c:pt>
                <c:pt idx="18">
                  <c:v>LP EMILE DELATAILLE</c:v>
                </c:pt>
                <c:pt idx="19">
                  <c:v>LPP SAINT MARTIN</c:v>
                </c:pt>
                <c:pt idx="20">
                  <c:v>IREO ROUGEMONT</c:v>
                </c:pt>
                <c:pt idx="21">
                  <c:v>CFAI ANTENNE</c:v>
                </c:pt>
                <c:pt idx="22">
                  <c:v>CFA CARTIF</c:v>
                </c:pt>
                <c:pt idx="23">
                  <c:v>CFA DE LA PROPRETE</c:v>
                </c:pt>
                <c:pt idx="24">
                  <c:v>LPPO ESTHETIQUE</c:v>
                </c:pt>
              </c:strCache>
            </c:strRef>
          </c:cat>
          <c:val>
            <c:numRef>
              <c:f>'DONNEES ETAB'!$M$46:$M$70</c:f>
              <c:numCache>
                <c:formatCode>0.00</c:formatCode>
                <c:ptCount val="25"/>
                <c:pt idx="0">
                  <c:v>13.1006768899006</c:v>
                </c:pt>
                <c:pt idx="1">
                  <c:v>13.1006768899006</c:v>
                </c:pt>
                <c:pt idx="2">
                  <c:v>13.1006768899006</c:v>
                </c:pt>
                <c:pt idx="3">
                  <c:v>13.1006768899006</c:v>
                </c:pt>
                <c:pt idx="4">
                  <c:v>13.1006768899006</c:v>
                </c:pt>
                <c:pt idx="5">
                  <c:v>13.1006768899006</c:v>
                </c:pt>
                <c:pt idx="6">
                  <c:v>13.1006768899006</c:v>
                </c:pt>
                <c:pt idx="7">
                  <c:v>13.1006768899006</c:v>
                </c:pt>
                <c:pt idx="8">
                  <c:v>13.1006768899006</c:v>
                </c:pt>
                <c:pt idx="9">
                  <c:v>13.1006768899006</c:v>
                </c:pt>
                <c:pt idx="10">
                  <c:v>13.1006768899006</c:v>
                </c:pt>
                <c:pt idx="11">
                  <c:v>13.1006768899006</c:v>
                </c:pt>
                <c:pt idx="12">
                  <c:v>13.1006768899006</c:v>
                </c:pt>
                <c:pt idx="13">
                  <c:v>13.1006768899006</c:v>
                </c:pt>
                <c:pt idx="14">
                  <c:v>13.1006768899006</c:v>
                </c:pt>
                <c:pt idx="15">
                  <c:v>13.1006768899006</c:v>
                </c:pt>
                <c:pt idx="16">
                  <c:v>13.1006768899006</c:v>
                </c:pt>
                <c:pt idx="17">
                  <c:v>13.1006768899006</c:v>
                </c:pt>
                <c:pt idx="18">
                  <c:v>13.1006768899006</c:v>
                </c:pt>
                <c:pt idx="19">
                  <c:v>13.1006768899006</c:v>
                </c:pt>
                <c:pt idx="20">
                  <c:v>13.1006768899006</c:v>
                </c:pt>
                <c:pt idx="21">
                  <c:v>13.1006768899006</c:v>
                </c:pt>
                <c:pt idx="22">
                  <c:v>13.1006768899006</c:v>
                </c:pt>
                <c:pt idx="23">
                  <c:v>13.1006768899006</c:v>
                </c:pt>
                <c:pt idx="24">
                  <c:v>13.1006768899006</c:v>
                </c:pt>
              </c:numCache>
            </c:numRef>
          </c:val>
          <c:smooth val="0"/>
          <c:extLst xmlns:c16r2="http://schemas.microsoft.com/office/drawing/2015/06/chart">
            <c:ext xmlns:c16="http://schemas.microsoft.com/office/drawing/2014/chart" uri="{C3380CC4-5D6E-409C-BE32-E72D297353CC}">
              <c16:uniqueId val="{00000004-DC1F-4A08-ACE9-63D0B096448F}"/>
            </c:ext>
          </c:extLst>
        </c:ser>
        <c:dLbls>
          <c:showLegendKey val="0"/>
          <c:showVal val="0"/>
          <c:showCatName val="0"/>
          <c:showSerName val="0"/>
          <c:showPercent val="0"/>
          <c:showBubbleSize val="0"/>
        </c:dLbls>
        <c:marker val="1"/>
        <c:smooth val="0"/>
        <c:axId val="-2132416232"/>
        <c:axId val="-2132412904"/>
      </c:lineChart>
      <c:catAx>
        <c:axId val="-2132416232"/>
        <c:scaling>
          <c:orientation val="minMax"/>
        </c:scaling>
        <c:delete val="0"/>
        <c:axPos val="b"/>
        <c:numFmt formatCode="General" sourceLinked="0"/>
        <c:majorTickMark val="out"/>
        <c:minorTickMark val="none"/>
        <c:tickLblPos val="nextTo"/>
        <c:txPr>
          <a:bodyPr rot="-2700000"/>
          <a:lstStyle/>
          <a:p>
            <a:pPr>
              <a:defRPr/>
            </a:pPr>
            <a:endParaRPr lang="fr-FR"/>
          </a:p>
        </c:txPr>
        <c:crossAx val="-2132412904"/>
        <c:crosses val="autoZero"/>
        <c:auto val="1"/>
        <c:lblAlgn val="ctr"/>
        <c:lblOffset val="100"/>
        <c:noMultiLvlLbl val="0"/>
      </c:catAx>
      <c:valAx>
        <c:axId val="-2132412904"/>
        <c:scaling>
          <c:orientation val="minMax"/>
          <c:max val="20.0"/>
          <c:min val="4.0"/>
        </c:scaling>
        <c:delete val="0"/>
        <c:axPos val="l"/>
        <c:majorGridlines/>
        <c:numFmt formatCode="0.00" sourceLinked="1"/>
        <c:majorTickMark val="out"/>
        <c:minorTickMark val="none"/>
        <c:tickLblPos val="nextTo"/>
        <c:crossAx val="-2132416232"/>
        <c:crosses val="autoZero"/>
        <c:crossBetween val="between"/>
      </c:valAx>
      <c:spPr>
        <a:noFill/>
      </c:spPr>
    </c:plotArea>
    <c:legend>
      <c:legendPos val="t"/>
      <c:layout/>
      <c:overlay val="0"/>
    </c:legend>
    <c:plotVisOnly val="1"/>
    <c:dispBlanksAs val="gap"/>
    <c:showDLblsOverMax val="0"/>
  </c:chart>
  <c:spPr>
    <a:noFill/>
  </c:sp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barChart>
        <c:barDir val="col"/>
        <c:grouping val="clustered"/>
        <c:varyColors val="0"/>
        <c:ser>
          <c:idx val="0"/>
          <c:order val="0"/>
          <c:tx>
            <c:v>Moyennes Etab 28</c:v>
          </c:tx>
          <c:spPr>
            <a:gradFill rotWithShape="1">
              <a:gsLst>
                <a:gs pos="0">
                  <a:schemeClr val="accent1">
                    <a:shade val="65000"/>
                    <a:shade val="51000"/>
                    <a:satMod val="130000"/>
                  </a:schemeClr>
                </a:gs>
                <a:gs pos="80000">
                  <a:schemeClr val="accent1">
                    <a:shade val="65000"/>
                    <a:shade val="93000"/>
                    <a:satMod val="130000"/>
                  </a:schemeClr>
                </a:gs>
                <a:gs pos="100000">
                  <a:schemeClr val="accent1">
                    <a:shade val="65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5400000" spcFirstLastPara="1" vertOverflow="ellipsis" wrap="square" anchor="ctr" anchorCtr="1"/>
              <a:lstStyle/>
              <a:p>
                <a:pPr>
                  <a:defRPr sz="1800" b="1" i="0" u="none" strike="noStrike" kern="1200" baseline="0">
                    <a:solidFill>
                      <a:schemeClr val="lt1"/>
                    </a:solidFill>
                    <a:latin typeface="+mn-lt"/>
                    <a:ea typeface="+mn-ea"/>
                    <a:cs typeface="+mn-cs"/>
                  </a:defRPr>
                </a:pPr>
                <a:endParaRPr lang="fr-FR"/>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errBars>
            <c:errBarType val="both"/>
            <c:errValType val="cust"/>
            <c:noEndCap val="0"/>
            <c:plus>
              <c:numRef>
                <c:f>'DONNEES ETAB'!$J$21:$J$41</c:f>
                <c:numCache>
                  <c:formatCode>General</c:formatCode>
                  <c:ptCount val="21"/>
                  <c:pt idx="0">
                    <c:v>3.579069703755353</c:v>
                  </c:pt>
                  <c:pt idx="1">
                    <c:v>4.030274155142901</c:v>
                  </c:pt>
                  <c:pt idx="2">
                    <c:v>3.900639692751021</c:v>
                  </c:pt>
                  <c:pt idx="3">
                    <c:v>4.176942909047827</c:v>
                  </c:pt>
                  <c:pt idx="4">
                    <c:v>3.408610268884693</c:v>
                  </c:pt>
                  <c:pt idx="5">
                    <c:v>4.668634048681259</c:v>
                  </c:pt>
                  <c:pt idx="6">
                    <c:v>3.076241112223475</c:v>
                  </c:pt>
                  <c:pt idx="7">
                    <c:v>3.534031224578007</c:v>
                  </c:pt>
                  <c:pt idx="8">
                    <c:v>4.492815291773667</c:v>
                  </c:pt>
                  <c:pt idx="9">
                    <c:v>3.281523283740098</c:v>
                  </c:pt>
                  <c:pt idx="10">
                    <c:v>4.62801087995744</c:v>
                  </c:pt>
                  <c:pt idx="11">
                    <c:v>1.861898672502525</c:v>
                  </c:pt>
                  <c:pt idx="12">
                    <c:v>2.875393482613656</c:v>
                  </c:pt>
                  <c:pt idx="13">
                    <c:v>4.608902822632705</c:v>
                  </c:pt>
                  <c:pt idx="14">
                    <c:v>3.258202830150077</c:v>
                  </c:pt>
                  <c:pt idx="15">
                    <c:v>3.536624034555985</c:v>
                  </c:pt>
                  <c:pt idx="16">
                    <c:v>2.755357046812334</c:v>
                  </c:pt>
                  <c:pt idx="17">
                    <c:v>4.019839693397591</c:v>
                  </c:pt>
                  <c:pt idx="18">
                    <c:v>1.7361799986333</c:v>
                  </c:pt>
                  <c:pt idx="19">
                    <c:v>1.881488772222678</c:v>
                  </c:pt>
                  <c:pt idx="20">
                    <c:v>3.854110359949059</c:v>
                  </c:pt>
                </c:numCache>
              </c:numRef>
            </c:plus>
            <c:minus>
              <c:numRef>
                <c:f>'DONNEES ETAB'!$J$21:$J$41</c:f>
                <c:numCache>
                  <c:formatCode>General</c:formatCode>
                  <c:ptCount val="21"/>
                  <c:pt idx="0">
                    <c:v>3.579069703755353</c:v>
                  </c:pt>
                  <c:pt idx="1">
                    <c:v>4.030274155142901</c:v>
                  </c:pt>
                  <c:pt idx="2">
                    <c:v>3.900639692751021</c:v>
                  </c:pt>
                  <c:pt idx="3">
                    <c:v>4.176942909047827</c:v>
                  </c:pt>
                  <c:pt idx="4">
                    <c:v>3.408610268884693</c:v>
                  </c:pt>
                  <c:pt idx="5">
                    <c:v>4.668634048681259</c:v>
                  </c:pt>
                  <c:pt idx="6">
                    <c:v>3.076241112223475</c:v>
                  </c:pt>
                  <c:pt idx="7">
                    <c:v>3.534031224578007</c:v>
                  </c:pt>
                  <c:pt idx="8">
                    <c:v>4.492815291773667</c:v>
                  </c:pt>
                  <c:pt idx="9">
                    <c:v>3.281523283740098</c:v>
                  </c:pt>
                  <c:pt idx="10">
                    <c:v>4.62801087995744</c:v>
                  </c:pt>
                  <c:pt idx="11">
                    <c:v>1.861898672502525</c:v>
                  </c:pt>
                  <c:pt idx="12">
                    <c:v>2.875393482613656</c:v>
                  </c:pt>
                  <c:pt idx="13">
                    <c:v>4.608902822632705</c:v>
                  </c:pt>
                  <c:pt idx="14">
                    <c:v>3.258202830150077</c:v>
                  </c:pt>
                  <c:pt idx="15">
                    <c:v>3.536624034555985</c:v>
                  </c:pt>
                  <c:pt idx="16">
                    <c:v>2.755357046812334</c:v>
                  </c:pt>
                  <c:pt idx="17">
                    <c:v>4.019839693397591</c:v>
                  </c:pt>
                  <c:pt idx="18">
                    <c:v>1.7361799986333</c:v>
                  </c:pt>
                  <c:pt idx="19">
                    <c:v>1.881488772222678</c:v>
                  </c:pt>
                  <c:pt idx="20">
                    <c:v>3.854110359949059</c:v>
                  </c:pt>
                </c:numCache>
              </c:numRef>
            </c:minus>
            <c:spPr>
              <a:solidFill>
                <a:schemeClr val="lt1"/>
              </a:solidFill>
              <a:ln w="9525" cap="flat" cmpd="sng" algn="ctr">
                <a:solidFill>
                  <a:schemeClr val="lt1">
                    <a:shade val="95000"/>
                    <a:satMod val="105000"/>
                  </a:schemeClr>
                </a:solidFill>
                <a:prstDash val="solid"/>
                <a:round/>
              </a:ln>
              <a:effectLst/>
            </c:spPr>
          </c:errBars>
          <c:cat>
            <c:strRef>
              <c:f>'DONNEES ETAB'!$G$21:$G$41</c:f>
              <c:strCache>
                <c:ptCount val="21"/>
                <c:pt idx="0">
                  <c:v>LP BAT PH DE L'ORME</c:v>
                </c:pt>
                <c:pt idx="1">
                  <c:v>LPO EDOUARD BRANLY</c:v>
                </c:pt>
                <c:pt idx="2">
                  <c:v>LP MAURICE VIOLLETTE</c:v>
                </c:pt>
                <c:pt idx="3">
                  <c:v>LPO REMI BELLEAU</c:v>
                </c:pt>
                <c:pt idx="4">
                  <c:v>LPO JEHAN DE BEAUCE</c:v>
                </c:pt>
                <c:pt idx="5">
                  <c:v>EREA F TRUFFAUT</c:v>
                </c:pt>
                <c:pt idx="6">
                  <c:v>LPP NOTRE DAME 0280684S</c:v>
                </c:pt>
                <c:pt idx="7">
                  <c:v>LPP DE COUASNON</c:v>
                </c:pt>
                <c:pt idx="8">
                  <c:v>LPP F D'AUBIGNE</c:v>
                </c:pt>
                <c:pt idx="9">
                  <c:v>LPP NOTRE DAME 0280691Z</c:v>
                </c:pt>
                <c:pt idx="10">
                  <c:v>LP J-F PAULSEN</c:v>
                </c:pt>
                <c:pt idx="11">
                  <c:v>IME LES BOIS DU SEIG</c:v>
                </c:pt>
                <c:pt idx="12">
                  <c:v>LP ELSA TRIOLET</c:v>
                </c:pt>
                <c:pt idx="13">
                  <c:v>BTP CFA EURE ET LOIR</c:v>
                </c:pt>
                <c:pt idx="14">
                  <c:v>LP GILBERT COURTOIS</c:v>
                </c:pt>
                <c:pt idx="15">
                  <c:v>LP SULLY</c:v>
                </c:pt>
                <c:pt idx="16">
                  <c:v>CFAI ANT CHATEAUDUN</c:v>
                </c:pt>
                <c:pt idx="17">
                  <c:v>LPO SILVIA MONFORT</c:v>
                </c:pt>
                <c:pt idx="18">
                  <c:v>LAP ND DES JARDINS</c:v>
                </c:pt>
                <c:pt idx="19">
                  <c:v>CFA  AFTEC LP NOTRE</c:v>
                </c:pt>
                <c:pt idx="20">
                  <c:v>CFAS 28</c:v>
                </c:pt>
              </c:strCache>
            </c:strRef>
          </c:cat>
          <c:val>
            <c:numRef>
              <c:f>'DONNEES ETAB'!$I$21:$I$41</c:f>
              <c:numCache>
                <c:formatCode>0.00</c:formatCode>
                <c:ptCount val="21"/>
                <c:pt idx="0">
                  <c:v>12.96920289855073</c:v>
                </c:pt>
                <c:pt idx="1">
                  <c:v>13.43687150837989</c:v>
                </c:pt>
                <c:pt idx="2">
                  <c:v>12.60495626822158</c:v>
                </c:pt>
                <c:pt idx="3">
                  <c:v>12.9967320261438</c:v>
                </c:pt>
                <c:pt idx="4">
                  <c:v>13.46109839816934</c:v>
                </c:pt>
                <c:pt idx="5">
                  <c:v>13.01234567901235</c:v>
                </c:pt>
                <c:pt idx="6">
                  <c:v>13.61445086705202</c:v>
                </c:pt>
                <c:pt idx="7">
                  <c:v>11.66894197952218</c:v>
                </c:pt>
                <c:pt idx="8">
                  <c:v>11.91919191919192</c:v>
                </c:pt>
                <c:pt idx="9">
                  <c:v>13.12222222222222</c:v>
                </c:pt>
                <c:pt idx="10">
                  <c:v>11.82537878787878</c:v>
                </c:pt>
                <c:pt idx="11">
                  <c:v>11.2</c:v>
                </c:pt>
                <c:pt idx="12">
                  <c:v>13.96699669966997</c:v>
                </c:pt>
                <c:pt idx="13">
                  <c:v>13.02252252252252</c:v>
                </c:pt>
                <c:pt idx="14">
                  <c:v>12.95982142857142</c:v>
                </c:pt>
                <c:pt idx="15">
                  <c:v>13.97849462365592</c:v>
                </c:pt>
                <c:pt idx="16">
                  <c:v>13.62037037037037</c:v>
                </c:pt>
                <c:pt idx="17">
                  <c:v>12.38805970149254</c:v>
                </c:pt>
                <c:pt idx="18">
                  <c:v>14.9888888888889</c:v>
                </c:pt>
                <c:pt idx="19">
                  <c:v>14.1</c:v>
                </c:pt>
                <c:pt idx="20">
                  <c:v>11.75</c:v>
                </c:pt>
              </c:numCache>
            </c:numRef>
          </c:val>
          <c:extLst xmlns:c16r2="http://schemas.microsoft.com/office/drawing/2015/06/chart">
            <c:ext xmlns:c16="http://schemas.microsoft.com/office/drawing/2014/chart" uri="{C3380CC4-5D6E-409C-BE32-E72D297353CC}">
              <c16:uniqueId val="{00000000-E67E-437B-A87D-131345921E7A}"/>
            </c:ext>
          </c:extLst>
        </c:ser>
        <c:dLbls>
          <c:showLegendKey val="0"/>
          <c:showVal val="0"/>
          <c:showCatName val="0"/>
          <c:showSerName val="0"/>
          <c:showPercent val="0"/>
          <c:showBubbleSize val="0"/>
        </c:dLbls>
        <c:gapWidth val="45"/>
        <c:axId val="-2094125960"/>
        <c:axId val="-2094122280"/>
      </c:barChart>
      <c:lineChart>
        <c:grouping val="standard"/>
        <c:varyColors val="0"/>
        <c:ser>
          <c:idx val="1"/>
          <c:order val="1"/>
          <c:tx>
            <c:v>Moyenne Dept 28 : 12,99</c:v>
          </c:tx>
          <c:spPr>
            <a:ln w="47625" cap="rnd" cmpd="sng" algn="ctr">
              <a:solidFill>
                <a:schemeClr val="accent1">
                  <a:shade val="95000"/>
                  <a:satMod val="105000"/>
                </a:schemeClr>
              </a:solidFill>
              <a:prstDash val="solid"/>
              <a:round/>
            </a:ln>
            <a:effectLst/>
          </c:spPr>
          <c:marker>
            <c:symbol val="none"/>
          </c:marker>
          <c:cat>
            <c:strRef>
              <c:f>'DONNEES ETAB'!$G$21:$G$41</c:f>
              <c:strCache>
                <c:ptCount val="21"/>
                <c:pt idx="0">
                  <c:v>LP BAT PH DE L'ORME</c:v>
                </c:pt>
                <c:pt idx="1">
                  <c:v>LPO EDOUARD BRANLY</c:v>
                </c:pt>
                <c:pt idx="2">
                  <c:v>LP MAURICE VIOLLETTE</c:v>
                </c:pt>
                <c:pt idx="3">
                  <c:v>LPO REMI BELLEAU</c:v>
                </c:pt>
                <c:pt idx="4">
                  <c:v>LPO JEHAN DE BEAUCE</c:v>
                </c:pt>
                <c:pt idx="5">
                  <c:v>EREA F TRUFFAUT</c:v>
                </c:pt>
                <c:pt idx="6">
                  <c:v>LPP NOTRE DAME 0280684S</c:v>
                </c:pt>
                <c:pt idx="7">
                  <c:v>LPP DE COUASNON</c:v>
                </c:pt>
                <c:pt idx="8">
                  <c:v>LPP F D'AUBIGNE</c:v>
                </c:pt>
                <c:pt idx="9">
                  <c:v>LPP NOTRE DAME 0280691Z</c:v>
                </c:pt>
                <c:pt idx="10">
                  <c:v>LP J-F PAULSEN</c:v>
                </c:pt>
                <c:pt idx="11">
                  <c:v>IME LES BOIS DU SEIG</c:v>
                </c:pt>
                <c:pt idx="12">
                  <c:v>LP ELSA TRIOLET</c:v>
                </c:pt>
                <c:pt idx="13">
                  <c:v>BTP CFA EURE ET LOIR</c:v>
                </c:pt>
                <c:pt idx="14">
                  <c:v>LP GILBERT COURTOIS</c:v>
                </c:pt>
                <c:pt idx="15">
                  <c:v>LP SULLY</c:v>
                </c:pt>
                <c:pt idx="16">
                  <c:v>CFAI ANT CHATEAUDUN</c:v>
                </c:pt>
                <c:pt idx="17">
                  <c:v>LPO SILVIA MONFORT</c:v>
                </c:pt>
                <c:pt idx="18">
                  <c:v>LAP ND DES JARDINS</c:v>
                </c:pt>
                <c:pt idx="19">
                  <c:v>CFA  AFTEC LP NOTRE</c:v>
                </c:pt>
                <c:pt idx="20">
                  <c:v>CFAS 28</c:v>
                </c:pt>
              </c:strCache>
            </c:strRef>
          </c:cat>
          <c:val>
            <c:numRef>
              <c:f>'DONNEES ETAB'!$K$21:$K$41</c:f>
              <c:numCache>
                <c:formatCode>0.00</c:formatCode>
                <c:ptCount val="21"/>
                <c:pt idx="0">
                  <c:v>12.99201480698041</c:v>
                </c:pt>
                <c:pt idx="1">
                  <c:v>12.99201480698041</c:v>
                </c:pt>
                <c:pt idx="2">
                  <c:v>12.99201480698041</c:v>
                </c:pt>
                <c:pt idx="3">
                  <c:v>12.99201480698041</c:v>
                </c:pt>
                <c:pt idx="4">
                  <c:v>12.99201480698041</c:v>
                </c:pt>
                <c:pt idx="5">
                  <c:v>12.99201480698041</c:v>
                </c:pt>
                <c:pt idx="6">
                  <c:v>12.99201480698041</c:v>
                </c:pt>
                <c:pt idx="7">
                  <c:v>12.99201480698041</c:v>
                </c:pt>
                <c:pt idx="8">
                  <c:v>12.99201480698041</c:v>
                </c:pt>
                <c:pt idx="9">
                  <c:v>12.99201480698041</c:v>
                </c:pt>
                <c:pt idx="10">
                  <c:v>12.99201480698041</c:v>
                </c:pt>
                <c:pt idx="11">
                  <c:v>12.99201480698041</c:v>
                </c:pt>
                <c:pt idx="12">
                  <c:v>12.99201480698041</c:v>
                </c:pt>
                <c:pt idx="13">
                  <c:v>12.99201480698041</c:v>
                </c:pt>
                <c:pt idx="14">
                  <c:v>12.99201480698041</c:v>
                </c:pt>
                <c:pt idx="15">
                  <c:v>12.99201480698041</c:v>
                </c:pt>
                <c:pt idx="16">
                  <c:v>12.99201480698041</c:v>
                </c:pt>
                <c:pt idx="17">
                  <c:v>12.99201480698041</c:v>
                </c:pt>
                <c:pt idx="18">
                  <c:v>12.99201480698041</c:v>
                </c:pt>
                <c:pt idx="19">
                  <c:v>12.99201480698041</c:v>
                </c:pt>
                <c:pt idx="20">
                  <c:v>12.99201480698041</c:v>
                </c:pt>
              </c:numCache>
            </c:numRef>
          </c:val>
          <c:smooth val="0"/>
          <c:extLst xmlns:c16r2="http://schemas.microsoft.com/office/drawing/2015/06/chart">
            <c:ext xmlns:c16="http://schemas.microsoft.com/office/drawing/2014/chart" uri="{C3380CC4-5D6E-409C-BE32-E72D297353CC}">
              <c16:uniqueId val="{00000001-E67E-437B-A87D-131345921E7A}"/>
            </c:ext>
          </c:extLst>
        </c:ser>
        <c:ser>
          <c:idx val="2"/>
          <c:order val="2"/>
          <c:tx>
            <c:v>Moyenne Acad : 12,95</c:v>
          </c:tx>
          <c:spPr>
            <a:ln w="47625" cap="rnd" cmpd="sng" algn="ctr">
              <a:solidFill>
                <a:schemeClr val="accent1">
                  <a:tint val="65000"/>
                  <a:shade val="95000"/>
                  <a:satMod val="105000"/>
                </a:schemeClr>
              </a:solidFill>
              <a:prstDash val="solid"/>
              <a:round/>
            </a:ln>
            <a:effectLst/>
          </c:spPr>
          <c:marker>
            <c:symbol val="none"/>
          </c:marker>
          <c:cat>
            <c:strRef>
              <c:f>'DONNEES ETAB'!$G$21:$G$41</c:f>
              <c:strCache>
                <c:ptCount val="21"/>
                <c:pt idx="0">
                  <c:v>LP BAT PH DE L'ORME</c:v>
                </c:pt>
                <c:pt idx="1">
                  <c:v>LPO EDOUARD BRANLY</c:v>
                </c:pt>
                <c:pt idx="2">
                  <c:v>LP MAURICE VIOLLETTE</c:v>
                </c:pt>
                <c:pt idx="3">
                  <c:v>LPO REMI BELLEAU</c:v>
                </c:pt>
                <c:pt idx="4">
                  <c:v>LPO JEHAN DE BEAUCE</c:v>
                </c:pt>
                <c:pt idx="5">
                  <c:v>EREA F TRUFFAUT</c:v>
                </c:pt>
                <c:pt idx="6">
                  <c:v>LPP NOTRE DAME 0280684S</c:v>
                </c:pt>
                <c:pt idx="7">
                  <c:v>LPP DE COUASNON</c:v>
                </c:pt>
                <c:pt idx="8">
                  <c:v>LPP F D'AUBIGNE</c:v>
                </c:pt>
                <c:pt idx="9">
                  <c:v>LPP NOTRE DAME 0280691Z</c:v>
                </c:pt>
                <c:pt idx="10">
                  <c:v>LP J-F PAULSEN</c:v>
                </c:pt>
                <c:pt idx="11">
                  <c:v>IME LES BOIS DU SEIG</c:v>
                </c:pt>
                <c:pt idx="12">
                  <c:v>LP ELSA TRIOLET</c:v>
                </c:pt>
                <c:pt idx="13">
                  <c:v>BTP CFA EURE ET LOIR</c:v>
                </c:pt>
                <c:pt idx="14">
                  <c:v>LP GILBERT COURTOIS</c:v>
                </c:pt>
                <c:pt idx="15">
                  <c:v>LP SULLY</c:v>
                </c:pt>
                <c:pt idx="16">
                  <c:v>CFAI ANT CHATEAUDUN</c:v>
                </c:pt>
                <c:pt idx="17">
                  <c:v>LPO SILVIA MONFORT</c:v>
                </c:pt>
                <c:pt idx="18">
                  <c:v>LAP ND DES JARDINS</c:v>
                </c:pt>
                <c:pt idx="19">
                  <c:v>CFA  AFTEC LP NOTRE</c:v>
                </c:pt>
                <c:pt idx="20">
                  <c:v>CFAS 28</c:v>
                </c:pt>
              </c:strCache>
            </c:strRef>
          </c:cat>
          <c:val>
            <c:numRef>
              <c:f>'DONNEES ETAB'!$M$21:$M$41</c:f>
              <c:numCache>
                <c:formatCode>0.00</c:formatCode>
                <c:ptCount val="21"/>
                <c:pt idx="0">
                  <c:v>12.94980684574617</c:v>
                </c:pt>
                <c:pt idx="1">
                  <c:v>12.94980684574617</c:v>
                </c:pt>
                <c:pt idx="2">
                  <c:v>12.94980684574617</c:v>
                </c:pt>
                <c:pt idx="3">
                  <c:v>12.94980684574617</c:v>
                </c:pt>
                <c:pt idx="4">
                  <c:v>12.94980684574617</c:v>
                </c:pt>
                <c:pt idx="5">
                  <c:v>12.94980684574617</c:v>
                </c:pt>
                <c:pt idx="6">
                  <c:v>12.94980684574617</c:v>
                </c:pt>
                <c:pt idx="7">
                  <c:v>12.94980684574617</c:v>
                </c:pt>
                <c:pt idx="8">
                  <c:v>12.94980684574617</c:v>
                </c:pt>
                <c:pt idx="9">
                  <c:v>12.94980684574617</c:v>
                </c:pt>
                <c:pt idx="10">
                  <c:v>12.94980684574617</c:v>
                </c:pt>
                <c:pt idx="11">
                  <c:v>12.94980684574617</c:v>
                </c:pt>
                <c:pt idx="12">
                  <c:v>12.94980684574617</c:v>
                </c:pt>
                <c:pt idx="13">
                  <c:v>12.94980684574617</c:v>
                </c:pt>
                <c:pt idx="14">
                  <c:v>12.94980684574617</c:v>
                </c:pt>
                <c:pt idx="15">
                  <c:v>12.94980684574617</c:v>
                </c:pt>
                <c:pt idx="16">
                  <c:v>12.94980684574617</c:v>
                </c:pt>
                <c:pt idx="17">
                  <c:v>12.94980684574617</c:v>
                </c:pt>
                <c:pt idx="18">
                  <c:v>12.94980684574617</c:v>
                </c:pt>
                <c:pt idx="19">
                  <c:v>12.94980684574617</c:v>
                </c:pt>
                <c:pt idx="20">
                  <c:v>12.94980684574617</c:v>
                </c:pt>
              </c:numCache>
            </c:numRef>
          </c:val>
          <c:smooth val="0"/>
          <c:extLst xmlns:c16r2="http://schemas.microsoft.com/office/drawing/2015/06/chart">
            <c:ext xmlns:c16="http://schemas.microsoft.com/office/drawing/2014/chart" uri="{C3380CC4-5D6E-409C-BE32-E72D297353CC}">
              <c16:uniqueId val="{00000002-E67E-437B-A87D-131345921E7A}"/>
            </c:ext>
          </c:extLst>
        </c:ser>
        <c:dLbls>
          <c:showLegendKey val="0"/>
          <c:showVal val="0"/>
          <c:showCatName val="0"/>
          <c:showSerName val="0"/>
          <c:showPercent val="0"/>
          <c:showBubbleSize val="0"/>
        </c:dLbls>
        <c:marker val="1"/>
        <c:smooth val="0"/>
        <c:axId val="-2094125960"/>
        <c:axId val="-2094122280"/>
      </c:lineChart>
      <c:catAx>
        <c:axId val="-2094125960"/>
        <c:scaling>
          <c:orientation val="minMax"/>
        </c:scaling>
        <c:delete val="0"/>
        <c:axPos val="b"/>
        <c:numFmt formatCode="General" sourceLinked="0"/>
        <c:majorTickMark val="out"/>
        <c:minorTickMark val="none"/>
        <c:tickLblPos val="nextTo"/>
        <c:spPr>
          <a:noFill/>
          <a:ln w="9525" cap="flat" cmpd="sng" algn="ctr">
            <a:solidFill>
              <a:schemeClr val="dk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lt1"/>
                </a:solidFill>
                <a:latin typeface="+mn-lt"/>
                <a:ea typeface="+mn-ea"/>
                <a:cs typeface="+mn-cs"/>
              </a:defRPr>
            </a:pPr>
            <a:endParaRPr lang="fr-FR"/>
          </a:p>
        </c:txPr>
        <c:crossAx val="-2094122280"/>
        <c:crosses val="autoZero"/>
        <c:auto val="1"/>
        <c:lblAlgn val="ctr"/>
        <c:lblOffset val="100"/>
        <c:noMultiLvlLbl val="0"/>
      </c:catAx>
      <c:valAx>
        <c:axId val="-2094122280"/>
        <c:scaling>
          <c:orientation val="minMax"/>
          <c:min val="4.0"/>
        </c:scaling>
        <c:delete val="0"/>
        <c:axPos val="l"/>
        <c:majorGridlines>
          <c:spPr>
            <a:ln w="9525" cap="flat" cmpd="sng" algn="ctr">
              <a:solidFill>
                <a:schemeClr val="dk1">
                  <a:tint val="75000"/>
                  <a:shade val="95000"/>
                  <a:satMod val="105000"/>
                </a:schemeClr>
              </a:solidFill>
              <a:prstDash val="solid"/>
              <a:round/>
            </a:ln>
            <a:effectLst/>
          </c:spPr>
        </c:majorGridlines>
        <c:numFmt formatCode="0.00" sourceLinked="1"/>
        <c:majorTickMark val="out"/>
        <c:minorTickMark val="none"/>
        <c:tickLblPos val="nextTo"/>
        <c:spPr>
          <a:noFill/>
          <a:ln w="9525" cap="flat" cmpd="sng" algn="ctr">
            <a:solidFill>
              <a:schemeClr val="dk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lt1"/>
                </a:solidFill>
                <a:latin typeface="+mn-lt"/>
                <a:ea typeface="+mn-ea"/>
                <a:cs typeface="+mn-cs"/>
              </a:defRPr>
            </a:pPr>
            <a:endParaRPr lang="fr-FR"/>
          </a:p>
        </c:txPr>
        <c:crossAx val="-2094125960"/>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000" b="0" i="0" u="none" strike="noStrike" kern="1200" baseline="0">
              <a:solidFill>
                <a:schemeClr val="lt1"/>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plotArea>
      <c:layout/>
      <c:barChart>
        <c:barDir val="col"/>
        <c:grouping val="clustered"/>
        <c:varyColors val="0"/>
        <c:ser>
          <c:idx val="0"/>
          <c:order val="0"/>
          <c:tx>
            <c:v>Moyennes Etab 41</c:v>
          </c:tx>
          <c:spPr>
            <a:gradFill rotWithShape="1">
              <a:gsLst>
                <a:gs pos="0">
                  <a:schemeClr val="accent2">
                    <a:shade val="65000"/>
                    <a:shade val="51000"/>
                    <a:satMod val="130000"/>
                  </a:schemeClr>
                </a:gs>
                <a:gs pos="80000">
                  <a:schemeClr val="accent2">
                    <a:shade val="65000"/>
                    <a:shade val="93000"/>
                    <a:satMod val="130000"/>
                  </a:schemeClr>
                </a:gs>
                <a:gs pos="100000">
                  <a:schemeClr val="accent2">
                    <a:shade val="65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1"/>
              <c:delete val="1"/>
            </c:dLbl>
            <c:dLbl>
              <c:idx val="4"/>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FEB5-495F-82AE-4A2480C8288A}"/>
                </c:ext>
              </c:extLst>
            </c:dLbl>
            <c:dLbl>
              <c:idx val="11"/>
              <c:layout>
                <c:manualLayout>
                  <c:x val="0.0"/>
                  <c:y val="0.222957422324511"/>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FEB5-495F-82AE-4A2480C8288A}"/>
                </c:ext>
              </c:extLst>
            </c:dLbl>
            <c:spPr>
              <a:noFill/>
              <a:ln>
                <a:noFill/>
              </a:ln>
              <a:effectLst/>
            </c:spPr>
            <c:txPr>
              <a:bodyPr rot="-5400000" spcFirstLastPara="1" vertOverflow="ellipsis" wrap="square" anchor="ctr" anchorCtr="1"/>
              <a:lstStyle/>
              <a:p>
                <a:pPr>
                  <a:defRPr sz="1800" b="1" i="0" u="none" strike="noStrike" kern="1200" baseline="0">
                    <a:solidFill>
                      <a:schemeClr val="lt1"/>
                    </a:solidFill>
                    <a:latin typeface="+mn-lt"/>
                    <a:ea typeface="+mn-ea"/>
                    <a:cs typeface="+mn-cs"/>
                  </a:defRPr>
                </a:pPr>
                <a:endParaRPr lang="fr-FR"/>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lt1">
                          <a:shade val="95000"/>
                          <a:satMod val="105000"/>
                        </a:schemeClr>
                      </a:solidFill>
                      <a:prstDash val="solid"/>
                      <a:round/>
                    </a:ln>
                    <a:effectLst/>
                  </c:spPr>
                </c15:leaderLines>
              </c:ext>
            </c:extLst>
          </c:dLbls>
          <c:errBars>
            <c:errBarType val="both"/>
            <c:errValType val="cust"/>
            <c:noEndCap val="0"/>
            <c:plus>
              <c:numRef>
                <c:f>'DONNEES ETAB'!$J$79:$J$91</c:f>
                <c:numCache>
                  <c:formatCode>General</c:formatCode>
                  <c:ptCount val="13"/>
                  <c:pt idx="0">
                    <c:v>5.019004379367578</c:v>
                  </c:pt>
                  <c:pt idx="1">
                    <c:v>0.0</c:v>
                  </c:pt>
                  <c:pt idx="2">
                    <c:v>3.300881546694401</c:v>
                  </c:pt>
                  <c:pt idx="3">
                    <c:v>3.2045962931926</c:v>
                  </c:pt>
                  <c:pt idx="4">
                    <c:v>0.0</c:v>
                  </c:pt>
                  <c:pt idx="5">
                    <c:v>3.49531244628393</c:v>
                  </c:pt>
                  <c:pt idx="6">
                    <c:v>3.498947901947895</c:v>
                  </c:pt>
                  <c:pt idx="7">
                    <c:v>4.178606187134971</c:v>
                  </c:pt>
                  <c:pt idx="8">
                    <c:v>3.16315806279452</c:v>
                  </c:pt>
                  <c:pt idx="9">
                    <c:v>3.19369328278834</c:v>
                  </c:pt>
                  <c:pt idx="10">
                    <c:v>3.839460757767161</c:v>
                  </c:pt>
                  <c:pt idx="11">
                    <c:v>2.39211668240122</c:v>
                  </c:pt>
                  <c:pt idx="12">
                    <c:v>5.374838498865698</c:v>
                  </c:pt>
                </c:numCache>
              </c:numRef>
            </c:plus>
            <c:minus>
              <c:numRef>
                <c:f>'DONNEES ETAB'!$J$79:$J$91</c:f>
                <c:numCache>
                  <c:formatCode>General</c:formatCode>
                  <c:ptCount val="13"/>
                  <c:pt idx="0">
                    <c:v>5.019004379367578</c:v>
                  </c:pt>
                  <c:pt idx="1">
                    <c:v>0.0</c:v>
                  </c:pt>
                  <c:pt idx="2">
                    <c:v>3.300881546694401</c:v>
                  </c:pt>
                  <c:pt idx="3">
                    <c:v>3.2045962931926</c:v>
                  </c:pt>
                  <c:pt idx="4">
                    <c:v>0.0</c:v>
                  </c:pt>
                  <c:pt idx="5">
                    <c:v>3.49531244628393</c:v>
                  </c:pt>
                  <c:pt idx="6">
                    <c:v>3.498947901947895</c:v>
                  </c:pt>
                  <c:pt idx="7">
                    <c:v>4.178606187134971</c:v>
                  </c:pt>
                  <c:pt idx="8">
                    <c:v>3.16315806279452</c:v>
                  </c:pt>
                  <c:pt idx="9">
                    <c:v>3.19369328278834</c:v>
                  </c:pt>
                  <c:pt idx="10">
                    <c:v>3.839460757767161</c:v>
                  </c:pt>
                  <c:pt idx="11">
                    <c:v>2.39211668240122</c:v>
                  </c:pt>
                  <c:pt idx="12">
                    <c:v>5.374838498865698</c:v>
                  </c:pt>
                </c:numCache>
              </c:numRef>
            </c:minus>
            <c:spPr>
              <a:solidFill>
                <a:schemeClr val="lt1"/>
              </a:solidFill>
              <a:ln w="9525" cap="flat" cmpd="sng" algn="ctr">
                <a:solidFill>
                  <a:schemeClr val="lt1">
                    <a:shade val="95000"/>
                    <a:satMod val="105000"/>
                  </a:schemeClr>
                </a:solidFill>
                <a:prstDash val="solid"/>
                <a:round/>
              </a:ln>
              <a:effectLst/>
            </c:spPr>
          </c:errBars>
          <c:cat>
            <c:strRef>
              <c:f>'DONNEES ETAB'!$G$79:$G$91</c:f>
              <c:strCache>
                <c:ptCount val="13"/>
                <c:pt idx="0">
                  <c:v>LPO AUGUSTIN THIERRY</c:v>
                </c:pt>
                <c:pt idx="1">
                  <c:v>LPO RONSARD</c:v>
                </c:pt>
                <c:pt idx="2">
                  <c:v>LP ANDRE AMPERE</c:v>
                </c:pt>
                <c:pt idx="3">
                  <c:v>LP DENIS PAPIN</c:v>
                </c:pt>
                <c:pt idx="4">
                  <c:v>CFA  INTERPROF CH ME</c:v>
                </c:pt>
                <c:pt idx="5">
                  <c:v>BTP CFA LOIR ET CHER</c:v>
                </c:pt>
                <c:pt idx="6">
                  <c:v>LPPO LA PROVIDENCE</c:v>
                </c:pt>
                <c:pt idx="7">
                  <c:v>LP VAL DE CHER</c:v>
                </c:pt>
                <c:pt idx="8">
                  <c:v>LP SONIA DELAUNAY</c:v>
                </c:pt>
                <c:pt idx="9">
                  <c:v>LPO HOTEL ET TOUR</c:v>
                </c:pt>
                <c:pt idx="10">
                  <c:v>LPPO SAINT JOSEPH</c:v>
                </c:pt>
                <c:pt idx="11">
                  <c:v>IME LES GROUETS</c:v>
                </c:pt>
                <c:pt idx="12">
                  <c:v>CFAS 41</c:v>
                </c:pt>
              </c:strCache>
            </c:strRef>
          </c:cat>
          <c:val>
            <c:numRef>
              <c:f>'DONNEES ETAB'!$I$79:$I$91</c:f>
              <c:numCache>
                <c:formatCode>0.00</c:formatCode>
                <c:ptCount val="13"/>
                <c:pt idx="0">
                  <c:v>12.33064516129032</c:v>
                </c:pt>
                <c:pt idx="1">
                  <c:v>0.0</c:v>
                </c:pt>
                <c:pt idx="2">
                  <c:v>13.24621212121212</c:v>
                </c:pt>
                <c:pt idx="3">
                  <c:v>13.9096875</c:v>
                </c:pt>
                <c:pt idx="4">
                  <c:v>0.0</c:v>
                </c:pt>
                <c:pt idx="5">
                  <c:v>11.97524752475248</c:v>
                </c:pt>
                <c:pt idx="6">
                  <c:v>12.72214983713355</c:v>
                </c:pt>
                <c:pt idx="7">
                  <c:v>12.68362831858407</c:v>
                </c:pt>
                <c:pt idx="8">
                  <c:v>13.65707395498391</c:v>
                </c:pt>
                <c:pt idx="9">
                  <c:v>12.75270758122744</c:v>
                </c:pt>
                <c:pt idx="10">
                  <c:v>11.36842105263158</c:v>
                </c:pt>
                <c:pt idx="11">
                  <c:v>9.16666666666667</c:v>
                </c:pt>
                <c:pt idx="12">
                  <c:v>11.33333333333333</c:v>
                </c:pt>
              </c:numCache>
            </c:numRef>
          </c:val>
          <c:extLst xmlns:c16r2="http://schemas.microsoft.com/office/drawing/2015/06/chart">
            <c:ext xmlns:c16="http://schemas.microsoft.com/office/drawing/2014/chart" uri="{C3380CC4-5D6E-409C-BE32-E72D297353CC}">
              <c16:uniqueId val="{00000002-FEB5-495F-82AE-4A2480C8288A}"/>
            </c:ext>
          </c:extLst>
        </c:ser>
        <c:dLbls>
          <c:showLegendKey val="0"/>
          <c:showVal val="0"/>
          <c:showCatName val="0"/>
          <c:showSerName val="0"/>
          <c:showPercent val="0"/>
          <c:showBubbleSize val="0"/>
        </c:dLbls>
        <c:gapWidth val="72"/>
        <c:axId val="-2095438936"/>
        <c:axId val="-2095593736"/>
      </c:barChart>
      <c:lineChart>
        <c:grouping val="standard"/>
        <c:varyColors val="0"/>
        <c:ser>
          <c:idx val="1"/>
          <c:order val="1"/>
          <c:tx>
            <c:v>Moyenne Dept 41 : 12,98</c:v>
          </c:tx>
          <c:spPr>
            <a:ln w="47625" cap="rnd" cmpd="sng" algn="ctr">
              <a:solidFill>
                <a:schemeClr val="accent2">
                  <a:shade val="95000"/>
                  <a:satMod val="105000"/>
                </a:schemeClr>
              </a:solidFill>
              <a:prstDash val="solid"/>
              <a:round/>
            </a:ln>
            <a:effectLst/>
          </c:spPr>
          <c:marker>
            <c:symbol val="none"/>
          </c:marker>
          <c:cat>
            <c:strRef>
              <c:f>'DONNEES ETAB'!$G$79:$G$91</c:f>
              <c:strCache>
                <c:ptCount val="13"/>
                <c:pt idx="0">
                  <c:v>LPO AUGUSTIN THIERRY</c:v>
                </c:pt>
                <c:pt idx="1">
                  <c:v>LPO RONSARD</c:v>
                </c:pt>
                <c:pt idx="2">
                  <c:v>LP ANDRE AMPERE</c:v>
                </c:pt>
                <c:pt idx="3">
                  <c:v>LP DENIS PAPIN</c:v>
                </c:pt>
                <c:pt idx="4">
                  <c:v>CFA  INTERPROF CH ME</c:v>
                </c:pt>
                <c:pt idx="5">
                  <c:v>BTP CFA LOIR ET CHER</c:v>
                </c:pt>
                <c:pt idx="6">
                  <c:v>LPPO LA PROVIDENCE</c:v>
                </c:pt>
                <c:pt idx="7">
                  <c:v>LP VAL DE CHER</c:v>
                </c:pt>
                <c:pt idx="8">
                  <c:v>LP SONIA DELAUNAY</c:v>
                </c:pt>
                <c:pt idx="9">
                  <c:v>LPO HOTEL ET TOUR</c:v>
                </c:pt>
                <c:pt idx="10">
                  <c:v>LPPO SAINT JOSEPH</c:v>
                </c:pt>
                <c:pt idx="11">
                  <c:v>IME LES GROUETS</c:v>
                </c:pt>
                <c:pt idx="12">
                  <c:v>CFAS 41</c:v>
                </c:pt>
              </c:strCache>
            </c:strRef>
          </c:cat>
          <c:val>
            <c:numRef>
              <c:f>'DONNEES ETAB'!$K$79:$K$91</c:f>
              <c:numCache>
                <c:formatCode>0.00</c:formatCode>
                <c:ptCount val="13"/>
                <c:pt idx="0">
                  <c:v>12.97676390773405</c:v>
                </c:pt>
                <c:pt idx="1">
                  <c:v>12.97676390773405</c:v>
                </c:pt>
                <c:pt idx="2">
                  <c:v>12.97676390773405</c:v>
                </c:pt>
                <c:pt idx="3">
                  <c:v>12.97676390773405</c:v>
                </c:pt>
                <c:pt idx="4">
                  <c:v>12.97676390773405</c:v>
                </c:pt>
                <c:pt idx="5">
                  <c:v>12.97676390773405</c:v>
                </c:pt>
                <c:pt idx="6">
                  <c:v>12.97676390773405</c:v>
                </c:pt>
                <c:pt idx="7">
                  <c:v>12.97676390773405</c:v>
                </c:pt>
                <c:pt idx="8">
                  <c:v>12.97676390773405</c:v>
                </c:pt>
                <c:pt idx="9">
                  <c:v>12.97676390773405</c:v>
                </c:pt>
                <c:pt idx="10">
                  <c:v>12.97676390773405</c:v>
                </c:pt>
                <c:pt idx="11">
                  <c:v>12.97676390773405</c:v>
                </c:pt>
                <c:pt idx="12">
                  <c:v>12.97676390773405</c:v>
                </c:pt>
              </c:numCache>
            </c:numRef>
          </c:val>
          <c:smooth val="0"/>
          <c:extLst xmlns:c16r2="http://schemas.microsoft.com/office/drawing/2015/06/chart">
            <c:ext xmlns:c16="http://schemas.microsoft.com/office/drawing/2014/chart" uri="{C3380CC4-5D6E-409C-BE32-E72D297353CC}">
              <c16:uniqueId val="{00000003-FEB5-495F-82AE-4A2480C8288A}"/>
            </c:ext>
          </c:extLst>
        </c:ser>
        <c:ser>
          <c:idx val="2"/>
          <c:order val="2"/>
          <c:tx>
            <c:v>Moyenne Acad : 12,95</c:v>
          </c:tx>
          <c:spPr>
            <a:ln w="47625" cap="rnd" cmpd="sng" algn="ctr">
              <a:solidFill>
                <a:schemeClr val="accent2">
                  <a:tint val="65000"/>
                  <a:shade val="95000"/>
                  <a:satMod val="105000"/>
                </a:schemeClr>
              </a:solidFill>
              <a:prstDash val="solid"/>
              <a:round/>
            </a:ln>
            <a:effectLst/>
          </c:spPr>
          <c:marker>
            <c:symbol val="none"/>
          </c:marker>
          <c:cat>
            <c:strRef>
              <c:f>'DONNEES ETAB'!$G$79:$G$91</c:f>
              <c:strCache>
                <c:ptCount val="13"/>
                <c:pt idx="0">
                  <c:v>LPO AUGUSTIN THIERRY</c:v>
                </c:pt>
                <c:pt idx="1">
                  <c:v>LPO RONSARD</c:v>
                </c:pt>
                <c:pt idx="2">
                  <c:v>LP ANDRE AMPERE</c:v>
                </c:pt>
                <c:pt idx="3">
                  <c:v>LP DENIS PAPIN</c:v>
                </c:pt>
                <c:pt idx="4">
                  <c:v>CFA  INTERPROF CH ME</c:v>
                </c:pt>
                <c:pt idx="5">
                  <c:v>BTP CFA LOIR ET CHER</c:v>
                </c:pt>
                <c:pt idx="6">
                  <c:v>LPPO LA PROVIDENCE</c:v>
                </c:pt>
                <c:pt idx="7">
                  <c:v>LP VAL DE CHER</c:v>
                </c:pt>
                <c:pt idx="8">
                  <c:v>LP SONIA DELAUNAY</c:v>
                </c:pt>
                <c:pt idx="9">
                  <c:v>LPO HOTEL ET TOUR</c:v>
                </c:pt>
                <c:pt idx="10">
                  <c:v>LPPO SAINT JOSEPH</c:v>
                </c:pt>
                <c:pt idx="11">
                  <c:v>IME LES GROUETS</c:v>
                </c:pt>
                <c:pt idx="12">
                  <c:v>CFAS 41</c:v>
                </c:pt>
              </c:strCache>
            </c:strRef>
          </c:cat>
          <c:val>
            <c:numRef>
              <c:f>'DONNEES ETAB'!$M$79:$M$91</c:f>
              <c:numCache>
                <c:formatCode>0.00</c:formatCode>
                <c:ptCount val="13"/>
                <c:pt idx="0">
                  <c:v>12.94980684574617</c:v>
                </c:pt>
                <c:pt idx="1">
                  <c:v>12.94980684574617</c:v>
                </c:pt>
                <c:pt idx="2">
                  <c:v>12.94980684574617</c:v>
                </c:pt>
                <c:pt idx="3">
                  <c:v>12.94980684574617</c:v>
                </c:pt>
                <c:pt idx="4">
                  <c:v>12.94980684574617</c:v>
                </c:pt>
                <c:pt idx="5">
                  <c:v>12.94980684574617</c:v>
                </c:pt>
                <c:pt idx="6">
                  <c:v>12.94980684574617</c:v>
                </c:pt>
                <c:pt idx="7">
                  <c:v>12.94980684574617</c:v>
                </c:pt>
                <c:pt idx="8">
                  <c:v>12.94980684574617</c:v>
                </c:pt>
                <c:pt idx="9">
                  <c:v>12.94980684574617</c:v>
                </c:pt>
                <c:pt idx="10">
                  <c:v>12.94980684574617</c:v>
                </c:pt>
                <c:pt idx="11">
                  <c:v>12.94980684574617</c:v>
                </c:pt>
                <c:pt idx="12">
                  <c:v>12.94980684574617</c:v>
                </c:pt>
              </c:numCache>
            </c:numRef>
          </c:val>
          <c:smooth val="0"/>
          <c:extLst xmlns:c16r2="http://schemas.microsoft.com/office/drawing/2015/06/chart">
            <c:ext xmlns:c16="http://schemas.microsoft.com/office/drawing/2014/chart" uri="{C3380CC4-5D6E-409C-BE32-E72D297353CC}">
              <c16:uniqueId val="{00000004-FEB5-495F-82AE-4A2480C8288A}"/>
            </c:ext>
          </c:extLst>
        </c:ser>
        <c:dLbls>
          <c:showLegendKey val="0"/>
          <c:showVal val="0"/>
          <c:showCatName val="0"/>
          <c:showSerName val="0"/>
          <c:showPercent val="0"/>
          <c:showBubbleSize val="0"/>
        </c:dLbls>
        <c:marker val="1"/>
        <c:smooth val="0"/>
        <c:axId val="-2095438936"/>
        <c:axId val="-2095593736"/>
      </c:lineChart>
      <c:catAx>
        <c:axId val="-2095438936"/>
        <c:scaling>
          <c:orientation val="minMax"/>
        </c:scaling>
        <c:delete val="0"/>
        <c:axPos val="b"/>
        <c:numFmt formatCode="General" sourceLinked="0"/>
        <c:majorTickMark val="out"/>
        <c:minorTickMark val="none"/>
        <c:tickLblPos val="nextTo"/>
        <c:spPr>
          <a:noFill/>
          <a:ln w="9525" cap="flat" cmpd="sng" algn="ctr">
            <a:solidFill>
              <a:schemeClr val="dk1">
                <a:tint val="75000"/>
                <a:shade val="95000"/>
                <a:satMod val="105000"/>
              </a:schemeClr>
            </a:solidFill>
            <a:prstDash val="solid"/>
            <a:round/>
          </a:ln>
          <a:effectLst/>
        </c:spPr>
        <c:txPr>
          <a:bodyPr rot="-2700000" spcFirstLastPara="1" vertOverflow="ellipsis" wrap="square" anchor="ctr" anchorCtr="1"/>
          <a:lstStyle/>
          <a:p>
            <a:pPr>
              <a:defRPr sz="1000" b="0" i="0" u="none" strike="noStrike" kern="1200" baseline="0">
                <a:solidFill>
                  <a:schemeClr val="lt1"/>
                </a:solidFill>
                <a:latin typeface="+mn-lt"/>
                <a:ea typeface="+mn-ea"/>
                <a:cs typeface="+mn-cs"/>
              </a:defRPr>
            </a:pPr>
            <a:endParaRPr lang="fr-FR"/>
          </a:p>
        </c:txPr>
        <c:crossAx val="-2095593736"/>
        <c:crosses val="autoZero"/>
        <c:auto val="1"/>
        <c:lblAlgn val="ctr"/>
        <c:lblOffset val="100"/>
        <c:noMultiLvlLbl val="0"/>
      </c:catAx>
      <c:valAx>
        <c:axId val="-2095593736"/>
        <c:scaling>
          <c:orientation val="minMax"/>
          <c:max val="20.0"/>
          <c:min val="4.0"/>
        </c:scaling>
        <c:delete val="0"/>
        <c:axPos val="l"/>
        <c:majorGridlines>
          <c:spPr>
            <a:ln w="9525" cap="flat" cmpd="sng" algn="ctr">
              <a:solidFill>
                <a:schemeClr val="dk1">
                  <a:tint val="75000"/>
                  <a:shade val="95000"/>
                  <a:satMod val="105000"/>
                </a:schemeClr>
              </a:solidFill>
              <a:prstDash val="solid"/>
              <a:round/>
            </a:ln>
            <a:effectLst/>
          </c:spPr>
        </c:majorGridlines>
        <c:numFmt formatCode="0.00" sourceLinked="1"/>
        <c:majorTickMark val="out"/>
        <c:minorTickMark val="none"/>
        <c:tickLblPos val="nextTo"/>
        <c:spPr>
          <a:noFill/>
          <a:ln w="9525" cap="flat" cmpd="sng" algn="ctr">
            <a:solidFill>
              <a:schemeClr val="dk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lt1"/>
                </a:solidFill>
                <a:latin typeface="+mn-lt"/>
                <a:ea typeface="+mn-ea"/>
                <a:cs typeface="+mn-cs"/>
              </a:defRPr>
            </a:pPr>
            <a:endParaRPr lang="fr-FR"/>
          </a:p>
        </c:txPr>
        <c:crossAx val="-2095438936"/>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000" b="0" i="0" u="none" strike="noStrike" kern="1200" baseline="0">
              <a:solidFill>
                <a:schemeClr val="lt1"/>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42"/>
    </mc:Choice>
    <mc:Fallback>
      <c:style val="42"/>
    </mc:Fallback>
  </mc:AlternateContent>
  <c:chart>
    <c:autoTitleDeleted val="0"/>
    <c:plotArea>
      <c:layout/>
      <c:barChart>
        <c:barDir val="col"/>
        <c:grouping val="clustered"/>
        <c:varyColors val="0"/>
        <c:ser>
          <c:idx val="0"/>
          <c:order val="0"/>
          <c:tx>
            <c:v>Moyennes Etab 28</c:v>
          </c:tx>
          <c:spPr>
            <a:solidFill>
              <a:srgbClr val="00B050"/>
            </a:solidFill>
          </c:spPr>
          <c:invertIfNegative val="0"/>
          <c:dLbls>
            <c:dLbl>
              <c:idx val="10"/>
              <c:delete val="1"/>
            </c:dLbl>
            <c:dLbl>
              <c:idx val="11"/>
              <c:layout>
                <c:manualLayout>
                  <c:x val="0.00138888888888889"/>
                  <c:y val="0.357521537135179"/>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9547-46A3-833B-FC4C935B2327}"/>
                </c:ext>
              </c:extLst>
            </c:dLbl>
            <c:spPr>
              <a:noFill/>
              <a:ln>
                <a:noFill/>
              </a:ln>
              <a:effectLst/>
            </c:spPr>
            <c:txPr>
              <a:bodyPr rot="-5400000" vert="horz"/>
              <a:lstStyle/>
              <a:p>
                <a:pPr>
                  <a:defRPr sz="1800" b="1"/>
                </a:pPr>
                <a:endParaRPr lang="fr-FR"/>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errBars>
            <c:errBarType val="both"/>
            <c:errValType val="cust"/>
            <c:noEndCap val="0"/>
            <c:plus>
              <c:numRef>
                <c:f>'DONNEES ETAB'!$J$21:$J$37</c:f>
                <c:numCache>
                  <c:formatCode>General</c:formatCode>
                  <c:ptCount val="17"/>
                  <c:pt idx="0">
                    <c:v>3.569000363593581</c:v>
                  </c:pt>
                  <c:pt idx="1">
                    <c:v>3.051937559160372</c:v>
                  </c:pt>
                  <c:pt idx="2">
                    <c:v>3.923454950328146</c:v>
                  </c:pt>
                  <c:pt idx="3">
                    <c:v>3.307383434859826</c:v>
                  </c:pt>
                  <c:pt idx="4">
                    <c:v>3.279591210631197</c:v>
                  </c:pt>
                  <c:pt idx="5">
                    <c:v>1.563471919941143</c:v>
                  </c:pt>
                  <c:pt idx="6">
                    <c:v>4.637939556886563</c:v>
                  </c:pt>
                  <c:pt idx="7">
                    <c:v>3.272147662164989</c:v>
                  </c:pt>
                  <c:pt idx="8">
                    <c:v>3.779183968857782</c:v>
                  </c:pt>
                  <c:pt idx="9">
                    <c:v>3.105587094546547</c:v>
                  </c:pt>
                  <c:pt idx="10">
                    <c:v>0.0</c:v>
                  </c:pt>
                  <c:pt idx="11">
                    <c:v>3.639422801681578</c:v>
                  </c:pt>
                  <c:pt idx="12">
                    <c:v>3.582008139706716</c:v>
                  </c:pt>
                  <c:pt idx="13">
                    <c:v>3.713220848259938</c:v>
                  </c:pt>
                  <c:pt idx="14">
                    <c:v>3.111586860287794</c:v>
                  </c:pt>
                  <c:pt idx="15">
                    <c:v>3.259568006232976</c:v>
                  </c:pt>
                  <c:pt idx="16">
                    <c:v>4.75112914362281</c:v>
                  </c:pt>
                </c:numCache>
              </c:numRef>
            </c:plus>
            <c:minus>
              <c:numRef>
                <c:f>'DONNEES ETAB'!$J$21:$J$37</c:f>
                <c:numCache>
                  <c:formatCode>General</c:formatCode>
                  <c:ptCount val="17"/>
                  <c:pt idx="0">
                    <c:v>3.569000363593581</c:v>
                  </c:pt>
                  <c:pt idx="1">
                    <c:v>3.051937559160372</c:v>
                  </c:pt>
                  <c:pt idx="2">
                    <c:v>3.923454950328146</c:v>
                  </c:pt>
                  <c:pt idx="3">
                    <c:v>3.307383434859826</c:v>
                  </c:pt>
                  <c:pt idx="4">
                    <c:v>3.279591210631197</c:v>
                  </c:pt>
                  <c:pt idx="5">
                    <c:v>1.563471919941143</c:v>
                  </c:pt>
                  <c:pt idx="6">
                    <c:v>4.637939556886563</c:v>
                  </c:pt>
                  <c:pt idx="7">
                    <c:v>3.272147662164989</c:v>
                  </c:pt>
                  <c:pt idx="8">
                    <c:v>3.779183968857782</c:v>
                  </c:pt>
                  <c:pt idx="9">
                    <c:v>3.105587094546547</c:v>
                  </c:pt>
                  <c:pt idx="10">
                    <c:v>0.0</c:v>
                  </c:pt>
                  <c:pt idx="11">
                    <c:v>3.639422801681578</c:v>
                  </c:pt>
                  <c:pt idx="12">
                    <c:v>3.582008139706716</c:v>
                  </c:pt>
                  <c:pt idx="13">
                    <c:v>3.713220848259938</c:v>
                  </c:pt>
                  <c:pt idx="14">
                    <c:v>3.111586860287794</c:v>
                  </c:pt>
                  <c:pt idx="15">
                    <c:v>3.259568006232976</c:v>
                  </c:pt>
                  <c:pt idx="16">
                    <c:v>4.75112914362281</c:v>
                  </c:pt>
                </c:numCache>
              </c:numRef>
            </c:minus>
          </c:errBars>
          <c:cat>
            <c:strRef>
              <c:f>'DONNEES ETAB'!$G$21:$G$37</c:f>
              <c:strCache>
                <c:ptCount val="17"/>
                <c:pt idx="0">
                  <c:v>LP BAT PH DE L'ORME</c:v>
                </c:pt>
                <c:pt idx="1">
                  <c:v>LPO EDOUARD BRANLY</c:v>
                </c:pt>
                <c:pt idx="2">
                  <c:v>LP MAURICE VIOLLETTE</c:v>
                </c:pt>
                <c:pt idx="3">
                  <c:v>LPO REMI BELLEAU</c:v>
                </c:pt>
                <c:pt idx="4">
                  <c:v>LPO JEHAN DE BEAUCE</c:v>
                </c:pt>
                <c:pt idx="5">
                  <c:v>LPP NOTRE DAME</c:v>
                </c:pt>
                <c:pt idx="6">
                  <c:v>LPP DE COUASNON</c:v>
                </c:pt>
                <c:pt idx="7">
                  <c:v>LPP F D'AUBIGNE</c:v>
                </c:pt>
                <c:pt idx="8">
                  <c:v>LP J-F PAULSEN</c:v>
                </c:pt>
                <c:pt idx="9">
                  <c:v>LEGTA LA SAUSSAYE</c:v>
                </c:pt>
                <c:pt idx="10">
                  <c:v>CFA INTERPROF. CM</c:v>
                </c:pt>
                <c:pt idx="11">
                  <c:v>LP ELSA TRIOLET</c:v>
                </c:pt>
                <c:pt idx="12">
                  <c:v>LP GILBERT COURTOIS</c:v>
                </c:pt>
                <c:pt idx="13">
                  <c:v>LP SULLY</c:v>
                </c:pt>
                <c:pt idx="14">
                  <c:v>CFAI ANT CHATEAUDUN</c:v>
                </c:pt>
                <c:pt idx="15">
                  <c:v>LPO SILVIA MONFORT</c:v>
                </c:pt>
                <c:pt idx="16">
                  <c:v>AFTEC</c:v>
                </c:pt>
              </c:strCache>
            </c:strRef>
          </c:cat>
          <c:val>
            <c:numRef>
              <c:f>'DONNEES ETAB'!$I$21:$I$37</c:f>
              <c:numCache>
                <c:formatCode>0.00</c:formatCode>
                <c:ptCount val="17"/>
                <c:pt idx="0">
                  <c:v>12.79556650246306</c:v>
                </c:pt>
                <c:pt idx="1">
                  <c:v>13.73272727272727</c:v>
                </c:pt>
                <c:pt idx="2">
                  <c:v>12.98205980066446</c:v>
                </c:pt>
                <c:pt idx="3">
                  <c:v>13.18666666666667</c:v>
                </c:pt>
                <c:pt idx="4">
                  <c:v>13.77540983606558</c:v>
                </c:pt>
                <c:pt idx="5">
                  <c:v>12.83333333333333</c:v>
                </c:pt>
                <c:pt idx="6">
                  <c:v>10.06</c:v>
                </c:pt>
                <c:pt idx="7">
                  <c:v>13.544776119403</c:v>
                </c:pt>
                <c:pt idx="8">
                  <c:v>12.31724137931034</c:v>
                </c:pt>
                <c:pt idx="9">
                  <c:v>14.07619047619047</c:v>
                </c:pt>
                <c:pt idx="10">
                  <c:v>0.0</c:v>
                </c:pt>
                <c:pt idx="11">
                  <c:v>12.31462585034014</c:v>
                </c:pt>
                <c:pt idx="12">
                  <c:v>13.35714285714286</c:v>
                </c:pt>
                <c:pt idx="13">
                  <c:v>13.47651515151516</c:v>
                </c:pt>
                <c:pt idx="14">
                  <c:v>13.85714285714286</c:v>
                </c:pt>
                <c:pt idx="15">
                  <c:v>13.44078947368421</c:v>
                </c:pt>
                <c:pt idx="16">
                  <c:v>10.85641025641026</c:v>
                </c:pt>
              </c:numCache>
            </c:numRef>
          </c:val>
          <c:extLst xmlns:c16r2="http://schemas.microsoft.com/office/drawing/2015/06/chart">
            <c:ext xmlns:c16="http://schemas.microsoft.com/office/drawing/2014/chart" uri="{C3380CC4-5D6E-409C-BE32-E72D297353CC}">
              <c16:uniqueId val="{00000001-9547-46A3-833B-FC4C935B2327}"/>
            </c:ext>
          </c:extLst>
        </c:ser>
        <c:dLbls>
          <c:showLegendKey val="0"/>
          <c:showVal val="0"/>
          <c:showCatName val="0"/>
          <c:showSerName val="0"/>
          <c:showPercent val="0"/>
          <c:showBubbleSize val="0"/>
        </c:dLbls>
        <c:gapWidth val="51"/>
        <c:axId val="-2095052728"/>
        <c:axId val="-2093648936"/>
      </c:barChart>
      <c:lineChart>
        <c:grouping val="standard"/>
        <c:varyColors val="0"/>
        <c:ser>
          <c:idx val="1"/>
          <c:order val="1"/>
          <c:tx>
            <c:v>Moyenne Dept 28 : 12,85</c:v>
          </c:tx>
          <c:marker>
            <c:symbol val="none"/>
          </c:marker>
          <c:cat>
            <c:strRef>
              <c:f>'DONNEES ETAB'!$G$21:$G$37</c:f>
              <c:strCache>
                <c:ptCount val="17"/>
                <c:pt idx="0">
                  <c:v>LP BAT PH DE L'ORME</c:v>
                </c:pt>
                <c:pt idx="1">
                  <c:v>LPO EDOUARD BRANLY</c:v>
                </c:pt>
                <c:pt idx="2">
                  <c:v>LP MAURICE VIOLLETTE</c:v>
                </c:pt>
                <c:pt idx="3">
                  <c:v>LPO REMI BELLEAU</c:v>
                </c:pt>
                <c:pt idx="4">
                  <c:v>LPO JEHAN DE BEAUCE</c:v>
                </c:pt>
                <c:pt idx="5">
                  <c:v>LPP NOTRE DAME</c:v>
                </c:pt>
                <c:pt idx="6">
                  <c:v>LPP DE COUASNON</c:v>
                </c:pt>
                <c:pt idx="7">
                  <c:v>LPP F D'AUBIGNE</c:v>
                </c:pt>
                <c:pt idx="8">
                  <c:v>LP J-F PAULSEN</c:v>
                </c:pt>
                <c:pt idx="9">
                  <c:v>LEGTA LA SAUSSAYE</c:v>
                </c:pt>
                <c:pt idx="10">
                  <c:v>CFA INTERPROF. CM</c:v>
                </c:pt>
                <c:pt idx="11">
                  <c:v>LP ELSA TRIOLET</c:v>
                </c:pt>
                <c:pt idx="12">
                  <c:v>LP GILBERT COURTOIS</c:v>
                </c:pt>
                <c:pt idx="13">
                  <c:v>LP SULLY</c:v>
                </c:pt>
                <c:pt idx="14">
                  <c:v>CFAI ANT CHATEAUDUN</c:v>
                </c:pt>
                <c:pt idx="15">
                  <c:v>LPO SILVIA MONFORT</c:v>
                </c:pt>
                <c:pt idx="16">
                  <c:v>AFTEC</c:v>
                </c:pt>
              </c:strCache>
            </c:strRef>
          </c:cat>
          <c:val>
            <c:numRef>
              <c:f>'DONNEES ETAB'!$K$21:$K$37</c:f>
              <c:numCache>
                <c:formatCode>0.00</c:formatCode>
                <c:ptCount val="17"/>
                <c:pt idx="0">
                  <c:v>12.85277669902913</c:v>
                </c:pt>
                <c:pt idx="1">
                  <c:v>12.85277669902913</c:v>
                </c:pt>
                <c:pt idx="2">
                  <c:v>12.85277669902913</c:v>
                </c:pt>
                <c:pt idx="3">
                  <c:v>12.85277669902913</c:v>
                </c:pt>
                <c:pt idx="4">
                  <c:v>12.85277669902913</c:v>
                </c:pt>
                <c:pt idx="5">
                  <c:v>12.85277669902913</c:v>
                </c:pt>
                <c:pt idx="6">
                  <c:v>12.85277669902913</c:v>
                </c:pt>
                <c:pt idx="7">
                  <c:v>12.85277669902913</c:v>
                </c:pt>
                <c:pt idx="8">
                  <c:v>12.85277669902913</c:v>
                </c:pt>
                <c:pt idx="9">
                  <c:v>12.85277669902913</c:v>
                </c:pt>
                <c:pt idx="10">
                  <c:v>12.85277669902913</c:v>
                </c:pt>
                <c:pt idx="11">
                  <c:v>12.85277669902913</c:v>
                </c:pt>
                <c:pt idx="12">
                  <c:v>12.85277669902913</c:v>
                </c:pt>
                <c:pt idx="13">
                  <c:v>12.85277669902913</c:v>
                </c:pt>
                <c:pt idx="14">
                  <c:v>12.85277669902913</c:v>
                </c:pt>
                <c:pt idx="15">
                  <c:v>12.85277669902913</c:v>
                </c:pt>
                <c:pt idx="16">
                  <c:v>12.85277669902913</c:v>
                </c:pt>
              </c:numCache>
            </c:numRef>
          </c:val>
          <c:smooth val="0"/>
          <c:extLst xmlns:c16r2="http://schemas.microsoft.com/office/drawing/2015/06/chart">
            <c:ext xmlns:c16="http://schemas.microsoft.com/office/drawing/2014/chart" uri="{C3380CC4-5D6E-409C-BE32-E72D297353CC}">
              <c16:uniqueId val="{00000002-9547-46A3-833B-FC4C935B2327}"/>
            </c:ext>
          </c:extLst>
        </c:ser>
        <c:ser>
          <c:idx val="2"/>
          <c:order val="2"/>
          <c:tx>
            <c:v>Moyenne Acad : 13,10</c:v>
          </c:tx>
          <c:marker>
            <c:symbol val="none"/>
          </c:marker>
          <c:cat>
            <c:strRef>
              <c:f>'DONNEES ETAB'!$G$21:$G$37</c:f>
              <c:strCache>
                <c:ptCount val="17"/>
                <c:pt idx="0">
                  <c:v>LP BAT PH DE L'ORME</c:v>
                </c:pt>
                <c:pt idx="1">
                  <c:v>LPO EDOUARD BRANLY</c:v>
                </c:pt>
                <c:pt idx="2">
                  <c:v>LP MAURICE VIOLLETTE</c:v>
                </c:pt>
                <c:pt idx="3">
                  <c:v>LPO REMI BELLEAU</c:v>
                </c:pt>
                <c:pt idx="4">
                  <c:v>LPO JEHAN DE BEAUCE</c:v>
                </c:pt>
                <c:pt idx="5">
                  <c:v>LPP NOTRE DAME</c:v>
                </c:pt>
                <c:pt idx="6">
                  <c:v>LPP DE COUASNON</c:v>
                </c:pt>
                <c:pt idx="7">
                  <c:v>LPP F D'AUBIGNE</c:v>
                </c:pt>
                <c:pt idx="8">
                  <c:v>LP J-F PAULSEN</c:v>
                </c:pt>
                <c:pt idx="9">
                  <c:v>LEGTA LA SAUSSAYE</c:v>
                </c:pt>
                <c:pt idx="10">
                  <c:v>CFA INTERPROF. CM</c:v>
                </c:pt>
                <c:pt idx="11">
                  <c:v>LP ELSA TRIOLET</c:v>
                </c:pt>
                <c:pt idx="12">
                  <c:v>LP GILBERT COURTOIS</c:v>
                </c:pt>
                <c:pt idx="13">
                  <c:v>LP SULLY</c:v>
                </c:pt>
                <c:pt idx="14">
                  <c:v>CFAI ANT CHATEAUDUN</c:v>
                </c:pt>
                <c:pt idx="15">
                  <c:v>LPO SILVIA MONFORT</c:v>
                </c:pt>
                <c:pt idx="16">
                  <c:v>AFTEC</c:v>
                </c:pt>
              </c:strCache>
            </c:strRef>
          </c:cat>
          <c:val>
            <c:numRef>
              <c:f>'DONNEES ETAB'!$M$21:$M$37</c:f>
              <c:numCache>
                <c:formatCode>0.00</c:formatCode>
                <c:ptCount val="17"/>
                <c:pt idx="0">
                  <c:v>13.1006768899006</c:v>
                </c:pt>
                <c:pt idx="1">
                  <c:v>13.1006768899006</c:v>
                </c:pt>
                <c:pt idx="2">
                  <c:v>13.1006768899006</c:v>
                </c:pt>
                <c:pt idx="3">
                  <c:v>13.1006768899006</c:v>
                </c:pt>
                <c:pt idx="4">
                  <c:v>13.1006768899006</c:v>
                </c:pt>
                <c:pt idx="5">
                  <c:v>13.1006768899006</c:v>
                </c:pt>
                <c:pt idx="6">
                  <c:v>13.1006768899006</c:v>
                </c:pt>
                <c:pt idx="7">
                  <c:v>13.1006768899006</c:v>
                </c:pt>
                <c:pt idx="8">
                  <c:v>13.1006768899006</c:v>
                </c:pt>
                <c:pt idx="9">
                  <c:v>13.1006768899006</c:v>
                </c:pt>
                <c:pt idx="10">
                  <c:v>13.1006768899006</c:v>
                </c:pt>
                <c:pt idx="11">
                  <c:v>13.1006768899006</c:v>
                </c:pt>
                <c:pt idx="12">
                  <c:v>13.1006768899006</c:v>
                </c:pt>
                <c:pt idx="13">
                  <c:v>13.1006768899006</c:v>
                </c:pt>
                <c:pt idx="14">
                  <c:v>13.1006768899006</c:v>
                </c:pt>
                <c:pt idx="15">
                  <c:v>13.1006768899006</c:v>
                </c:pt>
                <c:pt idx="16">
                  <c:v>13.1006768899006</c:v>
                </c:pt>
              </c:numCache>
            </c:numRef>
          </c:val>
          <c:smooth val="0"/>
          <c:extLst xmlns:c16r2="http://schemas.microsoft.com/office/drawing/2015/06/chart">
            <c:ext xmlns:c16="http://schemas.microsoft.com/office/drawing/2014/chart" uri="{C3380CC4-5D6E-409C-BE32-E72D297353CC}">
              <c16:uniqueId val="{00000003-9547-46A3-833B-FC4C935B2327}"/>
            </c:ext>
          </c:extLst>
        </c:ser>
        <c:dLbls>
          <c:showLegendKey val="0"/>
          <c:showVal val="0"/>
          <c:showCatName val="0"/>
          <c:showSerName val="0"/>
          <c:showPercent val="0"/>
          <c:showBubbleSize val="0"/>
        </c:dLbls>
        <c:marker val="1"/>
        <c:smooth val="0"/>
        <c:axId val="-2095052728"/>
        <c:axId val="-2093648936"/>
      </c:lineChart>
      <c:catAx>
        <c:axId val="-2095052728"/>
        <c:scaling>
          <c:orientation val="minMax"/>
        </c:scaling>
        <c:delete val="0"/>
        <c:axPos val="b"/>
        <c:numFmt formatCode="General" sourceLinked="0"/>
        <c:majorTickMark val="out"/>
        <c:minorTickMark val="none"/>
        <c:tickLblPos val="nextTo"/>
        <c:txPr>
          <a:bodyPr rot="-2700000"/>
          <a:lstStyle/>
          <a:p>
            <a:pPr>
              <a:defRPr/>
            </a:pPr>
            <a:endParaRPr lang="fr-FR"/>
          </a:p>
        </c:txPr>
        <c:crossAx val="-2093648936"/>
        <c:crosses val="autoZero"/>
        <c:auto val="1"/>
        <c:lblAlgn val="ctr"/>
        <c:lblOffset val="100"/>
        <c:noMultiLvlLbl val="0"/>
      </c:catAx>
      <c:valAx>
        <c:axId val="-2093648936"/>
        <c:scaling>
          <c:orientation val="minMax"/>
          <c:max val="20.0"/>
          <c:min val="4.0"/>
        </c:scaling>
        <c:delete val="0"/>
        <c:axPos val="l"/>
        <c:majorGridlines/>
        <c:numFmt formatCode="0.00" sourceLinked="1"/>
        <c:majorTickMark val="out"/>
        <c:minorTickMark val="none"/>
        <c:tickLblPos val="nextTo"/>
        <c:crossAx val="-2095052728"/>
        <c:crosses val="autoZero"/>
        <c:crossBetween val="between"/>
      </c:valAx>
      <c:spPr>
        <a:noFill/>
      </c:spPr>
    </c:plotArea>
    <c:legend>
      <c:legendPos val="t"/>
      <c:layout/>
      <c:overlay val="0"/>
    </c:legend>
    <c:plotVisOnly val="1"/>
    <c:dispBlanksAs val="gap"/>
    <c:showDLblsOverMax val="0"/>
  </c:chart>
  <c:spPr>
    <a:noFill/>
  </c:sp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42"/>
    </mc:Choice>
    <mc:Fallback>
      <c:style val="42"/>
    </mc:Fallback>
  </mc:AlternateContent>
  <c:chart>
    <c:autoTitleDeleted val="0"/>
    <c:plotArea>
      <c:layout/>
      <c:barChart>
        <c:barDir val="col"/>
        <c:grouping val="clustered"/>
        <c:varyColors val="0"/>
        <c:ser>
          <c:idx val="0"/>
          <c:order val="0"/>
          <c:tx>
            <c:v>Moyennes Etab 41</c:v>
          </c:tx>
          <c:invertIfNegative val="0"/>
          <c:dLbls>
            <c:dLbl>
              <c:idx val="0"/>
              <c:layout>
                <c:manualLayout>
                  <c:x val="-0.00130216535433071"/>
                  <c:y val="0.419215854359228"/>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E9ED-4C84-946D-BA1ABEAFF3B0}"/>
                </c:ext>
              </c:extLst>
            </c:dLbl>
            <c:dLbl>
              <c:idx val="1"/>
              <c:delete val="1"/>
            </c:dLbl>
            <c:dLbl>
              <c:idx val="11"/>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E9ED-4C84-946D-BA1ABEAFF3B0}"/>
                </c:ext>
              </c:extLst>
            </c:dLbl>
            <c:spPr>
              <a:noFill/>
              <a:ln>
                <a:noFill/>
              </a:ln>
              <a:effectLst/>
            </c:spPr>
            <c:txPr>
              <a:bodyPr rot="-5400000" vert="horz" wrap="square" lIns="38100" tIns="19050" rIns="38100" bIns="19050" anchor="ctr">
                <a:spAutoFit/>
              </a:bodyPr>
              <a:lstStyle/>
              <a:p>
                <a:pPr>
                  <a:defRPr sz="1800" b="1"/>
                </a:pPr>
                <a:endParaRPr lang="fr-FR"/>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errBars>
            <c:errBarType val="both"/>
            <c:errValType val="cust"/>
            <c:noEndCap val="0"/>
            <c:plus>
              <c:numRef>
                <c:f>'DONNEES ETAB'!$J$71:$J$80</c:f>
                <c:numCache>
                  <c:formatCode>General</c:formatCode>
                  <c:ptCount val="10"/>
                  <c:pt idx="0">
                    <c:v>4.666502935356576</c:v>
                  </c:pt>
                  <c:pt idx="1">
                    <c:v>0.0</c:v>
                  </c:pt>
                  <c:pt idx="2">
                    <c:v>3.33510224960287</c:v>
                  </c:pt>
                  <c:pt idx="3">
                    <c:v>3.8405295950107</c:v>
                  </c:pt>
                  <c:pt idx="4">
                    <c:v>4.844213042383667</c:v>
                  </c:pt>
                  <c:pt idx="5">
                    <c:v>2.78859855390167</c:v>
                  </c:pt>
                  <c:pt idx="6">
                    <c:v>4.192361250792071</c:v>
                  </c:pt>
                  <c:pt idx="7">
                    <c:v>3.539238366386178</c:v>
                  </c:pt>
                  <c:pt idx="8">
                    <c:v>2.979229132212259</c:v>
                  </c:pt>
                  <c:pt idx="9">
                    <c:v>2.893738842707807</c:v>
                  </c:pt>
                </c:numCache>
              </c:numRef>
            </c:plus>
            <c:minus>
              <c:numRef>
                <c:f>'DONNEES ETAB'!$J$71:$J$80</c:f>
                <c:numCache>
                  <c:formatCode>General</c:formatCode>
                  <c:ptCount val="10"/>
                  <c:pt idx="0">
                    <c:v>4.666502935356576</c:v>
                  </c:pt>
                  <c:pt idx="1">
                    <c:v>0.0</c:v>
                  </c:pt>
                  <c:pt idx="2">
                    <c:v>3.33510224960287</c:v>
                  </c:pt>
                  <c:pt idx="3">
                    <c:v>3.8405295950107</c:v>
                  </c:pt>
                  <c:pt idx="4">
                    <c:v>4.844213042383667</c:v>
                  </c:pt>
                  <c:pt idx="5">
                    <c:v>2.78859855390167</c:v>
                  </c:pt>
                  <c:pt idx="6">
                    <c:v>4.192361250792071</c:v>
                  </c:pt>
                  <c:pt idx="7">
                    <c:v>3.539238366386178</c:v>
                  </c:pt>
                  <c:pt idx="8">
                    <c:v>2.979229132212259</c:v>
                  </c:pt>
                  <c:pt idx="9">
                    <c:v>2.893738842707807</c:v>
                  </c:pt>
                </c:numCache>
              </c:numRef>
            </c:minus>
          </c:errBars>
          <c:cat>
            <c:strRef>
              <c:f>'DONNEES ETAB'!$G$71:$G$80</c:f>
              <c:strCache>
                <c:ptCount val="10"/>
                <c:pt idx="0">
                  <c:v>LPO AUGUSTIN THIERRY</c:v>
                </c:pt>
                <c:pt idx="1">
                  <c:v>LPO RONSARD</c:v>
                </c:pt>
                <c:pt idx="2">
                  <c:v>LP ANDRE AMPERE</c:v>
                </c:pt>
                <c:pt idx="3">
                  <c:v>LP DENIS PAPIN</c:v>
                </c:pt>
                <c:pt idx="4">
                  <c:v>CFA INTERPRO BLOIS</c:v>
                </c:pt>
                <c:pt idx="5">
                  <c:v>LPOP LA PROVIDENCE</c:v>
                </c:pt>
                <c:pt idx="6">
                  <c:v>LP VAL DE CHER</c:v>
                </c:pt>
                <c:pt idx="7">
                  <c:v>LP SONIA DELAUNAY</c:v>
                </c:pt>
                <c:pt idx="8">
                  <c:v>LPO HOTEL ET TOUR</c:v>
                </c:pt>
                <c:pt idx="9">
                  <c:v>LPPO ST JOSEPH</c:v>
                </c:pt>
              </c:strCache>
            </c:strRef>
          </c:cat>
          <c:val>
            <c:numRef>
              <c:f>'DONNEES ETAB'!$I$71:$I$80</c:f>
              <c:numCache>
                <c:formatCode>0.00</c:formatCode>
                <c:ptCount val="10"/>
                <c:pt idx="0">
                  <c:v>13.82440476190476</c:v>
                </c:pt>
                <c:pt idx="1">
                  <c:v>0.0</c:v>
                </c:pt>
                <c:pt idx="2">
                  <c:v>13.63464285714285</c:v>
                </c:pt>
                <c:pt idx="3">
                  <c:v>12.35803571428572</c:v>
                </c:pt>
                <c:pt idx="4">
                  <c:v>11.44</c:v>
                </c:pt>
                <c:pt idx="5">
                  <c:v>13.38239700374532</c:v>
                </c:pt>
                <c:pt idx="6">
                  <c:v>12.75</c:v>
                </c:pt>
                <c:pt idx="7">
                  <c:v>13.39879032258063</c:v>
                </c:pt>
                <c:pt idx="8">
                  <c:v>13.57066666666667</c:v>
                </c:pt>
                <c:pt idx="9">
                  <c:v>12.46428571428572</c:v>
                </c:pt>
              </c:numCache>
            </c:numRef>
          </c:val>
          <c:extLst xmlns:c16r2="http://schemas.microsoft.com/office/drawing/2015/06/chart">
            <c:ext xmlns:c16="http://schemas.microsoft.com/office/drawing/2014/chart" uri="{C3380CC4-5D6E-409C-BE32-E72D297353CC}">
              <c16:uniqueId val="{00000002-E9ED-4C84-946D-BA1ABEAFF3B0}"/>
            </c:ext>
          </c:extLst>
        </c:ser>
        <c:dLbls>
          <c:showLegendKey val="0"/>
          <c:showVal val="0"/>
          <c:showCatName val="0"/>
          <c:showSerName val="0"/>
          <c:showPercent val="0"/>
          <c:showBubbleSize val="0"/>
        </c:dLbls>
        <c:gapWidth val="51"/>
        <c:axId val="-2094317032"/>
        <c:axId val="-2094313704"/>
      </c:barChart>
      <c:lineChart>
        <c:grouping val="standard"/>
        <c:varyColors val="0"/>
        <c:ser>
          <c:idx val="1"/>
          <c:order val="1"/>
          <c:tx>
            <c:v>Moyenne Dept 41 : 13,27</c:v>
          </c:tx>
          <c:marker>
            <c:symbol val="none"/>
          </c:marker>
          <c:cat>
            <c:strRef>
              <c:f>'DONNEES ETAB'!$G$71:$G$80</c:f>
              <c:strCache>
                <c:ptCount val="10"/>
                <c:pt idx="0">
                  <c:v>LPO AUGUSTIN THIERRY</c:v>
                </c:pt>
                <c:pt idx="1">
                  <c:v>LPO RONSARD</c:v>
                </c:pt>
                <c:pt idx="2">
                  <c:v>LP ANDRE AMPERE</c:v>
                </c:pt>
                <c:pt idx="3">
                  <c:v>LP DENIS PAPIN</c:v>
                </c:pt>
                <c:pt idx="4">
                  <c:v>CFA INTERPRO BLOIS</c:v>
                </c:pt>
                <c:pt idx="5">
                  <c:v>LPOP LA PROVIDENCE</c:v>
                </c:pt>
                <c:pt idx="6">
                  <c:v>LP VAL DE CHER</c:v>
                </c:pt>
                <c:pt idx="7">
                  <c:v>LP SONIA DELAUNAY</c:v>
                </c:pt>
                <c:pt idx="8">
                  <c:v>LPO HOTEL ET TOUR</c:v>
                </c:pt>
                <c:pt idx="9">
                  <c:v>LPPO ST JOSEPH</c:v>
                </c:pt>
              </c:strCache>
            </c:strRef>
          </c:cat>
          <c:val>
            <c:numRef>
              <c:f>'DONNEES ETAB'!$K$71:$K$80</c:f>
              <c:numCache>
                <c:formatCode>0.00</c:formatCode>
                <c:ptCount val="10"/>
                <c:pt idx="0">
                  <c:v>13.26553287981862</c:v>
                </c:pt>
                <c:pt idx="1">
                  <c:v>13.26553287981862</c:v>
                </c:pt>
                <c:pt idx="2">
                  <c:v>13.26553287981862</c:v>
                </c:pt>
                <c:pt idx="3">
                  <c:v>13.26553287981862</c:v>
                </c:pt>
                <c:pt idx="4">
                  <c:v>13.26553287981862</c:v>
                </c:pt>
                <c:pt idx="5">
                  <c:v>13.26553287981862</c:v>
                </c:pt>
                <c:pt idx="6">
                  <c:v>13.26553287981862</c:v>
                </c:pt>
                <c:pt idx="7">
                  <c:v>13.26553287981862</c:v>
                </c:pt>
                <c:pt idx="8">
                  <c:v>13.26553287981862</c:v>
                </c:pt>
                <c:pt idx="9">
                  <c:v>13.26553287981862</c:v>
                </c:pt>
              </c:numCache>
            </c:numRef>
          </c:val>
          <c:smooth val="0"/>
          <c:extLst xmlns:c16r2="http://schemas.microsoft.com/office/drawing/2015/06/chart">
            <c:ext xmlns:c16="http://schemas.microsoft.com/office/drawing/2014/chart" uri="{C3380CC4-5D6E-409C-BE32-E72D297353CC}">
              <c16:uniqueId val="{00000003-E9ED-4C84-946D-BA1ABEAFF3B0}"/>
            </c:ext>
          </c:extLst>
        </c:ser>
        <c:ser>
          <c:idx val="2"/>
          <c:order val="2"/>
          <c:tx>
            <c:v>Moyenne Acad : 13,10</c:v>
          </c:tx>
          <c:marker>
            <c:symbol val="none"/>
          </c:marker>
          <c:cat>
            <c:strRef>
              <c:f>'DONNEES ETAB'!$G$71:$G$80</c:f>
              <c:strCache>
                <c:ptCount val="10"/>
                <c:pt idx="0">
                  <c:v>LPO AUGUSTIN THIERRY</c:v>
                </c:pt>
                <c:pt idx="1">
                  <c:v>LPO RONSARD</c:v>
                </c:pt>
                <c:pt idx="2">
                  <c:v>LP ANDRE AMPERE</c:v>
                </c:pt>
                <c:pt idx="3">
                  <c:v>LP DENIS PAPIN</c:v>
                </c:pt>
                <c:pt idx="4">
                  <c:v>CFA INTERPRO BLOIS</c:v>
                </c:pt>
                <c:pt idx="5">
                  <c:v>LPOP LA PROVIDENCE</c:v>
                </c:pt>
                <c:pt idx="6">
                  <c:v>LP VAL DE CHER</c:v>
                </c:pt>
                <c:pt idx="7">
                  <c:v>LP SONIA DELAUNAY</c:v>
                </c:pt>
                <c:pt idx="8">
                  <c:v>LPO HOTEL ET TOUR</c:v>
                </c:pt>
                <c:pt idx="9">
                  <c:v>LPPO ST JOSEPH</c:v>
                </c:pt>
              </c:strCache>
            </c:strRef>
          </c:cat>
          <c:val>
            <c:numRef>
              <c:f>'DONNEES ETAB'!$M$71:$M$80</c:f>
              <c:numCache>
                <c:formatCode>0.00</c:formatCode>
                <c:ptCount val="10"/>
                <c:pt idx="0">
                  <c:v>13.1006768899006</c:v>
                </c:pt>
                <c:pt idx="1">
                  <c:v>13.1006768899006</c:v>
                </c:pt>
                <c:pt idx="2">
                  <c:v>13.1006768899006</c:v>
                </c:pt>
                <c:pt idx="3">
                  <c:v>13.1006768899006</c:v>
                </c:pt>
                <c:pt idx="4">
                  <c:v>13.1006768899006</c:v>
                </c:pt>
                <c:pt idx="5">
                  <c:v>13.1006768899006</c:v>
                </c:pt>
                <c:pt idx="6">
                  <c:v>13.1006768899006</c:v>
                </c:pt>
                <c:pt idx="7">
                  <c:v>13.1006768899006</c:v>
                </c:pt>
                <c:pt idx="8">
                  <c:v>13.1006768899006</c:v>
                </c:pt>
                <c:pt idx="9">
                  <c:v>13.1006768899006</c:v>
                </c:pt>
              </c:numCache>
            </c:numRef>
          </c:val>
          <c:smooth val="0"/>
          <c:extLst xmlns:c16r2="http://schemas.microsoft.com/office/drawing/2015/06/chart">
            <c:ext xmlns:c16="http://schemas.microsoft.com/office/drawing/2014/chart" uri="{C3380CC4-5D6E-409C-BE32-E72D297353CC}">
              <c16:uniqueId val="{00000004-E9ED-4C84-946D-BA1ABEAFF3B0}"/>
            </c:ext>
          </c:extLst>
        </c:ser>
        <c:dLbls>
          <c:showLegendKey val="0"/>
          <c:showVal val="0"/>
          <c:showCatName val="0"/>
          <c:showSerName val="0"/>
          <c:showPercent val="0"/>
          <c:showBubbleSize val="0"/>
        </c:dLbls>
        <c:marker val="1"/>
        <c:smooth val="0"/>
        <c:axId val="-2094317032"/>
        <c:axId val="-2094313704"/>
      </c:lineChart>
      <c:catAx>
        <c:axId val="-2094317032"/>
        <c:scaling>
          <c:orientation val="minMax"/>
        </c:scaling>
        <c:delete val="0"/>
        <c:axPos val="b"/>
        <c:numFmt formatCode="General" sourceLinked="0"/>
        <c:majorTickMark val="out"/>
        <c:minorTickMark val="none"/>
        <c:tickLblPos val="nextTo"/>
        <c:txPr>
          <a:bodyPr rot="-2700000"/>
          <a:lstStyle/>
          <a:p>
            <a:pPr>
              <a:defRPr/>
            </a:pPr>
            <a:endParaRPr lang="fr-FR"/>
          </a:p>
        </c:txPr>
        <c:crossAx val="-2094313704"/>
        <c:crosses val="autoZero"/>
        <c:auto val="1"/>
        <c:lblAlgn val="ctr"/>
        <c:lblOffset val="100"/>
        <c:noMultiLvlLbl val="0"/>
      </c:catAx>
      <c:valAx>
        <c:axId val="-2094313704"/>
        <c:scaling>
          <c:orientation val="minMax"/>
          <c:max val="20.0"/>
          <c:min val="4.0"/>
        </c:scaling>
        <c:delete val="0"/>
        <c:axPos val="l"/>
        <c:majorGridlines/>
        <c:numFmt formatCode="0.00" sourceLinked="1"/>
        <c:majorTickMark val="out"/>
        <c:minorTickMark val="none"/>
        <c:tickLblPos val="nextTo"/>
        <c:crossAx val="-2094317032"/>
        <c:crosses val="autoZero"/>
        <c:crossBetween val="between"/>
      </c:valAx>
      <c:spPr>
        <a:noFill/>
      </c:spPr>
    </c:plotArea>
    <c:legend>
      <c:legendPos val="t"/>
      <c:layout/>
      <c:overlay val="0"/>
    </c:legend>
    <c:plotVisOnly val="1"/>
    <c:dispBlanksAs val="gap"/>
    <c:showDLblsOverMax val="0"/>
  </c:chart>
  <c:spPr>
    <a:noFill/>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Feuil1!$B$1</c:f>
              <c:strCache>
                <c:ptCount val="1"/>
                <c:pt idx="0">
                  <c:v>2011</c:v>
                </c:pt>
              </c:strCache>
            </c:strRef>
          </c:tx>
          <c:invertIfNegative val="0"/>
          <c:dLbls>
            <c:numFmt formatCode="0.0%" sourceLinked="0"/>
            <c:spPr>
              <a:noFill/>
              <a:ln>
                <a:noFill/>
              </a:ln>
              <a:effectLst/>
            </c:spPr>
            <c:txPr>
              <a:bodyPr rot="-5400000" vert="horz"/>
              <a:lstStyle/>
              <a:p>
                <a:pPr>
                  <a:defRPr sz="1600" b="1" i="0" baseline="0">
                    <a:solidFill>
                      <a:srgbClr val="FFFFFF"/>
                    </a:solidFill>
                  </a:defRPr>
                </a:pPr>
                <a:endParaRPr lang="fr-FR"/>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Feuil1!$A$2:$A$6</c:f>
              <c:strCache>
                <c:ptCount val="5"/>
                <c:pt idx="0">
                  <c:v>CP1</c:v>
                </c:pt>
                <c:pt idx="1">
                  <c:v>CP2</c:v>
                </c:pt>
                <c:pt idx="2">
                  <c:v>CP3</c:v>
                </c:pt>
                <c:pt idx="3">
                  <c:v>CP4</c:v>
                </c:pt>
                <c:pt idx="4">
                  <c:v>CP5</c:v>
                </c:pt>
              </c:strCache>
            </c:strRef>
          </c:cat>
          <c:val>
            <c:numRef>
              <c:f>Feuil1!$B$2:$B$6</c:f>
              <c:numCache>
                <c:formatCode>0.00%</c:formatCode>
                <c:ptCount val="5"/>
                <c:pt idx="0">
                  <c:v>0.261</c:v>
                </c:pt>
                <c:pt idx="1">
                  <c:v>0.091</c:v>
                </c:pt>
                <c:pt idx="2">
                  <c:v>0.106</c:v>
                </c:pt>
                <c:pt idx="3">
                  <c:v>0.327</c:v>
                </c:pt>
                <c:pt idx="4">
                  <c:v>0.215</c:v>
                </c:pt>
              </c:numCache>
            </c:numRef>
          </c:val>
          <c:extLst xmlns:c16r2="http://schemas.microsoft.com/office/drawing/2015/06/chart">
            <c:ext xmlns:c16="http://schemas.microsoft.com/office/drawing/2014/chart" uri="{C3380CC4-5D6E-409C-BE32-E72D297353CC}">
              <c16:uniqueId val="{00000000-DCB3-41CF-A4FA-C0FAD7BE0845}"/>
            </c:ext>
          </c:extLst>
        </c:ser>
        <c:ser>
          <c:idx val="1"/>
          <c:order val="1"/>
          <c:tx>
            <c:strRef>
              <c:f>Feuil1!$C$1</c:f>
              <c:strCache>
                <c:ptCount val="1"/>
                <c:pt idx="0">
                  <c:v>2012</c:v>
                </c:pt>
              </c:strCache>
            </c:strRef>
          </c:tx>
          <c:invertIfNegative val="0"/>
          <c:dLbls>
            <c:numFmt formatCode="0.0%" sourceLinked="0"/>
            <c:spPr>
              <a:noFill/>
              <a:ln>
                <a:noFill/>
              </a:ln>
              <a:effectLst/>
            </c:spPr>
            <c:txPr>
              <a:bodyPr rot="-5400000" vert="horz"/>
              <a:lstStyle/>
              <a:p>
                <a:pPr>
                  <a:defRPr sz="1600" b="1" i="0">
                    <a:solidFill>
                      <a:srgbClr val="FFFFFF"/>
                    </a:solidFill>
                  </a:defRPr>
                </a:pPr>
                <a:endParaRPr lang="fr-FR"/>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Feuil1!$A$2:$A$6</c:f>
              <c:strCache>
                <c:ptCount val="5"/>
                <c:pt idx="0">
                  <c:v>CP1</c:v>
                </c:pt>
                <c:pt idx="1">
                  <c:v>CP2</c:v>
                </c:pt>
                <c:pt idx="2">
                  <c:v>CP3</c:v>
                </c:pt>
                <c:pt idx="3">
                  <c:v>CP4</c:v>
                </c:pt>
                <c:pt idx="4">
                  <c:v>CP5</c:v>
                </c:pt>
              </c:strCache>
            </c:strRef>
          </c:cat>
          <c:val>
            <c:numRef>
              <c:f>Feuil1!$C$2:$C$6</c:f>
              <c:numCache>
                <c:formatCode>0.00%</c:formatCode>
                <c:ptCount val="5"/>
                <c:pt idx="0">
                  <c:v>0.254</c:v>
                </c:pt>
                <c:pt idx="1">
                  <c:v>0.094</c:v>
                </c:pt>
                <c:pt idx="2">
                  <c:v>0.097</c:v>
                </c:pt>
                <c:pt idx="3">
                  <c:v>0.323</c:v>
                </c:pt>
                <c:pt idx="4">
                  <c:v>0.231</c:v>
                </c:pt>
              </c:numCache>
            </c:numRef>
          </c:val>
          <c:extLst xmlns:c16r2="http://schemas.microsoft.com/office/drawing/2015/06/chart">
            <c:ext xmlns:c16="http://schemas.microsoft.com/office/drawing/2014/chart" uri="{C3380CC4-5D6E-409C-BE32-E72D297353CC}">
              <c16:uniqueId val="{00000001-DCB3-41CF-A4FA-C0FAD7BE0845}"/>
            </c:ext>
          </c:extLst>
        </c:ser>
        <c:ser>
          <c:idx val="2"/>
          <c:order val="2"/>
          <c:tx>
            <c:strRef>
              <c:f>Feuil1!$D$1</c:f>
              <c:strCache>
                <c:ptCount val="1"/>
                <c:pt idx="0">
                  <c:v>2013</c:v>
                </c:pt>
              </c:strCache>
            </c:strRef>
          </c:tx>
          <c:invertIfNegative val="0"/>
          <c:dLbls>
            <c:numFmt formatCode="0.0%" sourceLinked="0"/>
            <c:spPr>
              <a:noFill/>
              <a:ln>
                <a:noFill/>
              </a:ln>
              <a:effectLst/>
            </c:spPr>
            <c:txPr>
              <a:bodyPr rot="-5400000" vert="horz"/>
              <a:lstStyle/>
              <a:p>
                <a:pPr>
                  <a:defRPr sz="1600" b="1" i="0" baseline="0">
                    <a:solidFill>
                      <a:schemeClr val="bg1"/>
                    </a:solidFill>
                  </a:defRPr>
                </a:pPr>
                <a:endParaRPr lang="fr-FR"/>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Feuil1!$A$2:$A$6</c:f>
              <c:strCache>
                <c:ptCount val="5"/>
                <c:pt idx="0">
                  <c:v>CP1</c:v>
                </c:pt>
                <c:pt idx="1">
                  <c:v>CP2</c:v>
                </c:pt>
                <c:pt idx="2">
                  <c:v>CP3</c:v>
                </c:pt>
                <c:pt idx="3">
                  <c:v>CP4</c:v>
                </c:pt>
                <c:pt idx="4">
                  <c:v>CP5</c:v>
                </c:pt>
              </c:strCache>
            </c:strRef>
          </c:cat>
          <c:val>
            <c:numRef>
              <c:f>Feuil1!$D$2:$D$6</c:f>
              <c:numCache>
                <c:formatCode>0.00%</c:formatCode>
                <c:ptCount val="5"/>
                <c:pt idx="0">
                  <c:v>0.2372</c:v>
                </c:pt>
                <c:pt idx="1">
                  <c:v>0.097</c:v>
                </c:pt>
                <c:pt idx="2">
                  <c:v>0.093</c:v>
                </c:pt>
                <c:pt idx="3">
                  <c:v>0.322</c:v>
                </c:pt>
                <c:pt idx="4">
                  <c:v>0.251</c:v>
                </c:pt>
              </c:numCache>
            </c:numRef>
          </c:val>
          <c:extLst xmlns:c16r2="http://schemas.microsoft.com/office/drawing/2015/06/chart">
            <c:ext xmlns:c16="http://schemas.microsoft.com/office/drawing/2014/chart" uri="{C3380CC4-5D6E-409C-BE32-E72D297353CC}">
              <c16:uniqueId val="{00000002-DCB3-41CF-A4FA-C0FAD7BE0845}"/>
            </c:ext>
          </c:extLst>
        </c:ser>
        <c:ser>
          <c:idx val="3"/>
          <c:order val="3"/>
          <c:tx>
            <c:strRef>
              <c:f>Feuil1!$E$1</c:f>
              <c:strCache>
                <c:ptCount val="1"/>
                <c:pt idx="0">
                  <c:v>2014</c:v>
                </c:pt>
              </c:strCache>
            </c:strRef>
          </c:tx>
          <c:invertIfNegative val="0"/>
          <c:dLbls>
            <c:numFmt formatCode="0.0%" sourceLinked="0"/>
            <c:spPr>
              <a:noFill/>
              <a:ln>
                <a:noFill/>
              </a:ln>
              <a:effectLst/>
            </c:spPr>
            <c:txPr>
              <a:bodyPr rot="-5400000" vert="horz"/>
              <a:lstStyle/>
              <a:p>
                <a:pPr>
                  <a:defRPr sz="1600" b="1" i="0">
                    <a:solidFill>
                      <a:schemeClr val="bg1"/>
                    </a:solidFill>
                  </a:defRPr>
                </a:pPr>
                <a:endParaRPr lang="fr-FR"/>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Feuil1!$A$2:$A$6</c:f>
              <c:strCache>
                <c:ptCount val="5"/>
                <c:pt idx="0">
                  <c:v>CP1</c:v>
                </c:pt>
                <c:pt idx="1">
                  <c:v>CP2</c:v>
                </c:pt>
                <c:pt idx="2">
                  <c:v>CP3</c:v>
                </c:pt>
                <c:pt idx="3">
                  <c:v>CP4</c:v>
                </c:pt>
                <c:pt idx="4">
                  <c:v>CP5</c:v>
                </c:pt>
              </c:strCache>
            </c:strRef>
          </c:cat>
          <c:val>
            <c:numRef>
              <c:f>Feuil1!$E$2:$E$6</c:f>
              <c:numCache>
                <c:formatCode>0.00%</c:formatCode>
                <c:ptCount val="5"/>
                <c:pt idx="0">
                  <c:v>0.2287</c:v>
                </c:pt>
                <c:pt idx="1">
                  <c:v>0.109</c:v>
                </c:pt>
                <c:pt idx="2">
                  <c:v>0.099</c:v>
                </c:pt>
                <c:pt idx="3">
                  <c:v>0.318</c:v>
                </c:pt>
                <c:pt idx="4">
                  <c:v>0.246</c:v>
                </c:pt>
              </c:numCache>
            </c:numRef>
          </c:val>
          <c:extLst xmlns:c16r2="http://schemas.microsoft.com/office/drawing/2015/06/chart">
            <c:ext xmlns:c16="http://schemas.microsoft.com/office/drawing/2014/chart" uri="{C3380CC4-5D6E-409C-BE32-E72D297353CC}">
              <c16:uniqueId val="{00000003-DCB3-41CF-A4FA-C0FAD7BE0845}"/>
            </c:ext>
          </c:extLst>
        </c:ser>
        <c:ser>
          <c:idx val="4"/>
          <c:order val="4"/>
          <c:tx>
            <c:strRef>
              <c:f>Feuil1!$F$1</c:f>
              <c:strCache>
                <c:ptCount val="1"/>
                <c:pt idx="0">
                  <c:v>2015</c:v>
                </c:pt>
              </c:strCache>
            </c:strRef>
          </c:tx>
          <c:invertIfNegative val="0"/>
          <c:dLbls>
            <c:spPr>
              <a:noFill/>
              <a:ln>
                <a:noFill/>
              </a:ln>
              <a:effectLst/>
            </c:spPr>
            <c:txPr>
              <a:bodyPr rot="-5400000" vert="horz"/>
              <a:lstStyle/>
              <a:p>
                <a:pPr>
                  <a:defRPr sz="1600" b="0" i="0" baseline="0">
                    <a:solidFill>
                      <a:schemeClr val="bg1"/>
                    </a:solidFill>
                  </a:defRPr>
                </a:pPr>
                <a:endParaRPr lang="fr-FR"/>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Feuil1!$A$2:$A$6</c:f>
              <c:strCache>
                <c:ptCount val="5"/>
                <c:pt idx="0">
                  <c:v>CP1</c:v>
                </c:pt>
                <c:pt idx="1">
                  <c:v>CP2</c:v>
                </c:pt>
                <c:pt idx="2">
                  <c:v>CP3</c:v>
                </c:pt>
                <c:pt idx="3">
                  <c:v>CP4</c:v>
                </c:pt>
                <c:pt idx="4">
                  <c:v>CP5</c:v>
                </c:pt>
              </c:strCache>
            </c:strRef>
          </c:cat>
          <c:val>
            <c:numRef>
              <c:f>Feuil1!$F$2:$F$6</c:f>
              <c:numCache>
                <c:formatCode>0.00%</c:formatCode>
                <c:ptCount val="5"/>
                <c:pt idx="0">
                  <c:v>0.2395</c:v>
                </c:pt>
                <c:pt idx="1">
                  <c:v>0.1069</c:v>
                </c:pt>
                <c:pt idx="2">
                  <c:v>0.1023</c:v>
                </c:pt>
                <c:pt idx="3">
                  <c:v>0.3032</c:v>
                </c:pt>
                <c:pt idx="4">
                  <c:v>0.2481</c:v>
                </c:pt>
              </c:numCache>
            </c:numRef>
          </c:val>
          <c:extLst xmlns:c16r2="http://schemas.microsoft.com/office/drawing/2015/06/chart">
            <c:ext xmlns:c16="http://schemas.microsoft.com/office/drawing/2014/chart" uri="{C3380CC4-5D6E-409C-BE32-E72D297353CC}">
              <c16:uniqueId val="{00000004-DCB3-41CF-A4FA-C0FAD7BE0845}"/>
            </c:ext>
          </c:extLst>
        </c:ser>
        <c:ser>
          <c:idx val="5"/>
          <c:order val="5"/>
          <c:tx>
            <c:strRef>
              <c:f>Feuil1!$G$1</c:f>
              <c:strCache>
                <c:ptCount val="1"/>
                <c:pt idx="0">
                  <c:v>2016</c:v>
                </c:pt>
              </c:strCache>
            </c:strRef>
          </c:tx>
          <c:invertIfNegative val="0"/>
          <c:dLbls>
            <c:dLbl>
              <c:idx val="0"/>
              <c:layout>
                <c:manualLayout>
                  <c:x val="0.0315345687269628"/>
                  <c:y val="0.0107746492017427"/>
                </c:manualLayout>
              </c:layout>
              <c:showLegendKey val="0"/>
              <c:showVal val="1"/>
              <c:showCatName val="0"/>
              <c:showSerName val="0"/>
              <c:showPercent val="0"/>
              <c:showBubbleSize val="0"/>
            </c:dLbl>
            <c:dLbl>
              <c:idx val="1"/>
              <c:layout>
                <c:manualLayout>
                  <c:x val="0.00143338948758916"/>
                  <c:y val="0.0107746492017427"/>
                </c:manualLayout>
              </c:layout>
              <c:showLegendKey val="0"/>
              <c:showVal val="1"/>
              <c:showCatName val="0"/>
              <c:showSerName val="0"/>
              <c:showPercent val="0"/>
              <c:showBubbleSize val="0"/>
            </c:dLbl>
            <c:dLbl>
              <c:idx val="3"/>
              <c:layout>
                <c:manualLayout>
                  <c:x val="0.00286677897517843"/>
                  <c:y val="0.0107746492017427"/>
                </c:manualLayout>
              </c:layout>
              <c:showLegendKey val="0"/>
              <c:showVal val="1"/>
              <c:showCatName val="0"/>
              <c:showSerName val="0"/>
              <c:showPercent val="0"/>
              <c:showBubbleSize val="0"/>
            </c:dLbl>
            <c:dLbl>
              <c:idx val="4"/>
              <c:layout>
                <c:manualLayout>
                  <c:x val="0.0"/>
                  <c:y val="0.00718309946782845"/>
                </c:manualLayout>
              </c:layout>
              <c:showLegendKey val="0"/>
              <c:showVal val="1"/>
              <c:showCatName val="0"/>
              <c:showSerName val="0"/>
              <c:showPercent val="0"/>
              <c:showBubbleSize val="0"/>
            </c:dLbl>
            <c:txPr>
              <a:bodyPr/>
              <a:lstStyle/>
              <a:p>
                <a:pPr>
                  <a:defRPr sz="2000" b="1" i="0">
                    <a:solidFill>
                      <a:srgbClr val="FF0000"/>
                    </a:solidFill>
                  </a:defRPr>
                </a:pPr>
                <a:endParaRPr lang="fr-FR"/>
              </a:p>
            </c:txPr>
            <c:showLegendKey val="0"/>
            <c:showVal val="1"/>
            <c:showCatName val="0"/>
            <c:showSerName val="0"/>
            <c:showPercent val="0"/>
            <c:showBubbleSize val="0"/>
            <c:showLeaderLines val="0"/>
          </c:dLbls>
          <c:cat>
            <c:strRef>
              <c:f>Feuil1!$A$2:$A$6</c:f>
              <c:strCache>
                <c:ptCount val="5"/>
                <c:pt idx="0">
                  <c:v>CP1</c:v>
                </c:pt>
                <c:pt idx="1">
                  <c:v>CP2</c:v>
                </c:pt>
                <c:pt idx="2">
                  <c:v>CP3</c:v>
                </c:pt>
                <c:pt idx="3">
                  <c:v>CP4</c:v>
                </c:pt>
                <c:pt idx="4">
                  <c:v>CP5</c:v>
                </c:pt>
              </c:strCache>
            </c:strRef>
          </c:cat>
          <c:val>
            <c:numRef>
              <c:f>Feuil1!$G$2:$G$6</c:f>
              <c:numCache>
                <c:formatCode>0.00%</c:formatCode>
                <c:ptCount val="5"/>
                <c:pt idx="0">
                  <c:v>0.2296</c:v>
                </c:pt>
                <c:pt idx="1">
                  <c:v>0.1089</c:v>
                </c:pt>
                <c:pt idx="2">
                  <c:v>0.1009</c:v>
                </c:pt>
                <c:pt idx="3">
                  <c:v>0.3074</c:v>
                </c:pt>
                <c:pt idx="4">
                  <c:v>0.253</c:v>
                </c:pt>
              </c:numCache>
            </c:numRef>
          </c:val>
        </c:ser>
        <c:dLbls>
          <c:showLegendKey val="0"/>
          <c:showVal val="0"/>
          <c:showCatName val="0"/>
          <c:showSerName val="0"/>
          <c:showPercent val="0"/>
          <c:showBubbleSize val="0"/>
        </c:dLbls>
        <c:gapWidth val="150"/>
        <c:axId val="-2134841656"/>
        <c:axId val="-2134853960"/>
      </c:barChart>
      <c:catAx>
        <c:axId val="-2134841656"/>
        <c:scaling>
          <c:orientation val="minMax"/>
        </c:scaling>
        <c:delete val="0"/>
        <c:axPos val="b"/>
        <c:numFmt formatCode="General" sourceLinked="0"/>
        <c:majorTickMark val="out"/>
        <c:minorTickMark val="none"/>
        <c:tickLblPos val="nextTo"/>
        <c:txPr>
          <a:bodyPr/>
          <a:lstStyle/>
          <a:p>
            <a:pPr>
              <a:defRPr>
                <a:solidFill>
                  <a:srgbClr val="FFFFFF"/>
                </a:solidFill>
              </a:defRPr>
            </a:pPr>
            <a:endParaRPr lang="fr-FR"/>
          </a:p>
        </c:txPr>
        <c:crossAx val="-2134853960"/>
        <c:crosses val="autoZero"/>
        <c:auto val="1"/>
        <c:lblAlgn val="ctr"/>
        <c:lblOffset val="100"/>
        <c:noMultiLvlLbl val="0"/>
      </c:catAx>
      <c:valAx>
        <c:axId val="-2134853960"/>
        <c:scaling>
          <c:orientation val="minMax"/>
        </c:scaling>
        <c:delete val="0"/>
        <c:axPos val="l"/>
        <c:majorGridlines/>
        <c:numFmt formatCode="0%" sourceLinked="0"/>
        <c:majorTickMark val="out"/>
        <c:minorTickMark val="none"/>
        <c:tickLblPos val="nextTo"/>
        <c:txPr>
          <a:bodyPr/>
          <a:lstStyle/>
          <a:p>
            <a:pPr>
              <a:defRPr>
                <a:solidFill>
                  <a:schemeClr val="bg1"/>
                </a:solidFill>
              </a:defRPr>
            </a:pPr>
            <a:endParaRPr lang="fr-FR"/>
          </a:p>
        </c:txPr>
        <c:crossAx val="-2134841656"/>
        <c:crosses val="autoZero"/>
        <c:crossBetween val="between"/>
      </c:valAx>
    </c:plotArea>
    <c:legend>
      <c:legendPos val="r"/>
      <c:legendEntry>
        <c:idx val="4"/>
        <c:txPr>
          <a:bodyPr/>
          <a:lstStyle/>
          <a:p>
            <a:pPr>
              <a:defRPr>
                <a:solidFill>
                  <a:srgbClr val="000000"/>
                </a:solidFill>
              </a:defRPr>
            </a:pPr>
            <a:endParaRPr lang="fr-FR"/>
          </a:p>
        </c:txPr>
      </c:legendEntry>
      <c:legendEntry>
        <c:idx val="5"/>
        <c:txPr>
          <a:bodyPr/>
          <a:lstStyle/>
          <a:p>
            <a:pPr>
              <a:defRPr b="1">
                <a:solidFill>
                  <a:srgbClr val="FF0000"/>
                </a:solidFill>
              </a:defRPr>
            </a:pPr>
            <a:endParaRPr lang="fr-FR"/>
          </a:p>
        </c:txPr>
      </c:legendEntry>
      <c:layout/>
      <c:overlay val="0"/>
      <c:txPr>
        <a:bodyPr/>
        <a:lstStyle/>
        <a:p>
          <a:pPr>
            <a:defRPr>
              <a:solidFill>
                <a:srgbClr val="000000"/>
              </a:solidFill>
            </a:defRPr>
          </a:pPr>
          <a:endParaRPr lang="fr-FR"/>
        </a:p>
      </c:txPr>
    </c:legend>
    <c:plotVisOnly val="1"/>
    <c:dispBlanksAs val="gap"/>
    <c:showDLblsOverMax val="0"/>
  </c:chart>
  <c:spPr>
    <a:solidFill>
      <a:srgbClr val="FFFFFF"/>
    </a:solidFill>
  </c:spPr>
  <c:txPr>
    <a:bodyPr/>
    <a:lstStyle/>
    <a:p>
      <a:pPr>
        <a:defRPr sz="1800"/>
      </a:pPr>
      <a:endParaRPr lang="fr-FR"/>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Feuil1!$B$1</c:f>
              <c:strCache>
                <c:ptCount val="1"/>
                <c:pt idx="0">
                  <c:v>Nb Notes &lt; ou = 10</c:v>
                </c:pt>
              </c:strCache>
            </c:strRef>
          </c:tx>
          <c:spPr>
            <a:solidFill>
              <a:srgbClr val="FF0000"/>
            </a:solidFill>
          </c:spPr>
          <c:invertIfNegative val="0"/>
          <c:dLbls>
            <c:showLegendKey val="0"/>
            <c:showVal val="1"/>
            <c:showCatName val="0"/>
            <c:showSerName val="0"/>
            <c:showPercent val="0"/>
            <c:showBubbleSize val="0"/>
            <c:showLeaderLines val="0"/>
          </c:dLbls>
          <c:cat>
            <c:strRef>
              <c:f>Feuil1!$A$2:$A$6</c:f>
              <c:strCache>
                <c:ptCount val="5"/>
                <c:pt idx="0">
                  <c:v>Natation</c:v>
                </c:pt>
                <c:pt idx="1">
                  <c:v>Escalade</c:v>
                </c:pt>
                <c:pt idx="2">
                  <c:v>Choré Indiv</c:v>
                </c:pt>
                <c:pt idx="3">
                  <c:v>Tennis</c:v>
                </c:pt>
                <c:pt idx="4">
                  <c:v>Judo</c:v>
                </c:pt>
              </c:strCache>
            </c:strRef>
          </c:cat>
          <c:val>
            <c:numRef>
              <c:f>Feuil1!$B$2:$B$6</c:f>
              <c:numCache>
                <c:formatCode>General</c:formatCode>
                <c:ptCount val="5"/>
                <c:pt idx="0">
                  <c:v>17.0</c:v>
                </c:pt>
                <c:pt idx="1">
                  <c:v>22.0</c:v>
                </c:pt>
                <c:pt idx="2">
                  <c:v>3.0</c:v>
                </c:pt>
                <c:pt idx="3">
                  <c:v>23.0</c:v>
                </c:pt>
                <c:pt idx="4">
                  <c:v>4.0</c:v>
                </c:pt>
              </c:numCache>
            </c:numRef>
          </c:val>
          <c:extLst xmlns:c16r2="http://schemas.microsoft.com/office/drawing/2015/06/chart">
            <c:ext xmlns:c16="http://schemas.microsoft.com/office/drawing/2014/chart" uri="{C3380CC4-5D6E-409C-BE32-E72D297353CC}">
              <c16:uniqueId val="{00000005-0AA4-4F80-87C3-997FCA921097}"/>
            </c:ext>
          </c:extLst>
        </c:ser>
        <c:ser>
          <c:idx val="1"/>
          <c:order val="1"/>
          <c:tx>
            <c:strRef>
              <c:f>Feuil1!$C$1</c:f>
              <c:strCache>
                <c:ptCount val="1"/>
                <c:pt idx="0">
                  <c:v>Nb Notes &gt; 10</c:v>
                </c:pt>
              </c:strCache>
            </c:strRef>
          </c:tx>
          <c:spPr>
            <a:solidFill>
              <a:srgbClr val="36FF33"/>
            </a:solidFill>
          </c:spPr>
          <c:invertIfNegative val="0"/>
          <c:dLbls>
            <c:showLegendKey val="0"/>
            <c:showVal val="1"/>
            <c:showCatName val="0"/>
            <c:showSerName val="0"/>
            <c:showPercent val="0"/>
            <c:showBubbleSize val="0"/>
            <c:showLeaderLines val="0"/>
          </c:dLbls>
          <c:cat>
            <c:strRef>
              <c:f>Feuil1!$A$2:$A$6</c:f>
              <c:strCache>
                <c:ptCount val="5"/>
                <c:pt idx="0">
                  <c:v>Natation</c:v>
                </c:pt>
                <c:pt idx="1">
                  <c:v>Escalade</c:v>
                </c:pt>
                <c:pt idx="2">
                  <c:v>Choré Indiv</c:v>
                </c:pt>
                <c:pt idx="3">
                  <c:v>Tennis</c:v>
                </c:pt>
                <c:pt idx="4">
                  <c:v>Judo</c:v>
                </c:pt>
              </c:strCache>
            </c:strRef>
          </c:cat>
          <c:val>
            <c:numRef>
              <c:f>Feuil1!$C$2:$C$6</c:f>
              <c:numCache>
                <c:formatCode>General</c:formatCode>
                <c:ptCount val="5"/>
                <c:pt idx="0">
                  <c:v>7.0</c:v>
                </c:pt>
                <c:pt idx="1">
                  <c:v>3.0</c:v>
                </c:pt>
                <c:pt idx="2">
                  <c:v>3.0</c:v>
                </c:pt>
                <c:pt idx="3">
                  <c:v>2.0</c:v>
                </c:pt>
                <c:pt idx="4">
                  <c:v>9.0</c:v>
                </c:pt>
              </c:numCache>
            </c:numRef>
          </c:val>
          <c:extLst xmlns:c16r2="http://schemas.microsoft.com/office/drawing/2015/06/chart">
            <c:ext xmlns:c16="http://schemas.microsoft.com/office/drawing/2014/chart" uri="{C3380CC4-5D6E-409C-BE32-E72D297353CC}">
              <c16:uniqueId val="{0000000B-0AA4-4F80-87C3-997FCA921097}"/>
            </c:ext>
          </c:extLst>
        </c:ser>
        <c:dLbls>
          <c:showLegendKey val="0"/>
          <c:showVal val="0"/>
          <c:showCatName val="0"/>
          <c:showSerName val="0"/>
          <c:showPercent val="0"/>
          <c:showBubbleSize val="0"/>
        </c:dLbls>
        <c:gapWidth val="150"/>
        <c:axId val="-2136864232"/>
        <c:axId val="-2098309544"/>
      </c:barChart>
      <c:catAx>
        <c:axId val="-2136864232"/>
        <c:scaling>
          <c:orientation val="minMax"/>
        </c:scaling>
        <c:delete val="0"/>
        <c:axPos val="b"/>
        <c:numFmt formatCode="General" sourceLinked="0"/>
        <c:majorTickMark val="out"/>
        <c:minorTickMark val="none"/>
        <c:tickLblPos val="nextTo"/>
        <c:txPr>
          <a:bodyPr/>
          <a:lstStyle/>
          <a:p>
            <a:pPr>
              <a:defRPr>
                <a:solidFill>
                  <a:srgbClr val="000000"/>
                </a:solidFill>
              </a:defRPr>
            </a:pPr>
            <a:endParaRPr lang="fr-FR"/>
          </a:p>
        </c:txPr>
        <c:crossAx val="-2098309544"/>
        <c:crosses val="autoZero"/>
        <c:auto val="1"/>
        <c:lblAlgn val="ctr"/>
        <c:lblOffset val="100"/>
        <c:noMultiLvlLbl val="0"/>
      </c:catAx>
      <c:valAx>
        <c:axId val="-2098309544"/>
        <c:scaling>
          <c:orientation val="minMax"/>
        </c:scaling>
        <c:delete val="0"/>
        <c:axPos val="l"/>
        <c:majorGridlines/>
        <c:numFmt formatCode="General" sourceLinked="1"/>
        <c:majorTickMark val="out"/>
        <c:minorTickMark val="none"/>
        <c:tickLblPos val="nextTo"/>
        <c:txPr>
          <a:bodyPr/>
          <a:lstStyle/>
          <a:p>
            <a:pPr>
              <a:defRPr>
                <a:solidFill>
                  <a:srgbClr val="FFFFFF"/>
                </a:solidFill>
              </a:defRPr>
            </a:pPr>
            <a:endParaRPr lang="fr-FR"/>
          </a:p>
        </c:txPr>
        <c:crossAx val="-2136864232"/>
        <c:crosses val="autoZero"/>
        <c:crossBetween val="between"/>
      </c:valAx>
    </c:plotArea>
    <c:legend>
      <c:legendPos val="r"/>
      <c:layout/>
      <c:overlay val="0"/>
      <c:txPr>
        <a:bodyPr/>
        <a:lstStyle/>
        <a:p>
          <a:pPr>
            <a:defRPr>
              <a:solidFill>
                <a:srgbClr val="000000"/>
              </a:solidFill>
            </a:defRPr>
          </a:pPr>
          <a:endParaRPr lang="fr-FR"/>
        </a:p>
      </c:txPr>
    </c:legend>
    <c:plotVisOnly val="1"/>
    <c:dispBlanksAs val="gap"/>
    <c:showDLblsOverMax val="0"/>
  </c:chart>
  <c:spPr>
    <a:solidFill>
      <a:srgbClr val="FFFFFF"/>
    </a:solidFill>
  </c:spPr>
  <c:txPr>
    <a:bodyPr/>
    <a:lstStyle/>
    <a:p>
      <a:pPr>
        <a:defRPr sz="1800"/>
      </a:pPr>
      <a:endParaRPr lang="fr-F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0.0988048917632925"/>
          <c:y val="0.0678375901710344"/>
          <c:w val="0.886861213360815"/>
          <c:h val="0.799271396162641"/>
        </c:manualLayout>
      </c:layout>
      <c:barChart>
        <c:barDir val="col"/>
        <c:grouping val="clustered"/>
        <c:varyColors val="0"/>
        <c:ser>
          <c:idx val="0"/>
          <c:order val="0"/>
          <c:tx>
            <c:strRef>
              <c:f>Feuil1!$B$1</c:f>
              <c:strCache>
                <c:ptCount val="1"/>
                <c:pt idx="0">
                  <c:v>2011</c:v>
                </c:pt>
              </c:strCache>
            </c:strRef>
          </c:tx>
          <c:invertIfNegative val="0"/>
          <c:dLbls>
            <c:dLbl>
              <c:idx val="3"/>
              <c:layout>
                <c:manualLayout>
                  <c:x val="-0.00433892690479745"/>
                  <c:y val="0.234777662714422"/>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27E7-4D1D-804D-EE7A6226EC19}"/>
                </c:ext>
              </c:extLst>
            </c:dLbl>
            <c:spPr>
              <a:noFill/>
              <a:ln>
                <a:noFill/>
              </a:ln>
              <a:effectLst/>
            </c:spPr>
            <c:txPr>
              <a:bodyPr rot="-5400000" vert="horz"/>
              <a:lstStyle/>
              <a:p>
                <a:pPr>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Feuil1!$A$2:$A$6</c:f>
              <c:strCache>
                <c:ptCount val="5"/>
                <c:pt idx="0">
                  <c:v>CP1</c:v>
                </c:pt>
                <c:pt idx="1">
                  <c:v>CP2</c:v>
                </c:pt>
                <c:pt idx="2">
                  <c:v>CP3</c:v>
                </c:pt>
                <c:pt idx="3">
                  <c:v>CP4</c:v>
                </c:pt>
                <c:pt idx="4">
                  <c:v>CP5</c:v>
                </c:pt>
              </c:strCache>
            </c:strRef>
          </c:cat>
          <c:val>
            <c:numRef>
              <c:f>Feuil1!$B$2:$B$6</c:f>
              <c:numCache>
                <c:formatCode>0.00%</c:formatCode>
                <c:ptCount val="5"/>
                <c:pt idx="0">
                  <c:v>0.2423</c:v>
                </c:pt>
                <c:pt idx="1">
                  <c:v>0.0952</c:v>
                </c:pt>
                <c:pt idx="2">
                  <c:v>0.0734</c:v>
                </c:pt>
                <c:pt idx="3">
                  <c:v>0.4259</c:v>
                </c:pt>
                <c:pt idx="4">
                  <c:v>0.1632</c:v>
                </c:pt>
              </c:numCache>
            </c:numRef>
          </c:val>
          <c:extLst xmlns:c16r2="http://schemas.microsoft.com/office/drawing/2015/06/chart">
            <c:ext xmlns:c16="http://schemas.microsoft.com/office/drawing/2014/chart" uri="{C3380CC4-5D6E-409C-BE32-E72D297353CC}">
              <c16:uniqueId val="{00000001-27E7-4D1D-804D-EE7A6226EC19}"/>
            </c:ext>
          </c:extLst>
        </c:ser>
        <c:ser>
          <c:idx val="1"/>
          <c:order val="1"/>
          <c:tx>
            <c:strRef>
              <c:f>Feuil1!$C$1</c:f>
              <c:strCache>
                <c:ptCount val="1"/>
                <c:pt idx="0">
                  <c:v>2012</c:v>
                </c:pt>
              </c:strCache>
            </c:strRef>
          </c:tx>
          <c:invertIfNegative val="0"/>
          <c:dLbls>
            <c:dLbl>
              <c:idx val="3"/>
              <c:layout>
                <c:manualLayout>
                  <c:x val="0.0"/>
                  <c:y val="0.197045538349604"/>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27E7-4D1D-804D-EE7A6226EC19}"/>
                </c:ext>
              </c:extLst>
            </c:dLbl>
            <c:spPr>
              <a:noFill/>
              <a:ln>
                <a:noFill/>
              </a:ln>
              <a:effectLst/>
            </c:spPr>
            <c:txPr>
              <a:bodyPr rot="-5400000" vert="horz"/>
              <a:lstStyle/>
              <a:p>
                <a:pPr>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Feuil1!$A$2:$A$6</c:f>
              <c:strCache>
                <c:ptCount val="5"/>
                <c:pt idx="0">
                  <c:v>CP1</c:v>
                </c:pt>
                <c:pt idx="1">
                  <c:v>CP2</c:v>
                </c:pt>
                <c:pt idx="2">
                  <c:v>CP3</c:v>
                </c:pt>
                <c:pt idx="3">
                  <c:v>CP4</c:v>
                </c:pt>
                <c:pt idx="4">
                  <c:v>CP5</c:v>
                </c:pt>
              </c:strCache>
            </c:strRef>
          </c:cat>
          <c:val>
            <c:numRef>
              <c:f>Feuil1!$C$2:$C$6</c:f>
              <c:numCache>
                <c:formatCode>0.00%</c:formatCode>
                <c:ptCount val="5"/>
                <c:pt idx="0">
                  <c:v>0.2729</c:v>
                </c:pt>
                <c:pt idx="1">
                  <c:v>0.1036</c:v>
                </c:pt>
                <c:pt idx="2">
                  <c:v>0.0795</c:v>
                </c:pt>
                <c:pt idx="3">
                  <c:v>0.3274</c:v>
                </c:pt>
                <c:pt idx="4">
                  <c:v>0.2166</c:v>
                </c:pt>
              </c:numCache>
            </c:numRef>
          </c:val>
          <c:extLst xmlns:c16r2="http://schemas.microsoft.com/office/drawing/2015/06/chart">
            <c:ext xmlns:c16="http://schemas.microsoft.com/office/drawing/2014/chart" uri="{C3380CC4-5D6E-409C-BE32-E72D297353CC}">
              <c16:uniqueId val="{00000003-27E7-4D1D-804D-EE7A6226EC19}"/>
            </c:ext>
          </c:extLst>
        </c:ser>
        <c:ser>
          <c:idx val="2"/>
          <c:order val="2"/>
          <c:tx>
            <c:strRef>
              <c:f>Feuil1!$D$1</c:f>
              <c:strCache>
                <c:ptCount val="1"/>
                <c:pt idx="0">
                  <c:v>2013</c:v>
                </c:pt>
              </c:strCache>
            </c:strRef>
          </c:tx>
          <c:invertIfNegative val="0"/>
          <c:dLbls>
            <c:dLbl>
              <c:idx val="3"/>
              <c:layout>
                <c:manualLayout>
                  <c:x val="-0.00289261793653163"/>
                  <c:y val="0.209622913137877"/>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27E7-4D1D-804D-EE7A6226EC19}"/>
                </c:ext>
              </c:extLst>
            </c:dLbl>
            <c:spPr>
              <a:noFill/>
              <a:ln>
                <a:noFill/>
              </a:ln>
              <a:effectLst/>
            </c:spPr>
            <c:txPr>
              <a:bodyPr rot="-5400000" vert="horz"/>
              <a:lstStyle/>
              <a:p>
                <a:pPr>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Feuil1!$A$2:$A$6</c:f>
              <c:strCache>
                <c:ptCount val="5"/>
                <c:pt idx="0">
                  <c:v>CP1</c:v>
                </c:pt>
                <c:pt idx="1">
                  <c:v>CP2</c:v>
                </c:pt>
                <c:pt idx="2">
                  <c:v>CP3</c:v>
                </c:pt>
                <c:pt idx="3">
                  <c:v>CP4</c:v>
                </c:pt>
                <c:pt idx="4">
                  <c:v>CP5</c:v>
                </c:pt>
              </c:strCache>
            </c:strRef>
          </c:cat>
          <c:val>
            <c:numRef>
              <c:f>Feuil1!$D$2:$D$6</c:f>
              <c:numCache>
                <c:formatCode>0.00%</c:formatCode>
                <c:ptCount val="5"/>
                <c:pt idx="0">
                  <c:v>0.2376</c:v>
                </c:pt>
                <c:pt idx="1">
                  <c:v>0.1024</c:v>
                </c:pt>
                <c:pt idx="2">
                  <c:v>0.0907</c:v>
                </c:pt>
                <c:pt idx="3">
                  <c:v>0.3221</c:v>
                </c:pt>
                <c:pt idx="4">
                  <c:v>0.2472</c:v>
                </c:pt>
              </c:numCache>
            </c:numRef>
          </c:val>
          <c:extLst xmlns:c16r2="http://schemas.microsoft.com/office/drawing/2015/06/chart">
            <c:ext xmlns:c16="http://schemas.microsoft.com/office/drawing/2014/chart" uri="{C3380CC4-5D6E-409C-BE32-E72D297353CC}">
              <c16:uniqueId val="{00000005-27E7-4D1D-804D-EE7A6226EC19}"/>
            </c:ext>
          </c:extLst>
        </c:ser>
        <c:ser>
          <c:idx val="3"/>
          <c:order val="3"/>
          <c:tx>
            <c:strRef>
              <c:f>Feuil1!$E$1</c:f>
              <c:strCache>
                <c:ptCount val="1"/>
                <c:pt idx="0">
                  <c:v>2014</c:v>
                </c:pt>
              </c:strCache>
            </c:strRef>
          </c:tx>
          <c:invertIfNegative val="0"/>
          <c:dLbls>
            <c:dLbl>
              <c:idx val="3"/>
              <c:layout>
                <c:manualLayout>
                  <c:x val="-0.00289261793653163"/>
                  <c:y val="0.247355037502695"/>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27E7-4D1D-804D-EE7A6226EC19}"/>
                </c:ext>
              </c:extLst>
            </c:dLbl>
            <c:spPr>
              <a:noFill/>
              <a:ln>
                <a:noFill/>
              </a:ln>
              <a:effectLst/>
            </c:spPr>
            <c:txPr>
              <a:bodyPr rot="-5400000" vert="horz"/>
              <a:lstStyle/>
              <a:p>
                <a:pPr>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Feuil1!$A$2:$A$6</c:f>
              <c:strCache>
                <c:ptCount val="5"/>
                <c:pt idx="0">
                  <c:v>CP1</c:v>
                </c:pt>
                <c:pt idx="1">
                  <c:v>CP2</c:v>
                </c:pt>
                <c:pt idx="2">
                  <c:v>CP3</c:v>
                </c:pt>
                <c:pt idx="3">
                  <c:v>CP4</c:v>
                </c:pt>
                <c:pt idx="4">
                  <c:v>CP5</c:v>
                </c:pt>
              </c:strCache>
            </c:strRef>
          </c:cat>
          <c:val>
            <c:numRef>
              <c:f>Feuil1!$E$2:$E$6</c:f>
              <c:numCache>
                <c:formatCode>0.00%</c:formatCode>
                <c:ptCount val="5"/>
                <c:pt idx="0">
                  <c:v>0.2139</c:v>
                </c:pt>
                <c:pt idx="1">
                  <c:v>0.1018</c:v>
                </c:pt>
                <c:pt idx="2">
                  <c:v>0.1012</c:v>
                </c:pt>
                <c:pt idx="3">
                  <c:v>0.3164</c:v>
                </c:pt>
                <c:pt idx="4">
                  <c:v>0.2666</c:v>
                </c:pt>
              </c:numCache>
            </c:numRef>
          </c:val>
          <c:extLst xmlns:c16r2="http://schemas.microsoft.com/office/drawing/2015/06/chart">
            <c:ext xmlns:c16="http://schemas.microsoft.com/office/drawing/2014/chart" uri="{C3380CC4-5D6E-409C-BE32-E72D297353CC}">
              <c16:uniqueId val="{00000007-27E7-4D1D-804D-EE7A6226EC19}"/>
            </c:ext>
          </c:extLst>
        </c:ser>
        <c:ser>
          <c:idx val="4"/>
          <c:order val="4"/>
          <c:tx>
            <c:strRef>
              <c:f>Feuil1!$F$1</c:f>
              <c:strCache>
                <c:ptCount val="1"/>
                <c:pt idx="0">
                  <c:v>2015</c:v>
                </c:pt>
              </c:strCache>
            </c:strRef>
          </c:tx>
          <c:invertIfNegative val="0"/>
          <c:dLbls>
            <c:dLbl>
              <c:idx val="3"/>
              <c:layout>
                <c:manualLayout>
                  <c:x val="0.00144630896826582"/>
                  <c:y val="0.264124870553725"/>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27E7-4D1D-804D-EE7A6226EC19}"/>
                </c:ext>
              </c:extLst>
            </c:dLbl>
            <c:spPr>
              <a:noFill/>
              <a:ln>
                <a:noFill/>
              </a:ln>
              <a:effectLst/>
            </c:spPr>
            <c:txPr>
              <a:bodyPr rot="-5400000" vert="horz"/>
              <a:lstStyle/>
              <a:p>
                <a:pPr>
                  <a:defRPr sz="1800" baseline="0"/>
                </a:pPr>
                <a:endParaRPr lang="fr-F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Feuil1!$A$2:$A$6</c:f>
              <c:strCache>
                <c:ptCount val="5"/>
                <c:pt idx="0">
                  <c:v>CP1</c:v>
                </c:pt>
                <c:pt idx="1">
                  <c:v>CP2</c:v>
                </c:pt>
                <c:pt idx="2">
                  <c:v>CP3</c:v>
                </c:pt>
                <c:pt idx="3">
                  <c:v>CP4</c:v>
                </c:pt>
                <c:pt idx="4">
                  <c:v>CP5</c:v>
                </c:pt>
              </c:strCache>
            </c:strRef>
          </c:cat>
          <c:val>
            <c:numRef>
              <c:f>Feuil1!$F$2:$F$6</c:f>
              <c:numCache>
                <c:formatCode>0.00%</c:formatCode>
                <c:ptCount val="5"/>
                <c:pt idx="0">
                  <c:v>0.2266</c:v>
                </c:pt>
                <c:pt idx="1">
                  <c:v>0.1033</c:v>
                </c:pt>
                <c:pt idx="2">
                  <c:v>0.0966</c:v>
                </c:pt>
                <c:pt idx="3">
                  <c:v>0.3128</c:v>
                </c:pt>
                <c:pt idx="4">
                  <c:v>0.2601</c:v>
                </c:pt>
              </c:numCache>
            </c:numRef>
          </c:val>
          <c:extLst xmlns:c16r2="http://schemas.microsoft.com/office/drawing/2015/06/chart">
            <c:ext xmlns:c16="http://schemas.microsoft.com/office/drawing/2014/chart" uri="{C3380CC4-5D6E-409C-BE32-E72D297353CC}">
              <c16:uniqueId val="{00000009-27E7-4D1D-804D-EE7A6226EC19}"/>
            </c:ext>
          </c:extLst>
        </c:ser>
        <c:ser>
          <c:idx val="5"/>
          <c:order val="5"/>
          <c:tx>
            <c:strRef>
              <c:f>Feuil1!$G$1</c:f>
              <c:strCache>
                <c:ptCount val="1"/>
                <c:pt idx="0">
                  <c:v>2016</c:v>
                </c:pt>
              </c:strCache>
            </c:strRef>
          </c:tx>
          <c:invertIfNegative val="0"/>
          <c:dLbls>
            <c:spPr>
              <a:noFill/>
              <a:ln>
                <a:noFill/>
              </a:ln>
              <a:effectLst/>
            </c:spPr>
            <c:txPr>
              <a:bodyPr rot="-5400000" vert="horz"/>
              <a:lstStyle/>
              <a:p>
                <a:pPr>
                  <a:defRPr>
                    <a:solidFill>
                      <a:srgbClr val="FF0000"/>
                    </a:solidFill>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Feuil1!$A$2:$A$6</c:f>
              <c:strCache>
                <c:ptCount val="5"/>
                <c:pt idx="0">
                  <c:v>CP1</c:v>
                </c:pt>
                <c:pt idx="1">
                  <c:v>CP2</c:v>
                </c:pt>
                <c:pt idx="2">
                  <c:v>CP3</c:v>
                </c:pt>
                <c:pt idx="3">
                  <c:v>CP4</c:v>
                </c:pt>
                <c:pt idx="4">
                  <c:v>CP5</c:v>
                </c:pt>
              </c:strCache>
            </c:strRef>
          </c:cat>
          <c:val>
            <c:numRef>
              <c:f>Feuil1!$G$2:$G$6</c:f>
              <c:numCache>
                <c:formatCode>0.00%</c:formatCode>
                <c:ptCount val="5"/>
                <c:pt idx="0">
                  <c:v>0.2124</c:v>
                </c:pt>
                <c:pt idx="1">
                  <c:v>0.1064</c:v>
                </c:pt>
                <c:pt idx="2">
                  <c:v>0.102</c:v>
                </c:pt>
                <c:pt idx="3">
                  <c:v>0.3207</c:v>
                </c:pt>
                <c:pt idx="4">
                  <c:v>0.2582</c:v>
                </c:pt>
              </c:numCache>
            </c:numRef>
          </c:val>
          <c:extLst xmlns:c16r2="http://schemas.microsoft.com/office/drawing/2015/06/chart">
            <c:ext xmlns:c16="http://schemas.microsoft.com/office/drawing/2014/chart" uri="{C3380CC4-5D6E-409C-BE32-E72D297353CC}">
              <c16:uniqueId val="{0000000A-27E7-4D1D-804D-EE7A6226EC19}"/>
            </c:ext>
          </c:extLst>
        </c:ser>
        <c:dLbls>
          <c:showLegendKey val="0"/>
          <c:showVal val="0"/>
          <c:showCatName val="0"/>
          <c:showSerName val="0"/>
          <c:showPercent val="0"/>
          <c:showBubbleSize val="0"/>
        </c:dLbls>
        <c:gapWidth val="150"/>
        <c:axId val="2143309720"/>
        <c:axId val="2143295976"/>
      </c:barChart>
      <c:catAx>
        <c:axId val="2143309720"/>
        <c:scaling>
          <c:orientation val="minMax"/>
        </c:scaling>
        <c:delete val="0"/>
        <c:axPos val="b"/>
        <c:numFmt formatCode="General" sourceLinked="0"/>
        <c:majorTickMark val="out"/>
        <c:minorTickMark val="none"/>
        <c:tickLblPos val="nextTo"/>
        <c:crossAx val="2143295976"/>
        <c:crosses val="autoZero"/>
        <c:auto val="1"/>
        <c:lblAlgn val="ctr"/>
        <c:lblOffset val="100"/>
        <c:noMultiLvlLbl val="0"/>
      </c:catAx>
      <c:valAx>
        <c:axId val="2143295976"/>
        <c:scaling>
          <c:orientation val="minMax"/>
          <c:max val="0.6"/>
          <c:min val="0.0"/>
        </c:scaling>
        <c:delete val="0"/>
        <c:axPos val="l"/>
        <c:majorGridlines/>
        <c:numFmt formatCode="0%" sourceLinked="0"/>
        <c:majorTickMark val="out"/>
        <c:minorTickMark val="none"/>
        <c:tickLblPos val="nextTo"/>
        <c:txPr>
          <a:bodyPr/>
          <a:lstStyle/>
          <a:p>
            <a:pPr>
              <a:defRPr sz="1600"/>
            </a:pPr>
            <a:endParaRPr lang="fr-FR"/>
          </a:p>
        </c:txPr>
        <c:crossAx val="2143309720"/>
        <c:crosses val="autoZero"/>
        <c:crossBetween val="between"/>
      </c:valAx>
    </c:plotArea>
    <c:legend>
      <c:legendPos val="t"/>
      <c:layout>
        <c:manualLayout>
          <c:xMode val="edge"/>
          <c:yMode val="edge"/>
          <c:x val="0.109811976417648"/>
          <c:y val="0.0335396661020603"/>
          <c:w val="0.585865826030897"/>
          <c:h val="0.12470615654243"/>
        </c:manualLayout>
      </c:layout>
      <c:overlay val="1"/>
    </c:legend>
    <c:plotVisOnly val="1"/>
    <c:dispBlanksAs val="gap"/>
    <c:showDLblsOverMax val="0"/>
  </c:chart>
  <c:spPr>
    <a:solidFill>
      <a:schemeClr val="bg1"/>
    </a:solidFill>
  </c:spPr>
  <c:txPr>
    <a:bodyPr/>
    <a:lstStyle/>
    <a:p>
      <a:pPr>
        <a:defRPr sz="1800"/>
      </a:pPr>
      <a:endParaRPr lang="fr-F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Feuil1!$B$1</c:f>
              <c:strCache>
                <c:ptCount val="1"/>
                <c:pt idx="0">
                  <c:v>Moyennes OT</c:v>
                </c:pt>
              </c:strCache>
            </c:strRef>
          </c:tx>
          <c:invertIfNegative val="0"/>
          <c:dLbls>
            <c:dLbl>
              <c:idx val="0"/>
              <c:layout>
                <c:manualLayout>
                  <c:x val="-0.0149122799807573"/>
                  <c:y val="0.00331357902020979"/>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F88E-4D0E-B42C-674C2CD7B452}"/>
                </c:ext>
              </c:extLst>
            </c:dLbl>
            <c:dLbl>
              <c:idx val="1"/>
              <c:layout>
                <c:manualLayout>
                  <c:x val="-0.016403507978833"/>
                  <c:y val="0.00994151985746835"/>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F88E-4D0E-B42C-674C2CD7B452}"/>
                </c:ext>
              </c:extLst>
            </c:dLbl>
            <c:dLbl>
              <c:idx val="2"/>
              <c:layout>
                <c:manualLayout>
                  <c:x val="-0.0104387134060575"/>
                  <c:y val="0.0066276799049789"/>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F88E-4D0E-B42C-674C2CD7B452}"/>
                </c:ext>
              </c:extLst>
            </c:dLbl>
            <c:dLbl>
              <c:idx val="3"/>
              <c:spPr/>
              <c:txPr>
                <a:bodyPr/>
                <a:lstStyle/>
                <a:p>
                  <a:pPr>
                    <a:defRPr sz="1800" b="0">
                      <a:solidFill>
                        <a:schemeClr val="bg1"/>
                      </a:solidFill>
                    </a:defRPr>
                  </a:pPr>
                  <a:endParaRPr lang="fr-FR"/>
                </a:p>
              </c:txPr>
              <c:showLegendKey val="0"/>
              <c:showVal val="1"/>
              <c:showCatName val="0"/>
              <c:showSerName val="0"/>
              <c:showPercent val="0"/>
              <c:showBubbleSize val="0"/>
            </c:dLbl>
            <c:dLbl>
              <c:idx val="4"/>
              <c:spPr/>
              <c:txPr>
                <a:bodyPr/>
                <a:lstStyle/>
                <a:p>
                  <a:pPr>
                    <a:defRPr sz="1800" b="0">
                      <a:solidFill>
                        <a:schemeClr val="bg1"/>
                      </a:solidFill>
                    </a:defRPr>
                  </a:pPr>
                  <a:endParaRPr lang="fr-FR"/>
                </a:p>
              </c:txPr>
              <c:showLegendKey val="0"/>
              <c:showVal val="1"/>
              <c:showCatName val="0"/>
              <c:showSerName val="0"/>
              <c:showPercent val="0"/>
              <c:showBubbleSize val="0"/>
            </c:dLbl>
            <c:dLbl>
              <c:idx val="6"/>
              <c:layout>
                <c:manualLayout>
                  <c:x val="0.0"/>
                  <c:y val="-0.0596491191448101"/>
                </c:manualLayout>
              </c:layout>
              <c:spPr>
                <a:noFill/>
                <a:ln>
                  <a:noFill/>
                </a:ln>
                <a:effectLst/>
              </c:spPr>
              <c:txPr>
                <a:bodyPr/>
                <a:lstStyle/>
                <a:p>
                  <a:pPr>
                    <a:defRPr sz="2000" b="1">
                      <a:solidFill>
                        <a:srgbClr val="FFFF00"/>
                      </a:solidFill>
                    </a:defRPr>
                  </a:pPr>
                  <a:endParaRPr lang="fr-FR"/>
                </a:p>
              </c:txPr>
              <c:showLegendKey val="0"/>
              <c:showVal val="1"/>
              <c:showCatName val="0"/>
              <c:showSerName val="0"/>
              <c:showPercent val="0"/>
              <c:showBubbleSize val="0"/>
            </c:dLbl>
            <c:spPr>
              <a:noFill/>
              <a:ln>
                <a:noFill/>
              </a:ln>
              <a:effectLst/>
            </c:spPr>
            <c:txPr>
              <a:bodyPr/>
              <a:lstStyle/>
              <a:p>
                <a:pPr>
                  <a:defRPr>
                    <a:solidFill>
                      <a:srgbClr val="FFFFFF"/>
                    </a:solidFill>
                  </a:defRPr>
                </a:pPr>
                <a:endParaRPr lang="fr-F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Feuil1!$A$2:$A$8</c:f>
              <c:numCache>
                <c:formatCode>General</c:formatCode>
                <c:ptCount val="7"/>
                <c:pt idx="0">
                  <c:v>2010.0</c:v>
                </c:pt>
                <c:pt idx="1">
                  <c:v>2011.0</c:v>
                </c:pt>
                <c:pt idx="2">
                  <c:v>2012.0</c:v>
                </c:pt>
                <c:pt idx="3">
                  <c:v>2013.0</c:v>
                </c:pt>
                <c:pt idx="4">
                  <c:v>2014.0</c:v>
                </c:pt>
                <c:pt idx="5">
                  <c:v>2015.0</c:v>
                </c:pt>
                <c:pt idx="6">
                  <c:v>2016.0</c:v>
                </c:pt>
              </c:numCache>
            </c:numRef>
          </c:cat>
          <c:val>
            <c:numRef>
              <c:f>Feuil1!$B$2:$B$8</c:f>
              <c:numCache>
                <c:formatCode>General</c:formatCode>
                <c:ptCount val="7"/>
                <c:pt idx="0">
                  <c:v>12.7</c:v>
                </c:pt>
                <c:pt idx="1">
                  <c:v>12.3</c:v>
                </c:pt>
                <c:pt idx="2" formatCode="0.00">
                  <c:v>12.7</c:v>
                </c:pt>
                <c:pt idx="3" formatCode="0.00">
                  <c:v>12.72</c:v>
                </c:pt>
                <c:pt idx="4">
                  <c:v>12.84</c:v>
                </c:pt>
                <c:pt idx="5">
                  <c:v>12.87</c:v>
                </c:pt>
                <c:pt idx="6">
                  <c:v>12.95</c:v>
                </c:pt>
              </c:numCache>
            </c:numRef>
          </c:val>
          <c:extLst xmlns:c16r2="http://schemas.microsoft.com/office/drawing/2015/06/chart">
            <c:ext xmlns:c16="http://schemas.microsoft.com/office/drawing/2014/chart" uri="{C3380CC4-5D6E-409C-BE32-E72D297353CC}">
              <c16:uniqueId val="{00000005-F88E-4D0E-B42C-674C2CD7B452}"/>
            </c:ext>
          </c:extLst>
        </c:ser>
        <c:ser>
          <c:idx val="1"/>
          <c:order val="1"/>
          <c:tx>
            <c:strRef>
              <c:f>Feuil1!$C$1</c:f>
              <c:strCache>
                <c:ptCount val="1"/>
                <c:pt idx="0">
                  <c:v>Moyennes France</c:v>
                </c:pt>
              </c:strCache>
            </c:strRef>
          </c:tx>
          <c:invertIfNegative val="0"/>
          <c:dLbls>
            <c:dLbl>
              <c:idx val="0"/>
              <c:layout>
                <c:manualLayout>
                  <c:x val="0.00447368399422719"/>
                  <c:y val="0.0066276799049789"/>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F88E-4D0E-B42C-674C2CD7B452}"/>
                </c:ext>
              </c:extLst>
            </c:dLbl>
            <c:dLbl>
              <c:idx val="1"/>
              <c:layout>
                <c:manualLayout>
                  <c:x val="0.0119298239846058"/>
                  <c:y val="0.0132553598099578"/>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F88E-4D0E-B42C-674C2CD7B452}"/>
                </c:ext>
              </c:extLst>
            </c:dLbl>
            <c:dLbl>
              <c:idx val="2"/>
              <c:layout>
                <c:manualLayout>
                  <c:x val="0.00894736798845432"/>
                  <c:y val="0.0066276799049789"/>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F88E-4D0E-B42C-674C2CD7B452}"/>
                </c:ext>
              </c:extLst>
            </c:dLbl>
            <c:dLbl>
              <c:idx val="3"/>
              <c:layout>
                <c:manualLayout>
                  <c:x val="0.00894736798845437"/>
                  <c:y val="0.0231968796674261"/>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F88E-4D0E-B42C-674C2CD7B452}"/>
                </c:ext>
              </c:extLst>
            </c:dLbl>
            <c:dLbl>
              <c:idx val="4"/>
              <c:layout>
                <c:manualLayout>
                  <c:x val="0.0134210519826816"/>
                  <c:y val="0.023196879667426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F88E-4D0E-B42C-674C2CD7B452}"/>
                </c:ext>
              </c:extLst>
            </c:dLbl>
            <c:spPr>
              <a:noFill/>
              <a:ln>
                <a:noFill/>
              </a:ln>
              <a:effectLst/>
            </c:spPr>
            <c:txPr>
              <a:bodyPr/>
              <a:lstStyle/>
              <a:p>
                <a:pPr>
                  <a:defRPr>
                    <a:solidFill>
                      <a:srgbClr val="FFFFFF"/>
                    </a:solidFill>
                  </a:defRPr>
                </a:pPr>
                <a:endParaRPr lang="fr-F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Feuil1!$A$2:$A$8</c:f>
              <c:numCache>
                <c:formatCode>General</c:formatCode>
                <c:ptCount val="7"/>
                <c:pt idx="0">
                  <c:v>2010.0</c:v>
                </c:pt>
                <c:pt idx="1">
                  <c:v>2011.0</c:v>
                </c:pt>
                <c:pt idx="2">
                  <c:v>2012.0</c:v>
                </c:pt>
                <c:pt idx="3">
                  <c:v>2013.0</c:v>
                </c:pt>
                <c:pt idx="4">
                  <c:v>2014.0</c:v>
                </c:pt>
                <c:pt idx="5">
                  <c:v>2015.0</c:v>
                </c:pt>
                <c:pt idx="6">
                  <c:v>2016.0</c:v>
                </c:pt>
              </c:numCache>
            </c:numRef>
          </c:cat>
          <c:val>
            <c:numRef>
              <c:f>Feuil1!$C$2:$C$8</c:f>
              <c:numCache>
                <c:formatCode>General</c:formatCode>
                <c:ptCount val="7"/>
                <c:pt idx="0">
                  <c:v>12.9</c:v>
                </c:pt>
                <c:pt idx="1">
                  <c:v>12.38</c:v>
                </c:pt>
                <c:pt idx="2">
                  <c:v>12.5</c:v>
                </c:pt>
                <c:pt idx="3">
                  <c:v>12.51</c:v>
                </c:pt>
                <c:pt idx="4">
                  <c:v>12.66</c:v>
                </c:pt>
                <c:pt idx="5">
                  <c:v>12.64</c:v>
                </c:pt>
                <c:pt idx="6">
                  <c:v>0.0</c:v>
                </c:pt>
              </c:numCache>
            </c:numRef>
          </c:val>
          <c:extLst xmlns:c16r2="http://schemas.microsoft.com/office/drawing/2015/06/chart">
            <c:ext xmlns:c16="http://schemas.microsoft.com/office/drawing/2014/chart" uri="{C3380CC4-5D6E-409C-BE32-E72D297353CC}">
              <c16:uniqueId val="{0000000B-F88E-4D0E-B42C-674C2CD7B452}"/>
            </c:ext>
          </c:extLst>
        </c:ser>
        <c:dLbls>
          <c:showLegendKey val="0"/>
          <c:showVal val="0"/>
          <c:showCatName val="0"/>
          <c:showSerName val="0"/>
          <c:showPercent val="0"/>
          <c:showBubbleSize val="0"/>
        </c:dLbls>
        <c:gapWidth val="150"/>
        <c:axId val="2123332872"/>
        <c:axId val="2123324312"/>
      </c:barChart>
      <c:catAx>
        <c:axId val="2123332872"/>
        <c:scaling>
          <c:orientation val="minMax"/>
        </c:scaling>
        <c:delete val="0"/>
        <c:axPos val="b"/>
        <c:numFmt formatCode="General" sourceLinked="1"/>
        <c:majorTickMark val="out"/>
        <c:minorTickMark val="none"/>
        <c:tickLblPos val="nextTo"/>
        <c:txPr>
          <a:bodyPr/>
          <a:lstStyle/>
          <a:p>
            <a:pPr>
              <a:defRPr>
                <a:solidFill>
                  <a:srgbClr val="FFFFFF"/>
                </a:solidFill>
              </a:defRPr>
            </a:pPr>
            <a:endParaRPr lang="fr-FR"/>
          </a:p>
        </c:txPr>
        <c:crossAx val="2123324312"/>
        <c:crosses val="autoZero"/>
        <c:auto val="1"/>
        <c:lblAlgn val="ctr"/>
        <c:lblOffset val="100"/>
        <c:noMultiLvlLbl val="0"/>
      </c:catAx>
      <c:valAx>
        <c:axId val="2123324312"/>
        <c:scaling>
          <c:orientation val="minMax"/>
          <c:max val="14.0"/>
          <c:min val="12.0"/>
        </c:scaling>
        <c:delete val="0"/>
        <c:axPos val="l"/>
        <c:majorGridlines/>
        <c:numFmt formatCode="General" sourceLinked="1"/>
        <c:majorTickMark val="out"/>
        <c:minorTickMark val="none"/>
        <c:tickLblPos val="nextTo"/>
        <c:txPr>
          <a:bodyPr/>
          <a:lstStyle/>
          <a:p>
            <a:pPr>
              <a:defRPr>
                <a:solidFill>
                  <a:srgbClr val="FFFFFF"/>
                </a:solidFill>
              </a:defRPr>
            </a:pPr>
            <a:endParaRPr lang="fr-FR"/>
          </a:p>
        </c:txPr>
        <c:crossAx val="2123332872"/>
        <c:crosses val="autoZero"/>
        <c:crossBetween val="between"/>
        <c:majorUnit val="0.5"/>
        <c:minorUnit val="0.4"/>
      </c:valAx>
    </c:plotArea>
    <c:legend>
      <c:legendPos val="r"/>
      <c:layout/>
      <c:overlay val="0"/>
      <c:txPr>
        <a:bodyPr/>
        <a:lstStyle/>
        <a:p>
          <a:pPr>
            <a:defRPr>
              <a:solidFill>
                <a:srgbClr val="FFFFFF"/>
              </a:solidFill>
            </a:defRPr>
          </a:pPr>
          <a:endParaRPr lang="fr-FR"/>
        </a:p>
      </c:txPr>
    </c:legend>
    <c:plotVisOnly val="1"/>
    <c:dispBlanksAs val="gap"/>
    <c:showDLblsOverMax val="0"/>
  </c:chart>
  <c:txPr>
    <a:bodyPr/>
    <a:lstStyle/>
    <a:p>
      <a:pPr>
        <a:defRPr sz="1800"/>
      </a:pPr>
      <a:endParaRPr lang="fr-F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Feuil1!$B$1</c:f>
              <c:strCache>
                <c:ptCount val="1"/>
                <c:pt idx="0">
                  <c:v>Moyennes OT</c:v>
                </c:pt>
              </c:strCache>
            </c:strRef>
          </c:tx>
          <c:invertIfNegative val="0"/>
          <c:dLbls>
            <c:dLbl>
              <c:idx val="6"/>
              <c:layout>
                <c:manualLayout>
                  <c:x val="0.00149122799807562"/>
                  <c:y val="0.00331383995248939"/>
                </c:manualLayout>
              </c:layout>
              <c:spPr/>
              <c:txPr>
                <a:bodyPr rot="0" vert="horz"/>
                <a:lstStyle/>
                <a:p>
                  <a:pPr>
                    <a:defRPr sz="2000" b="1" i="0" baseline="0">
                      <a:solidFill>
                        <a:srgbClr val="FFFF00"/>
                      </a:solidFill>
                    </a:defRPr>
                  </a:pPr>
                  <a:endParaRPr lang="fr-FR"/>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E76E-43BC-98C2-BCD15CFF35D6}"/>
                </c:ext>
              </c:extLst>
            </c:dLbl>
            <c:spPr>
              <a:noFill/>
              <a:ln>
                <a:noFill/>
              </a:ln>
              <a:effectLst/>
            </c:spPr>
            <c:txPr>
              <a:bodyPr rot="-5400000" vert="horz"/>
              <a:lstStyle/>
              <a:p>
                <a:pPr>
                  <a:defRPr sz="1800" b="0" i="0" baseline="0">
                    <a:solidFill>
                      <a:schemeClr val="bg1"/>
                    </a:solidFill>
                  </a:defRPr>
                </a:pPr>
                <a:endParaRPr lang="fr-FR"/>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Feuil1!$A$2:$A$8</c:f>
              <c:numCache>
                <c:formatCode>General</c:formatCode>
                <c:ptCount val="7"/>
                <c:pt idx="0">
                  <c:v>2010.0</c:v>
                </c:pt>
                <c:pt idx="1">
                  <c:v>2011.0</c:v>
                </c:pt>
                <c:pt idx="2">
                  <c:v>2012.0</c:v>
                </c:pt>
                <c:pt idx="3">
                  <c:v>2013.0</c:v>
                </c:pt>
                <c:pt idx="4">
                  <c:v>2014.0</c:v>
                </c:pt>
                <c:pt idx="5">
                  <c:v>2015.0</c:v>
                </c:pt>
                <c:pt idx="6">
                  <c:v>2016.0</c:v>
                </c:pt>
              </c:numCache>
            </c:numRef>
          </c:cat>
          <c:val>
            <c:numRef>
              <c:f>Feuil1!$B$2:$B$8</c:f>
              <c:numCache>
                <c:formatCode>General</c:formatCode>
                <c:ptCount val="7"/>
                <c:pt idx="0">
                  <c:v>12.79</c:v>
                </c:pt>
                <c:pt idx="1">
                  <c:v>12.68</c:v>
                </c:pt>
                <c:pt idx="2" formatCode="0.00">
                  <c:v>12.76</c:v>
                </c:pt>
                <c:pt idx="3" formatCode="0.00">
                  <c:v>12.75</c:v>
                </c:pt>
                <c:pt idx="4">
                  <c:v>12.87</c:v>
                </c:pt>
                <c:pt idx="5">
                  <c:v>12.89</c:v>
                </c:pt>
                <c:pt idx="6" formatCode="0.00">
                  <c:v>13.1</c:v>
                </c:pt>
              </c:numCache>
            </c:numRef>
          </c:val>
          <c:extLst xmlns:c16r2="http://schemas.microsoft.com/office/drawing/2015/06/chart">
            <c:ext xmlns:c16="http://schemas.microsoft.com/office/drawing/2014/chart" uri="{C3380CC4-5D6E-409C-BE32-E72D297353CC}">
              <c16:uniqueId val="{00000001-E76E-43BC-98C2-BCD15CFF35D6}"/>
            </c:ext>
          </c:extLst>
        </c:ser>
        <c:ser>
          <c:idx val="1"/>
          <c:order val="1"/>
          <c:tx>
            <c:strRef>
              <c:f>Feuil1!$C$1</c:f>
              <c:strCache>
                <c:ptCount val="1"/>
                <c:pt idx="0">
                  <c:v>Moyennes France</c:v>
                </c:pt>
              </c:strCache>
            </c:strRef>
          </c:tx>
          <c:invertIfNegative val="0"/>
          <c:dLbls>
            <c:spPr>
              <a:noFill/>
              <a:ln>
                <a:noFill/>
              </a:ln>
              <a:effectLst/>
            </c:spPr>
            <c:txPr>
              <a:bodyPr rot="-5400000" vert="horz"/>
              <a:lstStyle/>
              <a:p>
                <a:pPr>
                  <a:defRPr>
                    <a:solidFill>
                      <a:srgbClr val="FFFFFF"/>
                    </a:solidFill>
                  </a:defRPr>
                </a:pPr>
                <a:endParaRPr lang="fr-FR"/>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Feuil1!$A$2:$A$8</c:f>
              <c:numCache>
                <c:formatCode>General</c:formatCode>
                <c:ptCount val="7"/>
                <c:pt idx="0">
                  <c:v>2010.0</c:v>
                </c:pt>
                <c:pt idx="1">
                  <c:v>2011.0</c:v>
                </c:pt>
                <c:pt idx="2">
                  <c:v>2012.0</c:v>
                </c:pt>
                <c:pt idx="3">
                  <c:v>2013.0</c:v>
                </c:pt>
                <c:pt idx="4">
                  <c:v>2014.0</c:v>
                </c:pt>
                <c:pt idx="5">
                  <c:v>2015.0</c:v>
                </c:pt>
                <c:pt idx="6">
                  <c:v>2016.0</c:v>
                </c:pt>
              </c:numCache>
            </c:numRef>
          </c:cat>
          <c:val>
            <c:numRef>
              <c:f>Feuil1!$C$2:$C$8</c:f>
              <c:numCache>
                <c:formatCode>General</c:formatCode>
                <c:ptCount val="7"/>
                <c:pt idx="0">
                  <c:v>12.8</c:v>
                </c:pt>
                <c:pt idx="1">
                  <c:v>12.69</c:v>
                </c:pt>
                <c:pt idx="2">
                  <c:v>12.72</c:v>
                </c:pt>
                <c:pt idx="3">
                  <c:v>12.81</c:v>
                </c:pt>
                <c:pt idx="4">
                  <c:v>12.83</c:v>
                </c:pt>
                <c:pt idx="5">
                  <c:v>12.82</c:v>
                </c:pt>
              </c:numCache>
            </c:numRef>
          </c:val>
          <c:extLst xmlns:c16r2="http://schemas.microsoft.com/office/drawing/2015/06/chart">
            <c:ext xmlns:c16="http://schemas.microsoft.com/office/drawing/2014/chart" uri="{C3380CC4-5D6E-409C-BE32-E72D297353CC}">
              <c16:uniqueId val="{00000002-E76E-43BC-98C2-BCD15CFF35D6}"/>
            </c:ext>
          </c:extLst>
        </c:ser>
        <c:dLbls>
          <c:showLegendKey val="0"/>
          <c:showVal val="0"/>
          <c:showCatName val="0"/>
          <c:showSerName val="0"/>
          <c:showPercent val="0"/>
          <c:showBubbleSize val="0"/>
        </c:dLbls>
        <c:gapWidth val="150"/>
        <c:axId val="2144615288"/>
        <c:axId val="2144865464"/>
      </c:barChart>
      <c:catAx>
        <c:axId val="2144615288"/>
        <c:scaling>
          <c:orientation val="minMax"/>
        </c:scaling>
        <c:delete val="0"/>
        <c:axPos val="b"/>
        <c:numFmt formatCode="General" sourceLinked="1"/>
        <c:majorTickMark val="out"/>
        <c:minorTickMark val="none"/>
        <c:tickLblPos val="nextTo"/>
        <c:txPr>
          <a:bodyPr/>
          <a:lstStyle/>
          <a:p>
            <a:pPr>
              <a:defRPr>
                <a:solidFill>
                  <a:srgbClr val="FFFFFF"/>
                </a:solidFill>
              </a:defRPr>
            </a:pPr>
            <a:endParaRPr lang="fr-FR"/>
          </a:p>
        </c:txPr>
        <c:crossAx val="2144865464"/>
        <c:crosses val="autoZero"/>
        <c:auto val="1"/>
        <c:lblAlgn val="ctr"/>
        <c:lblOffset val="100"/>
        <c:noMultiLvlLbl val="0"/>
      </c:catAx>
      <c:valAx>
        <c:axId val="2144865464"/>
        <c:scaling>
          <c:orientation val="minMax"/>
          <c:max val="14.0"/>
          <c:min val="12.0"/>
        </c:scaling>
        <c:delete val="0"/>
        <c:axPos val="l"/>
        <c:majorGridlines/>
        <c:numFmt formatCode="General" sourceLinked="1"/>
        <c:majorTickMark val="out"/>
        <c:minorTickMark val="none"/>
        <c:tickLblPos val="nextTo"/>
        <c:txPr>
          <a:bodyPr/>
          <a:lstStyle/>
          <a:p>
            <a:pPr>
              <a:defRPr>
                <a:solidFill>
                  <a:srgbClr val="FFFFFF"/>
                </a:solidFill>
              </a:defRPr>
            </a:pPr>
            <a:endParaRPr lang="fr-FR"/>
          </a:p>
        </c:txPr>
        <c:crossAx val="2144615288"/>
        <c:crosses val="autoZero"/>
        <c:crossBetween val="between"/>
        <c:majorUnit val="0.5"/>
        <c:minorUnit val="0.4"/>
      </c:valAx>
    </c:plotArea>
    <c:legend>
      <c:legendPos val="r"/>
      <c:layout/>
      <c:overlay val="0"/>
      <c:txPr>
        <a:bodyPr/>
        <a:lstStyle/>
        <a:p>
          <a:pPr>
            <a:defRPr>
              <a:solidFill>
                <a:srgbClr val="FFFFFF"/>
              </a:solidFill>
            </a:defRPr>
          </a:pPr>
          <a:endParaRPr lang="fr-FR"/>
        </a:p>
      </c:txPr>
    </c:legend>
    <c:plotVisOnly val="1"/>
    <c:dispBlanksAs val="gap"/>
    <c:showDLblsOverMax val="0"/>
  </c:chart>
  <c:txPr>
    <a:bodyPr/>
    <a:lstStyle/>
    <a:p>
      <a:pPr>
        <a:defRPr sz="1800"/>
      </a:pPr>
      <a:endParaRPr lang="fr-F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1"/>
          <c:order val="1"/>
          <c:tx>
            <c:v>Effectifs par Département</c:v>
          </c:tx>
          <c:invertIfNegative val="0"/>
          <c:dLbls>
            <c:spPr>
              <a:noFill/>
              <a:ln>
                <a:noFill/>
              </a:ln>
              <a:effectLst/>
            </c:spPr>
            <c:txPr>
              <a:bodyPr/>
              <a:lstStyle/>
              <a:p>
                <a:pPr>
                  <a:defRPr sz="1600" b="1">
                    <a:solidFill>
                      <a:schemeClr val="bg1"/>
                    </a:solidFill>
                  </a:defRPr>
                </a:pPr>
                <a:endParaRPr lang="fr-FR"/>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'PPT SS COMMISSION'!$L$126:$L$131</c:f>
              <c:strCache>
                <c:ptCount val="6"/>
                <c:pt idx="0">
                  <c:v>CHER</c:v>
                </c:pt>
                <c:pt idx="1">
                  <c:v>EURE ET LOIR</c:v>
                </c:pt>
                <c:pt idx="2">
                  <c:v>INDRE</c:v>
                </c:pt>
                <c:pt idx="3">
                  <c:v>INDRE ET LOIRE</c:v>
                </c:pt>
                <c:pt idx="4">
                  <c:v>LOIR ET CHER</c:v>
                </c:pt>
                <c:pt idx="5">
                  <c:v>LOIRET</c:v>
                </c:pt>
              </c:strCache>
            </c:strRef>
          </c:cat>
          <c:val>
            <c:numRef>
              <c:f>'PPT SS COMMISSION'!$N$126:$N$131</c:f>
              <c:numCache>
                <c:formatCode>General</c:formatCode>
                <c:ptCount val="6"/>
                <c:pt idx="0">
                  <c:v>953.0</c:v>
                </c:pt>
                <c:pt idx="1">
                  <c:v>1306.0</c:v>
                </c:pt>
                <c:pt idx="2">
                  <c:v>632.0</c:v>
                </c:pt>
                <c:pt idx="3">
                  <c:v>1776.0</c:v>
                </c:pt>
                <c:pt idx="4">
                  <c:v>1015.0</c:v>
                </c:pt>
                <c:pt idx="5">
                  <c:v>2105.0</c:v>
                </c:pt>
              </c:numCache>
            </c:numRef>
          </c:val>
          <c:extLst xmlns:c16r2="http://schemas.microsoft.com/office/drawing/2015/06/chart">
            <c:ext xmlns:c16="http://schemas.microsoft.com/office/drawing/2014/chart" uri="{C3380CC4-5D6E-409C-BE32-E72D297353CC}">
              <c16:uniqueId val="{00000000-237B-48A8-B968-1B822A5CF2A9}"/>
            </c:ext>
          </c:extLst>
        </c:ser>
        <c:dLbls>
          <c:showLegendKey val="0"/>
          <c:showVal val="0"/>
          <c:showCatName val="0"/>
          <c:showSerName val="0"/>
          <c:showPercent val="0"/>
          <c:showBubbleSize val="0"/>
        </c:dLbls>
        <c:gapWidth val="150"/>
        <c:axId val="-2138562344"/>
        <c:axId val="-2138559000"/>
      </c:barChart>
      <c:lineChart>
        <c:grouping val="standard"/>
        <c:varyColors val="0"/>
        <c:ser>
          <c:idx val="0"/>
          <c:order val="0"/>
          <c:tx>
            <c:v>Moyennes par Département</c:v>
          </c:tx>
          <c:dLbls>
            <c:spPr>
              <a:noFill/>
              <a:ln>
                <a:noFill/>
              </a:ln>
              <a:effectLst/>
            </c:spPr>
            <c:txPr>
              <a:bodyPr/>
              <a:lstStyle/>
              <a:p>
                <a:pPr>
                  <a:defRPr sz="1200" b="1"/>
                </a:pPr>
                <a:endParaRPr lang="fr-FR"/>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'PPT SS COMMISSION'!$L$126:$L$131</c:f>
              <c:strCache>
                <c:ptCount val="6"/>
                <c:pt idx="0">
                  <c:v>CHER</c:v>
                </c:pt>
                <c:pt idx="1">
                  <c:v>EURE ET LOIR</c:v>
                </c:pt>
                <c:pt idx="2">
                  <c:v>INDRE</c:v>
                </c:pt>
                <c:pt idx="3">
                  <c:v>INDRE ET LOIRE</c:v>
                </c:pt>
                <c:pt idx="4">
                  <c:v>LOIR ET CHER</c:v>
                </c:pt>
                <c:pt idx="5">
                  <c:v>LOIRET</c:v>
                </c:pt>
              </c:strCache>
            </c:strRef>
          </c:cat>
          <c:val>
            <c:numRef>
              <c:f>'PPT SS COMMISSION'!$M$126:$M$131</c:f>
              <c:numCache>
                <c:formatCode>0.00</c:formatCode>
                <c:ptCount val="6"/>
                <c:pt idx="0">
                  <c:v>12.66050834597876</c:v>
                </c:pt>
                <c:pt idx="1">
                  <c:v>12.99201480698041</c:v>
                </c:pt>
                <c:pt idx="2">
                  <c:v>12.96515317286652</c:v>
                </c:pt>
                <c:pt idx="3">
                  <c:v>13.03762745098033</c:v>
                </c:pt>
                <c:pt idx="4">
                  <c:v>12.97676390773405</c:v>
                </c:pt>
                <c:pt idx="5">
                  <c:v>12.95777479892763</c:v>
                </c:pt>
              </c:numCache>
            </c:numRef>
          </c:val>
          <c:smooth val="0"/>
          <c:extLst xmlns:c16r2="http://schemas.microsoft.com/office/drawing/2015/06/chart">
            <c:ext xmlns:c16="http://schemas.microsoft.com/office/drawing/2014/chart" uri="{C3380CC4-5D6E-409C-BE32-E72D297353CC}">
              <c16:uniqueId val="{00000001-237B-48A8-B968-1B822A5CF2A9}"/>
            </c:ext>
          </c:extLst>
        </c:ser>
        <c:ser>
          <c:idx val="2"/>
          <c:order val="2"/>
          <c:tx>
            <c:v>MOYENNE ACAD</c:v>
          </c:tx>
          <c:spPr>
            <a:ln>
              <a:solidFill>
                <a:schemeClr val="tx1"/>
              </a:solidFill>
            </a:ln>
          </c:spPr>
          <c:marker>
            <c:symbol val="none"/>
          </c:marker>
          <c:cat>
            <c:strRef>
              <c:f>'PPT SS COMMISSION'!$L$126:$L$131</c:f>
              <c:strCache>
                <c:ptCount val="6"/>
                <c:pt idx="0">
                  <c:v>CHER</c:v>
                </c:pt>
                <c:pt idx="1">
                  <c:v>EURE ET LOIR</c:v>
                </c:pt>
                <c:pt idx="2">
                  <c:v>INDRE</c:v>
                </c:pt>
                <c:pt idx="3">
                  <c:v>INDRE ET LOIRE</c:v>
                </c:pt>
                <c:pt idx="4">
                  <c:v>LOIR ET CHER</c:v>
                </c:pt>
                <c:pt idx="5">
                  <c:v>LOIRET</c:v>
                </c:pt>
              </c:strCache>
            </c:strRef>
          </c:cat>
          <c:val>
            <c:numRef>
              <c:f>'PPT SS COMMISSION'!$O$126:$O$131</c:f>
              <c:numCache>
                <c:formatCode>0.00</c:formatCode>
                <c:ptCount val="6"/>
                <c:pt idx="1">
                  <c:v>0.0</c:v>
                </c:pt>
                <c:pt idx="2">
                  <c:v>0.0</c:v>
                </c:pt>
                <c:pt idx="3">
                  <c:v>0.0</c:v>
                </c:pt>
                <c:pt idx="4">
                  <c:v>0.0</c:v>
                </c:pt>
                <c:pt idx="5">
                  <c:v>0.0</c:v>
                </c:pt>
              </c:numCache>
            </c:numRef>
          </c:val>
          <c:smooth val="0"/>
          <c:extLst xmlns:c16r2="http://schemas.microsoft.com/office/drawing/2015/06/chart">
            <c:ext xmlns:c16="http://schemas.microsoft.com/office/drawing/2014/chart" uri="{C3380CC4-5D6E-409C-BE32-E72D297353CC}">
              <c16:uniqueId val="{00000002-237B-48A8-B968-1B822A5CF2A9}"/>
            </c:ext>
          </c:extLst>
        </c:ser>
        <c:dLbls>
          <c:showLegendKey val="0"/>
          <c:showVal val="0"/>
          <c:showCatName val="0"/>
          <c:showSerName val="0"/>
          <c:showPercent val="0"/>
          <c:showBubbleSize val="0"/>
        </c:dLbls>
        <c:marker val="1"/>
        <c:smooth val="0"/>
        <c:axId val="-2138577288"/>
        <c:axId val="-2138568696"/>
      </c:lineChart>
      <c:catAx>
        <c:axId val="-2138562344"/>
        <c:scaling>
          <c:orientation val="minMax"/>
        </c:scaling>
        <c:delete val="0"/>
        <c:axPos val="b"/>
        <c:numFmt formatCode="General" sourceLinked="0"/>
        <c:majorTickMark val="out"/>
        <c:minorTickMark val="none"/>
        <c:tickLblPos val="nextTo"/>
        <c:crossAx val="-2138559000"/>
        <c:crosses val="autoZero"/>
        <c:auto val="1"/>
        <c:lblAlgn val="ctr"/>
        <c:lblOffset val="100"/>
        <c:noMultiLvlLbl val="0"/>
      </c:catAx>
      <c:valAx>
        <c:axId val="-2138559000"/>
        <c:scaling>
          <c:orientation val="minMax"/>
          <c:max val="2200.0"/>
          <c:min val="0.0"/>
        </c:scaling>
        <c:delete val="0"/>
        <c:axPos val="l"/>
        <c:majorGridlines/>
        <c:numFmt formatCode="General" sourceLinked="1"/>
        <c:majorTickMark val="out"/>
        <c:minorTickMark val="none"/>
        <c:tickLblPos val="nextTo"/>
        <c:crossAx val="-2138562344"/>
        <c:crosses val="autoZero"/>
        <c:crossBetween val="between"/>
      </c:valAx>
      <c:valAx>
        <c:axId val="-2138568696"/>
        <c:scaling>
          <c:orientation val="minMax"/>
          <c:max val="14.0"/>
          <c:min val="12.0"/>
        </c:scaling>
        <c:delete val="0"/>
        <c:axPos val="r"/>
        <c:numFmt formatCode="0.00" sourceLinked="1"/>
        <c:majorTickMark val="out"/>
        <c:minorTickMark val="none"/>
        <c:tickLblPos val="nextTo"/>
        <c:crossAx val="-2138577288"/>
        <c:crosses val="max"/>
        <c:crossBetween val="between"/>
        <c:majorUnit val="0.2"/>
      </c:valAx>
      <c:catAx>
        <c:axId val="-2138577288"/>
        <c:scaling>
          <c:orientation val="minMax"/>
        </c:scaling>
        <c:delete val="1"/>
        <c:axPos val="b"/>
        <c:numFmt formatCode="General" sourceLinked="1"/>
        <c:majorTickMark val="out"/>
        <c:minorTickMark val="none"/>
        <c:tickLblPos val="nextTo"/>
        <c:crossAx val="-2138568696"/>
        <c:crosses val="autoZero"/>
        <c:auto val="1"/>
        <c:lblAlgn val="ctr"/>
        <c:lblOffset val="100"/>
        <c:noMultiLvlLbl val="0"/>
      </c:catAx>
    </c:plotArea>
    <c:legend>
      <c:legendPos val="t"/>
      <c:layout/>
      <c:overlay val="0"/>
    </c:legend>
    <c:plotVisOnly val="1"/>
    <c:dispBlanksAs val="gap"/>
    <c:showDLblsOverMax val="0"/>
  </c:chart>
  <c:spPr>
    <a:solidFill>
      <a:schemeClr val="bg1">
        <a:lumMod val="95000"/>
      </a:schemeClr>
    </a:solidFill>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1"/>
          <c:order val="1"/>
          <c:tx>
            <c:v>Effectifs par Département</c:v>
          </c:tx>
          <c:invertIfNegative val="0"/>
          <c:dLbls>
            <c:spPr>
              <a:noFill/>
              <a:ln>
                <a:noFill/>
              </a:ln>
              <a:effectLst/>
            </c:spPr>
            <c:txPr>
              <a:bodyPr/>
              <a:lstStyle/>
              <a:p>
                <a:pPr>
                  <a:defRPr sz="1600" b="1">
                    <a:solidFill>
                      <a:schemeClr val="bg1"/>
                    </a:solidFill>
                  </a:defRPr>
                </a:pPr>
                <a:endParaRPr lang="fr-FR"/>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'PPT SS COMMISSION'!$L$126:$L$131</c:f>
              <c:strCache>
                <c:ptCount val="6"/>
                <c:pt idx="0">
                  <c:v>CHER</c:v>
                </c:pt>
                <c:pt idx="1">
                  <c:v>EURE ET LOIR</c:v>
                </c:pt>
                <c:pt idx="2">
                  <c:v>INDRE</c:v>
                </c:pt>
                <c:pt idx="3">
                  <c:v>INDRE ET LOIRE</c:v>
                </c:pt>
                <c:pt idx="4">
                  <c:v>LOIR ET CHER</c:v>
                </c:pt>
                <c:pt idx="5">
                  <c:v>LOIRET</c:v>
                </c:pt>
              </c:strCache>
            </c:strRef>
          </c:cat>
          <c:val>
            <c:numRef>
              <c:f>'PPT SS COMMISSION'!$N$126:$N$131</c:f>
              <c:numCache>
                <c:formatCode>General</c:formatCode>
                <c:ptCount val="6"/>
                <c:pt idx="0">
                  <c:v>736.0</c:v>
                </c:pt>
                <c:pt idx="1">
                  <c:v>910.0</c:v>
                </c:pt>
                <c:pt idx="2">
                  <c:v>468.0</c:v>
                </c:pt>
                <c:pt idx="3">
                  <c:v>1494.0</c:v>
                </c:pt>
                <c:pt idx="4">
                  <c:v>644.0</c:v>
                </c:pt>
                <c:pt idx="5">
                  <c:v>1725.0</c:v>
                </c:pt>
              </c:numCache>
            </c:numRef>
          </c:val>
          <c:extLst xmlns:c16r2="http://schemas.microsoft.com/office/drawing/2015/06/chart">
            <c:ext xmlns:c16="http://schemas.microsoft.com/office/drawing/2014/chart" uri="{C3380CC4-5D6E-409C-BE32-E72D297353CC}">
              <c16:uniqueId val="{00000000-D647-4C23-9A93-B88FF8CF5FAF}"/>
            </c:ext>
          </c:extLst>
        </c:ser>
        <c:dLbls>
          <c:showLegendKey val="0"/>
          <c:showVal val="0"/>
          <c:showCatName val="0"/>
          <c:showSerName val="0"/>
          <c:showPercent val="0"/>
          <c:showBubbleSize val="0"/>
        </c:dLbls>
        <c:gapWidth val="150"/>
        <c:axId val="-2138663928"/>
        <c:axId val="-2138660584"/>
      </c:barChart>
      <c:lineChart>
        <c:grouping val="standard"/>
        <c:varyColors val="0"/>
        <c:ser>
          <c:idx val="0"/>
          <c:order val="0"/>
          <c:tx>
            <c:v>Moyennes par Département</c:v>
          </c:tx>
          <c:dLbls>
            <c:spPr>
              <a:solidFill>
                <a:schemeClr val="lt1"/>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fr-FR"/>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'PPT SS COMMISSION'!$L$126:$L$131</c:f>
              <c:strCache>
                <c:ptCount val="6"/>
                <c:pt idx="0">
                  <c:v>CHER</c:v>
                </c:pt>
                <c:pt idx="1">
                  <c:v>EURE ET LOIR</c:v>
                </c:pt>
                <c:pt idx="2">
                  <c:v>INDRE</c:v>
                </c:pt>
                <c:pt idx="3">
                  <c:v>INDRE ET LOIRE</c:v>
                </c:pt>
                <c:pt idx="4">
                  <c:v>LOIR ET CHER</c:v>
                </c:pt>
                <c:pt idx="5">
                  <c:v>LOIRET</c:v>
                </c:pt>
              </c:strCache>
            </c:strRef>
          </c:cat>
          <c:val>
            <c:numRef>
              <c:f>'PPT SS COMMISSION'!$M$126:$M$131</c:f>
              <c:numCache>
                <c:formatCode>0.00</c:formatCode>
                <c:ptCount val="6"/>
                <c:pt idx="0">
                  <c:v>13.55654450261781</c:v>
                </c:pt>
                <c:pt idx="1">
                  <c:v>12.85277669902913</c:v>
                </c:pt>
                <c:pt idx="2">
                  <c:v>12.77558578987151</c:v>
                </c:pt>
                <c:pt idx="3">
                  <c:v>13.09151969074655</c:v>
                </c:pt>
                <c:pt idx="4">
                  <c:v>13.26553287981862</c:v>
                </c:pt>
                <c:pt idx="5">
                  <c:v>13.07099332220367</c:v>
                </c:pt>
              </c:numCache>
            </c:numRef>
          </c:val>
          <c:smooth val="0"/>
          <c:extLst xmlns:c16r2="http://schemas.microsoft.com/office/drawing/2015/06/chart">
            <c:ext xmlns:c16="http://schemas.microsoft.com/office/drawing/2014/chart" uri="{C3380CC4-5D6E-409C-BE32-E72D297353CC}">
              <c16:uniqueId val="{00000001-D647-4C23-9A93-B88FF8CF5FAF}"/>
            </c:ext>
          </c:extLst>
        </c:ser>
        <c:ser>
          <c:idx val="2"/>
          <c:order val="2"/>
          <c:tx>
            <c:v>MOYENNE ACAD</c:v>
          </c:tx>
          <c:spPr>
            <a:ln>
              <a:solidFill>
                <a:schemeClr val="tx1"/>
              </a:solidFill>
            </a:ln>
          </c:spPr>
          <c:marker>
            <c:symbol val="none"/>
          </c:marker>
          <c:cat>
            <c:strRef>
              <c:f>'PPT SS COMMISSION'!$L$126:$L$131</c:f>
              <c:strCache>
                <c:ptCount val="6"/>
                <c:pt idx="0">
                  <c:v>CHER</c:v>
                </c:pt>
                <c:pt idx="1">
                  <c:v>EURE ET LOIR</c:v>
                </c:pt>
                <c:pt idx="2">
                  <c:v>INDRE</c:v>
                </c:pt>
                <c:pt idx="3">
                  <c:v>INDRE ET LOIRE</c:v>
                </c:pt>
                <c:pt idx="4">
                  <c:v>LOIR ET CHER</c:v>
                </c:pt>
                <c:pt idx="5">
                  <c:v>LOIRET</c:v>
                </c:pt>
              </c:strCache>
            </c:strRef>
          </c:cat>
          <c:val>
            <c:numRef>
              <c:f>'PPT SS COMMISSION'!$O$126:$O$131</c:f>
              <c:numCache>
                <c:formatCode>0.00</c:formatCode>
                <c:ptCount val="6"/>
                <c:pt idx="0">
                  <c:v>13.10067688990062</c:v>
                </c:pt>
                <c:pt idx="1">
                  <c:v>13.10067688990062</c:v>
                </c:pt>
                <c:pt idx="2">
                  <c:v>13.10067688990062</c:v>
                </c:pt>
                <c:pt idx="3">
                  <c:v>13.10067688990062</c:v>
                </c:pt>
                <c:pt idx="4">
                  <c:v>13.10067688990062</c:v>
                </c:pt>
                <c:pt idx="5">
                  <c:v>13.10067688990062</c:v>
                </c:pt>
              </c:numCache>
            </c:numRef>
          </c:val>
          <c:smooth val="0"/>
          <c:extLst xmlns:c16r2="http://schemas.microsoft.com/office/drawing/2015/06/chart">
            <c:ext xmlns:c16="http://schemas.microsoft.com/office/drawing/2014/chart" uri="{C3380CC4-5D6E-409C-BE32-E72D297353CC}">
              <c16:uniqueId val="{00000002-D647-4C23-9A93-B88FF8CF5FAF}"/>
            </c:ext>
          </c:extLst>
        </c:ser>
        <c:dLbls>
          <c:showLegendKey val="0"/>
          <c:showVal val="0"/>
          <c:showCatName val="0"/>
          <c:showSerName val="0"/>
          <c:showPercent val="0"/>
          <c:showBubbleSize val="0"/>
        </c:dLbls>
        <c:marker val="1"/>
        <c:smooth val="0"/>
        <c:axId val="-2138682296"/>
        <c:axId val="-2138680312"/>
      </c:lineChart>
      <c:catAx>
        <c:axId val="-2138663928"/>
        <c:scaling>
          <c:orientation val="minMax"/>
        </c:scaling>
        <c:delete val="0"/>
        <c:axPos val="b"/>
        <c:numFmt formatCode="General" sourceLinked="0"/>
        <c:majorTickMark val="out"/>
        <c:minorTickMark val="none"/>
        <c:tickLblPos val="nextTo"/>
        <c:crossAx val="-2138660584"/>
        <c:crosses val="autoZero"/>
        <c:auto val="1"/>
        <c:lblAlgn val="ctr"/>
        <c:lblOffset val="100"/>
        <c:noMultiLvlLbl val="0"/>
      </c:catAx>
      <c:valAx>
        <c:axId val="-2138660584"/>
        <c:scaling>
          <c:orientation val="minMax"/>
        </c:scaling>
        <c:delete val="0"/>
        <c:axPos val="l"/>
        <c:majorGridlines/>
        <c:numFmt formatCode="General" sourceLinked="1"/>
        <c:majorTickMark val="out"/>
        <c:minorTickMark val="none"/>
        <c:tickLblPos val="nextTo"/>
        <c:crossAx val="-2138663928"/>
        <c:crosses val="autoZero"/>
        <c:crossBetween val="between"/>
      </c:valAx>
      <c:valAx>
        <c:axId val="-2138680312"/>
        <c:scaling>
          <c:orientation val="minMax"/>
        </c:scaling>
        <c:delete val="0"/>
        <c:axPos val="r"/>
        <c:numFmt formatCode="0.00" sourceLinked="1"/>
        <c:majorTickMark val="out"/>
        <c:minorTickMark val="none"/>
        <c:tickLblPos val="nextTo"/>
        <c:crossAx val="-2138682296"/>
        <c:crosses val="max"/>
        <c:crossBetween val="between"/>
      </c:valAx>
      <c:catAx>
        <c:axId val="-2138682296"/>
        <c:scaling>
          <c:orientation val="minMax"/>
        </c:scaling>
        <c:delete val="1"/>
        <c:axPos val="b"/>
        <c:numFmt formatCode="General" sourceLinked="1"/>
        <c:majorTickMark val="out"/>
        <c:minorTickMark val="none"/>
        <c:tickLblPos val="nextTo"/>
        <c:crossAx val="-2138680312"/>
        <c:crosses val="autoZero"/>
        <c:auto val="1"/>
        <c:lblAlgn val="ctr"/>
        <c:lblOffset val="100"/>
        <c:noMultiLvlLbl val="0"/>
      </c:catAx>
    </c:plotArea>
    <c:legend>
      <c:legendPos val="t"/>
      <c:layout/>
      <c:overlay val="0"/>
    </c:legend>
    <c:plotVisOnly val="1"/>
    <c:dispBlanksAs val="gap"/>
    <c:showDLblsOverMax val="0"/>
  </c:chart>
  <c:spPr>
    <a:solidFill>
      <a:schemeClr val="bg1">
        <a:lumMod val="95000"/>
      </a:schemeClr>
    </a:solidFill>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plotArea>
      <c:layout/>
      <c:barChart>
        <c:barDir val="col"/>
        <c:grouping val="clustered"/>
        <c:varyColors val="0"/>
        <c:ser>
          <c:idx val="0"/>
          <c:order val="0"/>
          <c:tx>
            <c:v>Moyennes Etab 45</c:v>
          </c:tx>
          <c:spPr>
            <a:gradFill rotWithShape="1">
              <a:gsLst>
                <a:gs pos="0">
                  <a:schemeClr val="accent2">
                    <a:shade val="65000"/>
                    <a:shade val="51000"/>
                    <a:satMod val="130000"/>
                  </a:schemeClr>
                </a:gs>
                <a:gs pos="80000">
                  <a:schemeClr val="accent2">
                    <a:shade val="65000"/>
                    <a:shade val="93000"/>
                    <a:satMod val="130000"/>
                  </a:schemeClr>
                </a:gs>
                <a:gs pos="100000">
                  <a:schemeClr val="accent2">
                    <a:shade val="65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5400000" spcFirstLastPara="1" vertOverflow="ellipsis" wrap="square" anchor="ctr" anchorCtr="1"/>
              <a:lstStyle/>
              <a:p>
                <a:pPr>
                  <a:defRPr sz="1800" b="1" i="0" u="none" strike="noStrike" kern="1200" baseline="0">
                    <a:solidFill>
                      <a:schemeClr val="lt1"/>
                    </a:solidFill>
                    <a:latin typeface="+mn-lt"/>
                    <a:ea typeface="+mn-ea"/>
                    <a:cs typeface="+mn-cs"/>
                  </a:defRPr>
                </a:pPr>
                <a:endParaRPr lang="fr-FR"/>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errBars>
            <c:errBarType val="both"/>
            <c:errValType val="cust"/>
            <c:noEndCap val="0"/>
            <c:plus>
              <c:numRef>
                <c:f>'DONNEES ETAB'!$J$92:$J$118</c:f>
                <c:numCache>
                  <c:formatCode>General</c:formatCode>
                  <c:ptCount val="27"/>
                  <c:pt idx="0">
                    <c:v>4.133551994366237</c:v>
                  </c:pt>
                  <c:pt idx="1">
                    <c:v>4.705352641856395</c:v>
                  </c:pt>
                  <c:pt idx="2">
                    <c:v>3.468751331887187</c:v>
                  </c:pt>
                  <c:pt idx="3">
                    <c:v>3.198850485131467</c:v>
                  </c:pt>
                  <c:pt idx="4">
                    <c:v>3.325919900126837</c:v>
                  </c:pt>
                  <c:pt idx="5">
                    <c:v>4.327183599795141</c:v>
                  </c:pt>
                  <c:pt idx="6">
                    <c:v>2.986983461004047</c:v>
                  </c:pt>
                  <c:pt idx="7">
                    <c:v>3.803952988996489</c:v>
                  </c:pt>
                  <c:pt idx="8">
                    <c:v>3.886833100483777</c:v>
                  </c:pt>
                  <c:pt idx="9">
                    <c:v>4.164727535426043</c:v>
                  </c:pt>
                  <c:pt idx="10">
                    <c:v>3.314705092987181</c:v>
                  </c:pt>
                  <c:pt idx="11">
                    <c:v>4.034176113728806</c:v>
                  </c:pt>
                  <c:pt idx="12">
                    <c:v>5.652156668033884</c:v>
                  </c:pt>
                  <c:pt idx="13">
                    <c:v>4.35943888927495</c:v>
                  </c:pt>
                  <c:pt idx="14">
                    <c:v>2.486727456532522</c:v>
                  </c:pt>
                  <c:pt idx="15">
                    <c:v>3.810401498893055</c:v>
                  </c:pt>
                  <c:pt idx="16">
                    <c:v>4.044429628872039</c:v>
                  </c:pt>
                  <c:pt idx="17">
                    <c:v>2.546746593180512</c:v>
                  </c:pt>
                  <c:pt idx="18">
                    <c:v>3.51525304761281</c:v>
                  </c:pt>
                  <c:pt idx="19">
                    <c:v>3.401960219246153</c:v>
                  </c:pt>
                  <c:pt idx="20">
                    <c:v>2.13697605664328</c:v>
                  </c:pt>
                  <c:pt idx="21">
                    <c:v>0.408248290463863</c:v>
                  </c:pt>
                  <c:pt idx="22">
                    <c:v>3.467586139698866</c:v>
                  </c:pt>
                  <c:pt idx="23">
                    <c:v>3.823646296757851</c:v>
                  </c:pt>
                  <c:pt idx="24">
                    <c:v>2.479359236218547</c:v>
                  </c:pt>
                  <c:pt idx="25">
                    <c:v>2.526300255387081</c:v>
                  </c:pt>
                  <c:pt idx="26">
                    <c:v>4.050730336502982</c:v>
                  </c:pt>
                </c:numCache>
              </c:numRef>
            </c:plus>
            <c:minus>
              <c:numRef>
                <c:f>'DONNEES ETAB'!$J$92:$J$118</c:f>
                <c:numCache>
                  <c:formatCode>General</c:formatCode>
                  <c:ptCount val="27"/>
                  <c:pt idx="0">
                    <c:v>4.133551994366237</c:v>
                  </c:pt>
                  <c:pt idx="1">
                    <c:v>4.705352641856395</c:v>
                  </c:pt>
                  <c:pt idx="2">
                    <c:v>3.468751331887187</c:v>
                  </c:pt>
                  <c:pt idx="3">
                    <c:v>3.198850485131467</c:v>
                  </c:pt>
                  <c:pt idx="4">
                    <c:v>3.325919900126837</c:v>
                  </c:pt>
                  <c:pt idx="5">
                    <c:v>4.327183599795141</c:v>
                  </c:pt>
                  <c:pt idx="6">
                    <c:v>2.986983461004047</c:v>
                  </c:pt>
                  <c:pt idx="7">
                    <c:v>3.803952988996489</c:v>
                  </c:pt>
                  <c:pt idx="8">
                    <c:v>3.886833100483777</c:v>
                  </c:pt>
                  <c:pt idx="9">
                    <c:v>4.164727535426043</c:v>
                  </c:pt>
                  <c:pt idx="10">
                    <c:v>3.314705092987181</c:v>
                  </c:pt>
                  <c:pt idx="11">
                    <c:v>4.034176113728806</c:v>
                  </c:pt>
                  <c:pt idx="12">
                    <c:v>5.652156668033884</c:v>
                  </c:pt>
                  <c:pt idx="13">
                    <c:v>4.35943888927495</c:v>
                  </c:pt>
                  <c:pt idx="14">
                    <c:v>2.486727456532522</c:v>
                  </c:pt>
                  <c:pt idx="15">
                    <c:v>3.810401498893055</c:v>
                  </c:pt>
                  <c:pt idx="16">
                    <c:v>4.044429628872039</c:v>
                  </c:pt>
                  <c:pt idx="17">
                    <c:v>2.546746593180512</c:v>
                  </c:pt>
                  <c:pt idx="18">
                    <c:v>3.51525304761281</c:v>
                  </c:pt>
                  <c:pt idx="19">
                    <c:v>3.401960219246153</c:v>
                  </c:pt>
                  <c:pt idx="20">
                    <c:v>2.13697605664328</c:v>
                  </c:pt>
                  <c:pt idx="21">
                    <c:v>0.408248290463863</c:v>
                  </c:pt>
                  <c:pt idx="22">
                    <c:v>3.467586139698866</c:v>
                  </c:pt>
                  <c:pt idx="23">
                    <c:v>3.823646296757851</c:v>
                  </c:pt>
                  <c:pt idx="24">
                    <c:v>2.479359236218547</c:v>
                  </c:pt>
                  <c:pt idx="25">
                    <c:v>2.526300255387081</c:v>
                  </c:pt>
                  <c:pt idx="26">
                    <c:v>4.050730336502982</c:v>
                  </c:pt>
                </c:numCache>
              </c:numRef>
            </c:minus>
            <c:spPr>
              <a:solidFill>
                <a:schemeClr val="lt1"/>
              </a:solidFill>
              <a:ln w="9525" cap="flat" cmpd="sng" algn="ctr">
                <a:solidFill>
                  <a:schemeClr val="lt1">
                    <a:shade val="95000"/>
                    <a:satMod val="105000"/>
                  </a:schemeClr>
                </a:solidFill>
                <a:prstDash val="solid"/>
                <a:round/>
              </a:ln>
              <a:effectLst/>
            </c:spPr>
          </c:errBars>
          <c:cat>
            <c:strRef>
              <c:f>'DONNEES ETAB'!$G$92:$G$118</c:f>
              <c:strCache>
                <c:ptCount val="27"/>
                <c:pt idx="0">
                  <c:v>LP JEANNETTE VERDIER</c:v>
                </c:pt>
                <c:pt idx="1">
                  <c:v>LPO JEAN ZAY</c:v>
                </c:pt>
                <c:pt idx="2">
                  <c:v>LPO B FRANKLIN</c:v>
                </c:pt>
                <c:pt idx="3">
                  <c:v>LP GAUDIER BRZESKA</c:v>
                </c:pt>
                <c:pt idx="4">
                  <c:v>LP MAL LECLERC     .</c:v>
                </c:pt>
                <c:pt idx="5">
                  <c:v>LPPO ST FRANCOIS</c:v>
                </c:pt>
                <c:pt idx="6">
                  <c:v>LPPO SAINT LOUIS</c:v>
                </c:pt>
                <c:pt idx="7">
                  <c:v>LP J DE LA TAILLE</c:v>
                </c:pt>
                <c:pt idx="8">
                  <c:v>LPPO ST PAUL BOURDON</c:v>
                </c:pt>
                <c:pt idx="9">
                  <c:v>LPP L'ABBAYE</c:v>
                </c:pt>
                <c:pt idx="10">
                  <c:v>LPP B DE CASTILLE  .</c:v>
                </c:pt>
                <c:pt idx="11">
                  <c:v>LP PAUL GAUGUIN</c:v>
                </c:pt>
                <c:pt idx="12">
                  <c:v>CFA AGGLO</c:v>
                </c:pt>
                <c:pt idx="13">
                  <c:v>CFA EST LOIRET</c:v>
                </c:pt>
                <c:pt idx="14">
                  <c:v>CFA INTERPRO ORLEANS</c:v>
                </c:pt>
                <c:pt idx="15">
                  <c:v>LP MARGUERITE AUDOUX</c:v>
                </c:pt>
                <c:pt idx="16">
                  <c:v>LP JEAN LURCAT</c:v>
                </c:pt>
                <c:pt idx="17">
                  <c:v>EREA SIMONE VEIL</c:v>
                </c:pt>
                <c:pt idx="18">
                  <c:v>LP FRANCOISE DOLTO</c:v>
                </c:pt>
                <c:pt idx="19">
                  <c:v>CFA CREAI</c:v>
                </c:pt>
                <c:pt idx="20">
                  <c:v>IME LA SOURCE</c:v>
                </c:pt>
                <c:pt idx="21">
                  <c:v>IME CHANTEMERLE GIEN</c:v>
                </c:pt>
                <c:pt idx="22">
                  <c:v>LP CHATEAU BLANC</c:v>
                </c:pt>
                <c:pt idx="23">
                  <c:v>LPO MAURICE GENEVOIX</c:v>
                </c:pt>
                <c:pt idx="24">
                  <c:v>AFTEC-ST PAUL</c:v>
                </c:pt>
                <c:pt idx="25">
                  <c:v>LPPO STE CROIX ST EU</c:v>
                </c:pt>
                <c:pt idx="26">
                  <c:v>CFC CFAI CENTRE</c:v>
                </c:pt>
              </c:strCache>
            </c:strRef>
          </c:cat>
          <c:val>
            <c:numRef>
              <c:f>'DONNEES ETAB'!$I$92:$I$118</c:f>
              <c:numCache>
                <c:formatCode>0.00</c:formatCode>
                <c:ptCount val="27"/>
                <c:pt idx="0">
                  <c:v>12.45418848167539</c:v>
                </c:pt>
                <c:pt idx="1">
                  <c:v>13.60518518518518</c:v>
                </c:pt>
                <c:pt idx="2">
                  <c:v>12.61444444444445</c:v>
                </c:pt>
                <c:pt idx="3">
                  <c:v>13.6149289099526</c:v>
                </c:pt>
                <c:pt idx="4">
                  <c:v>12.6338144329897</c:v>
                </c:pt>
                <c:pt idx="5">
                  <c:v>13.31818181818182</c:v>
                </c:pt>
                <c:pt idx="6">
                  <c:v>13.67073170731707</c:v>
                </c:pt>
                <c:pt idx="7">
                  <c:v>12.34419263456091</c:v>
                </c:pt>
                <c:pt idx="8">
                  <c:v>13.2027700831025</c:v>
                </c:pt>
                <c:pt idx="9">
                  <c:v>13.47265625</c:v>
                </c:pt>
                <c:pt idx="10">
                  <c:v>12.25816993464052</c:v>
                </c:pt>
                <c:pt idx="11">
                  <c:v>12.65617597292724</c:v>
                </c:pt>
                <c:pt idx="12">
                  <c:v>10.375</c:v>
                </c:pt>
                <c:pt idx="13">
                  <c:v>12.77948717948718</c:v>
                </c:pt>
                <c:pt idx="14">
                  <c:v>12.96296296296297</c:v>
                </c:pt>
                <c:pt idx="15">
                  <c:v>12.98419047619047</c:v>
                </c:pt>
                <c:pt idx="16">
                  <c:v>13.21547277936963</c:v>
                </c:pt>
                <c:pt idx="17">
                  <c:v>13.0138888888889</c:v>
                </c:pt>
                <c:pt idx="18">
                  <c:v>12.16856060606061</c:v>
                </c:pt>
                <c:pt idx="19">
                  <c:v>8.6</c:v>
                </c:pt>
                <c:pt idx="20">
                  <c:v>13.5</c:v>
                </c:pt>
                <c:pt idx="21">
                  <c:v>16.0</c:v>
                </c:pt>
                <c:pt idx="22">
                  <c:v>13.50795180722892</c:v>
                </c:pt>
                <c:pt idx="23">
                  <c:v>13.13333333333333</c:v>
                </c:pt>
                <c:pt idx="24">
                  <c:v>13.86666666666667</c:v>
                </c:pt>
                <c:pt idx="25">
                  <c:v>13.68146341463415</c:v>
                </c:pt>
                <c:pt idx="26">
                  <c:v>12.38311688311688</c:v>
                </c:pt>
              </c:numCache>
            </c:numRef>
          </c:val>
          <c:extLst xmlns:c16r2="http://schemas.microsoft.com/office/drawing/2015/06/chart">
            <c:ext xmlns:c16="http://schemas.microsoft.com/office/drawing/2014/chart" uri="{C3380CC4-5D6E-409C-BE32-E72D297353CC}">
              <c16:uniqueId val="{00000000-F181-4435-9A01-FF691CAE825D}"/>
            </c:ext>
          </c:extLst>
        </c:ser>
        <c:dLbls>
          <c:showLegendKey val="0"/>
          <c:showVal val="0"/>
          <c:showCatName val="0"/>
          <c:showSerName val="0"/>
          <c:showPercent val="0"/>
          <c:showBubbleSize val="0"/>
        </c:dLbls>
        <c:gapWidth val="72"/>
        <c:axId val="2123216952"/>
        <c:axId val="2123220632"/>
      </c:barChart>
      <c:lineChart>
        <c:grouping val="standard"/>
        <c:varyColors val="0"/>
        <c:ser>
          <c:idx val="1"/>
          <c:order val="1"/>
          <c:tx>
            <c:v>Moyenne Dept 45 : 12,96</c:v>
          </c:tx>
          <c:spPr>
            <a:ln w="47625" cap="rnd" cmpd="sng" algn="ctr">
              <a:solidFill>
                <a:schemeClr val="accent2">
                  <a:shade val="95000"/>
                  <a:satMod val="105000"/>
                </a:schemeClr>
              </a:solidFill>
              <a:prstDash val="solid"/>
              <a:round/>
            </a:ln>
            <a:effectLst/>
          </c:spPr>
          <c:marker>
            <c:symbol val="none"/>
          </c:marker>
          <c:cat>
            <c:strRef>
              <c:f>'DONNEES ETAB'!$G$92:$G$118</c:f>
              <c:strCache>
                <c:ptCount val="27"/>
                <c:pt idx="0">
                  <c:v>LP JEANNETTE VERDIER</c:v>
                </c:pt>
                <c:pt idx="1">
                  <c:v>LPO JEAN ZAY</c:v>
                </c:pt>
                <c:pt idx="2">
                  <c:v>LPO B FRANKLIN</c:v>
                </c:pt>
                <c:pt idx="3">
                  <c:v>LP GAUDIER BRZESKA</c:v>
                </c:pt>
                <c:pt idx="4">
                  <c:v>LP MAL LECLERC     .</c:v>
                </c:pt>
                <c:pt idx="5">
                  <c:v>LPPO ST FRANCOIS</c:v>
                </c:pt>
                <c:pt idx="6">
                  <c:v>LPPO SAINT LOUIS</c:v>
                </c:pt>
                <c:pt idx="7">
                  <c:v>LP J DE LA TAILLE</c:v>
                </c:pt>
                <c:pt idx="8">
                  <c:v>LPPO ST PAUL BOURDON</c:v>
                </c:pt>
                <c:pt idx="9">
                  <c:v>LPP L'ABBAYE</c:v>
                </c:pt>
                <c:pt idx="10">
                  <c:v>LPP B DE CASTILLE  .</c:v>
                </c:pt>
                <c:pt idx="11">
                  <c:v>LP PAUL GAUGUIN</c:v>
                </c:pt>
                <c:pt idx="12">
                  <c:v>CFA AGGLO</c:v>
                </c:pt>
                <c:pt idx="13">
                  <c:v>CFA EST LOIRET</c:v>
                </c:pt>
                <c:pt idx="14">
                  <c:v>CFA INTERPRO ORLEANS</c:v>
                </c:pt>
                <c:pt idx="15">
                  <c:v>LP MARGUERITE AUDOUX</c:v>
                </c:pt>
                <c:pt idx="16">
                  <c:v>LP JEAN LURCAT</c:v>
                </c:pt>
                <c:pt idx="17">
                  <c:v>EREA SIMONE VEIL</c:v>
                </c:pt>
                <c:pt idx="18">
                  <c:v>LP FRANCOISE DOLTO</c:v>
                </c:pt>
                <c:pt idx="19">
                  <c:v>CFA CREAI</c:v>
                </c:pt>
                <c:pt idx="20">
                  <c:v>IME LA SOURCE</c:v>
                </c:pt>
                <c:pt idx="21">
                  <c:v>IME CHANTEMERLE GIEN</c:v>
                </c:pt>
                <c:pt idx="22">
                  <c:v>LP CHATEAU BLANC</c:v>
                </c:pt>
                <c:pt idx="23">
                  <c:v>LPO MAURICE GENEVOIX</c:v>
                </c:pt>
                <c:pt idx="24">
                  <c:v>AFTEC-ST PAUL</c:v>
                </c:pt>
                <c:pt idx="25">
                  <c:v>LPPO STE CROIX ST EU</c:v>
                </c:pt>
                <c:pt idx="26">
                  <c:v>CFC CFAI CENTRE</c:v>
                </c:pt>
              </c:strCache>
            </c:strRef>
          </c:cat>
          <c:val>
            <c:numRef>
              <c:f>'DONNEES ETAB'!$K$92:$K$118</c:f>
              <c:numCache>
                <c:formatCode>0.00</c:formatCode>
                <c:ptCount val="27"/>
                <c:pt idx="0">
                  <c:v>12.95777479892763</c:v>
                </c:pt>
                <c:pt idx="1">
                  <c:v>12.95777479892763</c:v>
                </c:pt>
                <c:pt idx="2">
                  <c:v>12.95777479892763</c:v>
                </c:pt>
                <c:pt idx="3">
                  <c:v>12.95777479892763</c:v>
                </c:pt>
                <c:pt idx="4">
                  <c:v>12.95777479892763</c:v>
                </c:pt>
                <c:pt idx="5">
                  <c:v>12.95777479892763</c:v>
                </c:pt>
                <c:pt idx="6">
                  <c:v>12.95777479892763</c:v>
                </c:pt>
                <c:pt idx="7">
                  <c:v>12.95777479892763</c:v>
                </c:pt>
                <c:pt idx="8">
                  <c:v>12.95777479892763</c:v>
                </c:pt>
                <c:pt idx="9">
                  <c:v>12.95777479892763</c:v>
                </c:pt>
                <c:pt idx="10">
                  <c:v>12.95777479892763</c:v>
                </c:pt>
                <c:pt idx="11">
                  <c:v>12.95777479892763</c:v>
                </c:pt>
                <c:pt idx="12">
                  <c:v>12.95777479892763</c:v>
                </c:pt>
                <c:pt idx="13">
                  <c:v>12.95777479892763</c:v>
                </c:pt>
                <c:pt idx="14">
                  <c:v>12.95777479892763</c:v>
                </c:pt>
                <c:pt idx="15">
                  <c:v>12.95777479892763</c:v>
                </c:pt>
                <c:pt idx="16">
                  <c:v>12.95777479892763</c:v>
                </c:pt>
                <c:pt idx="17">
                  <c:v>12.95777479892763</c:v>
                </c:pt>
                <c:pt idx="18">
                  <c:v>12.95777479892763</c:v>
                </c:pt>
                <c:pt idx="19">
                  <c:v>12.95777479892763</c:v>
                </c:pt>
                <c:pt idx="20">
                  <c:v>12.95777479892763</c:v>
                </c:pt>
                <c:pt idx="21">
                  <c:v>12.95777479892763</c:v>
                </c:pt>
                <c:pt idx="22">
                  <c:v>12.95777479892763</c:v>
                </c:pt>
                <c:pt idx="23">
                  <c:v>12.95777479892763</c:v>
                </c:pt>
                <c:pt idx="24">
                  <c:v>12.95777479892763</c:v>
                </c:pt>
                <c:pt idx="25">
                  <c:v>12.95777479892763</c:v>
                </c:pt>
                <c:pt idx="26">
                  <c:v>12.95777479892763</c:v>
                </c:pt>
              </c:numCache>
            </c:numRef>
          </c:val>
          <c:smooth val="0"/>
          <c:extLst xmlns:c16r2="http://schemas.microsoft.com/office/drawing/2015/06/chart">
            <c:ext xmlns:c16="http://schemas.microsoft.com/office/drawing/2014/chart" uri="{C3380CC4-5D6E-409C-BE32-E72D297353CC}">
              <c16:uniqueId val="{00000001-F181-4435-9A01-FF691CAE825D}"/>
            </c:ext>
          </c:extLst>
        </c:ser>
        <c:ser>
          <c:idx val="2"/>
          <c:order val="2"/>
          <c:tx>
            <c:v>Moyenne Acad : 12,95</c:v>
          </c:tx>
          <c:spPr>
            <a:ln w="47625" cap="rnd" cmpd="sng" algn="ctr">
              <a:solidFill>
                <a:schemeClr val="accent2">
                  <a:tint val="65000"/>
                  <a:shade val="95000"/>
                  <a:satMod val="105000"/>
                </a:schemeClr>
              </a:solidFill>
              <a:prstDash val="solid"/>
              <a:round/>
            </a:ln>
            <a:effectLst/>
          </c:spPr>
          <c:marker>
            <c:symbol val="none"/>
          </c:marker>
          <c:cat>
            <c:strRef>
              <c:f>'DONNEES ETAB'!$G$92:$G$118</c:f>
              <c:strCache>
                <c:ptCount val="27"/>
                <c:pt idx="0">
                  <c:v>LP JEANNETTE VERDIER</c:v>
                </c:pt>
                <c:pt idx="1">
                  <c:v>LPO JEAN ZAY</c:v>
                </c:pt>
                <c:pt idx="2">
                  <c:v>LPO B FRANKLIN</c:v>
                </c:pt>
                <c:pt idx="3">
                  <c:v>LP GAUDIER BRZESKA</c:v>
                </c:pt>
                <c:pt idx="4">
                  <c:v>LP MAL LECLERC     .</c:v>
                </c:pt>
                <c:pt idx="5">
                  <c:v>LPPO ST FRANCOIS</c:v>
                </c:pt>
                <c:pt idx="6">
                  <c:v>LPPO SAINT LOUIS</c:v>
                </c:pt>
                <c:pt idx="7">
                  <c:v>LP J DE LA TAILLE</c:v>
                </c:pt>
                <c:pt idx="8">
                  <c:v>LPPO ST PAUL BOURDON</c:v>
                </c:pt>
                <c:pt idx="9">
                  <c:v>LPP L'ABBAYE</c:v>
                </c:pt>
                <c:pt idx="10">
                  <c:v>LPP B DE CASTILLE  .</c:v>
                </c:pt>
                <c:pt idx="11">
                  <c:v>LP PAUL GAUGUIN</c:v>
                </c:pt>
                <c:pt idx="12">
                  <c:v>CFA AGGLO</c:v>
                </c:pt>
                <c:pt idx="13">
                  <c:v>CFA EST LOIRET</c:v>
                </c:pt>
                <c:pt idx="14">
                  <c:v>CFA INTERPRO ORLEANS</c:v>
                </c:pt>
                <c:pt idx="15">
                  <c:v>LP MARGUERITE AUDOUX</c:v>
                </c:pt>
                <c:pt idx="16">
                  <c:v>LP JEAN LURCAT</c:v>
                </c:pt>
                <c:pt idx="17">
                  <c:v>EREA SIMONE VEIL</c:v>
                </c:pt>
                <c:pt idx="18">
                  <c:v>LP FRANCOISE DOLTO</c:v>
                </c:pt>
                <c:pt idx="19">
                  <c:v>CFA CREAI</c:v>
                </c:pt>
                <c:pt idx="20">
                  <c:v>IME LA SOURCE</c:v>
                </c:pt>
                <c:pt idx="21">
                  <c:v>IME CHANTEMERLE GIEN</c:v>
                </c:pt>
                <c:pt idx="22">
                  <c:v>LP CHATEAU BLANC</c:v>
                </c:pt>
                <c:pt idx="23">
                  <c:v>LPO MAURICE GENEVOIX</c:v>
                </c:pt>
                <c:pt idx="24">
                  <c:v>AFTEC-ST PAUL</c:v>
                </c:pt>
                <c:pt idx="25">
                  <c:v>LPPO STE CROIX ST EU</c:v>
                </c:pt>
                <c:pt idx="26">
                  <c:v>CFC CFAI CENTRE</c:v>
                </c:pt>
              </c:strCache>
            </c:strRef>
          </c:cat>
          <c:val>
            <c:numRef>
              <c:f>'DONNEES ETAB'!$M$92:$M$118</c:f>
              <c:numCache>
                <c:formatCode>0.00</c:formatCode>
                <c:ptCount val="27"/>
                <c:pt idx="0">
                  <c:v>12.94980684574617</c:v>
                </c:pt>
                <c:pt idx="1">
                  <c:v>12.94980684574617</c:v>
                </c:pt>
                <c:pt idx="2">
                  <c:v>12.94980684574617</c:v>
                </c:pt>
                <c:pt idx="3">
                  <c:v>12.94980684574617</c:v>
                </c:pt>
                <c:pt idx="4">
                  <c:v>12.94980684574617</c:v>
                </c:pt>
                <c:pt idx="5">
                  <c:v>12.94980684574617</c:v>
                </c:pt>
                <c:pt idx="6">
                  <c:v>12.94980684574617</c:v>
                </c:pt>
                <c:pt idx="7">
                  <c:v>12.94980684574617</c:v>
                </c:pt>
                <c:pt idx="8">
                  <c:v>12.94980684574617</c:v>
                </c:pt>
                <c:pt idx="9">
                  <c:v>12.94980684574617</c:v>
                </c:pt>
                <c:pt idx="10">
                  <c:v>12.94980684574617</c:v>
                </c:pt>
                <c:pt idx="11">
                  <c:v>12.94980684574617</c:v>
                </c:pt>
                <c:pt idx="12">
                  <c:v>12.94980684574617</c:v>
                </c:pt>
                <c:pt idx="13">
                  <c:v>12.94980684574617</c:v>
                </c:pt>
                <c:pt idx="14">
                  <c:v>12.94980684574617</c:v>
                </c:pt>
                <c:pt idx="15">
                  <c:v>12.94980684574617</c:v>
                </c:pt>
                <c:pt idx="16">
                  <c:v>12.94980684574617</c:v>
                </c:pt>
                <c:pt idx="17">
                  <c:v>12.94980684574617</c:v>
                </c:pt>
                <c:pt idx="18">
                  <c:v>12.94980684574617</c:v>
                </c:pt>
                <c:pt idx="19">
                  <c:v>12.94980684574617</c:v>
                </c:pt>
                <c:pt idx="20">
                  <c:v>12.94980684574617</c:v>
                </c:pt>
                <c:pt idx="21">
                  <c:v>12.94980684574617</c:v>
                </c:pt>
                <c:pt idx="22">
                  <c:v>12.94980684574617</c:v>
                </c:pt>
                <c:pt idx="23">
                  <c:v>12.94980684574617</c:v>
                </c:pt>
                <c:pt idx="24">
                  <c:v>12.94980684574617</c:v>
                </c:pt>
                <c:pt idx="25">
                  <c:v>12.94980684574617</c:v>
                </c:pt>
                <c:pt idx="26">
                  <c:v>12.94980684574617</c:v>
                </c:pt>
              </c:numCache>
            </c:numRef>
          </c:val>
          <c:smooth val="0"/>
          <c:extLst xmlns:c16r2="http://schemas.microsoft.com/office/drawing/2015/06/chart">
            <c:ext xmlns:c16="http://schemas.microsoft.com/office/drawing/2014/chart" uri="{C3380CC4-5D6E-409C-BE32-E72D297353CC}">
              <c16:uniqueId val="{00000002-F181-4435-9A01-FF691CAE825D}"/>
            </c:ext>
          </c:extLst>
        </c:ser>
        <c:dLbls>
          <c:showLegendKey val="0"/>
          <c:showVal val="0"/>
          <c:showCatName val="0"/>
          <c:showSerName val="0"/>
          <c:showPercent val="0"/>
          <c:showBubbleSize val="0"/>
        </c:dLbls>
        <c:marker val="1"/>
        <c:smooth val="0"/>
        <c:axId val="2123216952"/>
        <c:axId val="2123220632"/>
      </c:lineChart>
      <c:catAx>
        <c:axId val="2123216952"/>
        <c:scaling>
          <c:orientation val="minMax"/>
        </c:scaling>
        <c:delete val="0"/>
        <c:axPos val="b"/>
        <c:numFmt formatCode="General" sourceLinked="0"/>
        <c:majorTickMark val="out"/>
        <c:minorTickMark val="none"/>
        <c:tickLblPos val="nextTo"/>
        <c:spPr>
          <a:noFill/>
          <a:ln w="9525" cap="flat" cmpd="sng" algn="ctr">
            <a:solidFill>
              <a:schemeClr val="dk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lt1"/>
                </a:solidFill>
                <a:latin typeface="+mn-lt"/>
                <a:ea typeface="+mn-ea"/>
                <a:cs typeface="+mn-cs"/>
              </a:defRPr>
            </a:pPr>
            <a:endParaRPr lang="fr-FR"/>
          </a:p>
        </c:txPr>
        <c:crossAx val="2123220632"/>
        <c:crosses val="autoZero"/>
        <c:auto val="1"/>
        <c:lblAlgn val="ctr"/>
        <c:lblOffset val="100"/>
        <c:noMultiLvlLbl val="0"/>
      </c:catAx>
      <c:valAx>
        <c:axId val="2123220632"/>
        <c:scaling>
          <c:orientation val="minMax"/>
          <c:max val="20.0"/>
          <c:min val="4.0"/>
        </c:scaling>
        <c:delete val="0"/>
        <c:axPos val="l"/>
        <c:majorGridlines>
          <c:spPr>
            <a:ln w="9525" cap="flat" cmpd="sng" algn="ctr">
              <a:solidFill>
                <a:schemeClr val="dk1">
                  <a:tint val="75000"/>
                  <a:shade val="95000"/>
                  <a:satMod val="105000"/>
                </a:schemeClr>
              </a:solidFill>
              <a:prstDash val="solid"/>
              <a:round/>
            </a:ln>
            <a:effectLst/>
          </c:spPr>
        </c:majorGridlines>
        <c:numFmt formatCode="0.00" sourceLinked="1"/>
        <c:majorTickMark val="out"/>
        <c:minorTickMark val="none"/>
        <c:tickLblPos val="nextTo"/>
        <c:spPr>
          <a:noFill/>
          <a:ln w="9525" cap="flat" cmpd="sng" algn="ctr">
            <a:solidFill>
              <a:schemeClr val="dk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lt1"/>
                </a:solidFill>
                <a:latin typeface="+mn-lt"/>
                <a:ea typeface="+mn-ea"/>
                <a:cs typeface="+mn-cs"/>
              </a:defRPr>
            </a:pPr>
            <a:endParaRPr lang="fr-FR"/>
          </a:p>
        </c:txPr>
        <c:crossAx val="2123216952"/>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000" b="0" i="0" u="none" strike="noStrike" kern="1200" baseline="0">
              <a:solidFill>
                <a:schemeClr val="lt1"/>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42"/>
    </mc:Choice>
    <mc:Fallback>
      <c:style val="42"/>
    </mc:Fallback>
  </mc:AlternateContent>
  <c:chart>
    <c:autoTitleDeleted val="0"/>
    <c:plotArea>
      <c:layout/>
      <c:barChart>
        <c:barDir val="col"/>
        <c:grouping val="clustered"/>
        <c:varyColors val="0"/>
        <c:ser>
          <c:idx val="0"/>
          <c:order val="0"/>
          <c:tx>
            <c:v>Moyennes Etab 45</c:v>
          </c:tx>
          <c:invertIfNegative val="0"/>
          <c:dLbls>
            <c:dLbl>
              <c:idx val="0"/>
              <c:layout>
                <c:manualLayout>
                  <c:x val="0.0"/>
                  <c:y val="0.370593447967291"/>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6493-4FEE-9BCE-97C2327F9A2D}"/>
                </c:ext>
              </c:extLst>
            </c:dLbl>
            <c:dLbl>
              <c:idx val="11"/>
              <c:layout>
                <c:manualLayout>
                  <c:x val="0.0"/>
                  <c:y val="0.38049793215526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6493-4FEE-9BCE-97C2327F9A2D}"/>
                </c:ext>
              </c:extLst>
            </c:dLbl>
            <c:spPr>
              <a:noFill/>
              <a:ln>
                <a:noFill/>
              </a:ln>
              <a:effectLst/>
            </c:spPr>
            <c:txPr>
              <a:bodyPr rot="-5400000" vert="horz"/>
              <a:lstStyle/>
              <a:p>
                <a:pPr>
                  <a:defRPr sz="1800" b="1"/>
                </a:pPr>
                <a:endParaRPr lang="fr-FR"/>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errBars>
            <c:errBarType val="both"/>
            <c:errValType val="cust"/>
            <c:noEndCap val="0"/>
            <c:plus>
              <c:numRef>
                <c:f>'DONNEES ETAB'!$J$81:$J$102</c:f>
                <c:numCache>
                  <c:formatCode>General</c:formatCode>
                  <c:ptCount val="22"/>
                  <c:pt idx="0">
                    <c:v>3.652817369955559</c:v>
                  </c:pt>
                  <c:pt idx="1">
                    <c:v>3.794373207298597</c:v>
                  </c:pt>
                  <c:pt idx="2">
                    <c:v>4.508122788489671</c:v>
                  </c:pt>
                  <c:pt idx="3">
                    <c:v>2.90087670496546</c:v>
                  </c:pt>
                  <c:pt idx="4">
                    <c:v>3.155465829071259</c:v>
                  </c:pt>
                  <c:pt idx="5">
                    <c:v>3.884281000248165</c:v>
                  </c:pt>
                  <c:pt idx="6">
                    <c:v>2.6004969188847</c:v>
                  </c:pt>
                  <c:pt idx="7">
                    <c:v>3.613387647465842</c:v>
                  </c:pt>
                  <c:pt idx="8">
                    <c:v>3.710905495621799</c:v>
                  </c:pt>
                  <c:pt idx="9">
                    <c:v>4.08954759541003</c:v>
                  </c:pt>
                  <c:pt idx="10">
                    <c:v>2.425393793929507</c:v>
                  </c:pt>
                  <c:pt idx="11">
                    <c:v>4.370113372903361</c:v>
                  </c:pt>
                  <c:pt idx="12">
                    <c:v>3.4873979948866</c:v>
                  </c:pt>
                  <c:pt idx="13">
                    <c:v>3.294863072011647</c:v>
                  </c:pt>
                  <c:pt idx="14">
                    <c:v>3.567060233478465</c:v>
                  </c:pt>
                  <c:pt idx="15">
                    <c:v>3.858634521171699</c:v>
                  </c:pt>
                  <c:pt idx="16">
                    <c:v>3.48551666213438</c:v>
                  </c:pt>
                  <c:pt idx="17">
                    <c:v>3.264480969465133</c:v>
                  </c:pt>
                  <c:pt idx="18">
                    <c:v>2.358708925154576</c:v>
                  </c:pt>
                  <c:pt idx="19">
                    <c:v>1.408707051006545</c:v>
                  </c:pt>
                  <c:pt idx="20">
                    <c:v>2.382982467870224</c:v>
                  </c:pt>
                  <c:pt idx="21">
                    <c:v>3.210626940622093</c:v>
                  </c:pt>
                </c:numCache>
              </c:numRef>
            </c:plus>
            <c:minus>
              <c:numRef>
                <c:f>'DONNEES ETAB'!$J$81:$J$102</c:f>
                <c:numCache>
                  <c:formatCode>General</c:formatCode>
                  <c:ptCount val="22"/>
                  <c:pt idx="0">
                    <c:v>3.652817369955559</c:v>
                  </c:pt>
                  <c:pt idx="1">
                    <c:v>3.794373207298597</c:v>
                  </c:pt>
                  <c:pt idx="2">
                    <c:v>4.508122788489671</c:v>
                  </c:pt>
                  <c:pt idx="3">
                    <c:v>2.90087670496546</c:v>
                  </c:pt>
                  <c:pt idx="4">
                    <c:v>3.155465829071259</c:v>
                  </c:pt>
                  <c:pt idx="5">
                    <c:v>3.884281000248165</c:v>
                  </c:pt>
                  <c:pt idx="6">
                    <c:v>2.6004969188847</c:v>
                  </c:pt>
                  <c:pt idx="7">
                    <c:v>3.613387647465842</c:v>
                  </c:pt>
                  <c:pt idx="8">
                    <c:v>3.710905495621799</c:v>
                  </c:pt>
                  <c:pt idx="9">
                    <c:v>4.08954759541003</c:v>
                  </c:pt>
                  <c:pt idx="10">
                    <c:v>2.425393793929507</c:v>
                  </c:pt>
                  <c:pt idx="11">
                    <c:v>4.370113372903361</c:v>
                  </c:pt>
                  <c:pt idx="12">
                    <c:v>3.4873979948866</c:v>
                  </c:pt>
                  <c:pt idx="13">
                    <c:v>3.294863072011647</c:v>
                  </c:pt>
                  <c:pt idx="14">
                    <c:v>3.567060233478465</c:v>
                  </c:pt>
                  <c:pt idx="15">
                    <c:v>3.858634521171699</c:v>
                  </c:pt>
                  <c:pt idx="16">
                    <c:v>3.48551666213438</c:v>
                  </c:pt>
                  <c:pt idx="17">
                    <c:v>3.264480969465133</c:v>
                  </c:pt>
                  <c:pt idx="18">
                    <c:v>2.358708925154576</c:v>
                  </c:pt>
                  <c:pt idx="19">
                    <c:v>1.408707051006545</c:v>
                  </c:pt>
                  <c:pt idx="20">
                    <c:v>2.382982467870224</c:v>
                  </c:pt>
                  <c:pt idx="21">
                    <c:v>3.210626940622093</c:v>
                  </c:pt>
                </c:numCache>
              </c:numRef>
            </c:minus>
          </c:errBars>
          <c:cat>
            <c:strRef>
              <c:f>'DONNEES ETAB'!$G$81:$G$102</c:f>
              <c:strCache>
                <c:ptCount val="22"/>
                <c:pt idx="0">
                  <c:v>LP JEANNETTE VERDIER</c:v>
                </c:pt>
                <c:pt idx="1">
                  <c:v>LPO JEAN ZAY</c:v>
                </c:pt>
                <c:pt idx="2">
                  <c:v>LPO B FRANKLIN</c:v>
                </c:pt>
                <c:pt idx="3">
                  <c:v>LP GAUDIER BRZESKA</c:v>
                </c:pt>
                <c:pt idx="4">
                  <c:v>LP MARECHAL LECLERC</c:v>
                </c:pt>
                <c:pt idx="5">
                  <c:v>LPPO ST FRANCOIS</c:v>
                </c:pt>
                <c:pt idx="6">
                  <c:v>LPPO SAINT LOUIS</c:v>
                </c:pt>
                <c:pt idx="7">
                  <c:v>LP J DE LA TAILLE</c:v>
                </c:pt>
                <c:pt idx="8">
                  <c:v>LPPO ST PAUL BOURDON</c:v>
                </c:pt>
                <c:pt idx="9">
                  <c:v>LPP L'ABBAYE</c:v>
                </c:pt>
                <c:pt idx="10">
                  <c:v>LPP B DE CASTILLE</c:v>
                </c:pt>
                <c:pt idx="11">
                  <c:v>LP PAUL GAUGUIN</c:v>
                </c:pt>
                <c:pt idx="12">
                  <c:v>CFA AGGLO ORLEANS</c:v>
                </c:pt>
                <c:pt idx="13">
                  <c:v>CFA INTERPRO ORLEANS</c:v>
                </c:pt>
                <c:pt idx="14">
                  <c:v>LP MARGUERITE AUDOUX</c:v>
                </c:pt>
                <c:pt idx="15">
                  <c:v>LP JEAN LURCAT</c:v>
                </c:pt>
                <c:pt idx="16">
                  <c:v>LP FRANCOISE DOLTO</c:v>
                </c:pt>
                <c:pt idx="17">
                  <c:v>LP CHATEAU BLANC</c:v>
                </c:pt>
                <c:pt idx="18">
                  <c:v>LPO MAURICE GENEVOIX</c:v>
                </c:pt>
                <c:pt idx="19">
                  <c:v>AFTEC LPPO ST PAUL</c:v>
                </c:pt>
                <c:pt idx="20">
                  <c:v>LPPO STE CROIX ST EU</c:v>
                </c:pt>
                <c:pt idx="21">
                  <c:v>CFC CFAI CENTRE</c:v>
                </c:pt>
              </c:strCache>
            </c:strRef>
          </c:cat>
          <c:val>
            <c:numRef>
              <c:f>'DONNEES ETAB'!$I$81:$I$102</c:f>
              <c:numCache>
                <c:formatCode>0.00</c:formatCode>
                <c:ptCount val="22"/>
                <c:pt idx="0">
                  <c:v>12.66791044776119</c:v>
                </c:pt>
                <c:pt idx="1">
                  <c:v>12.20486111111111</c:v>
                </c:pt>
                <c:pt idx="2">
                  <c:v>13.05431034482758</c:v>
                </c:pt>
                <c:pt idx="3">
                  <c:v>13.42297650130548</c:v>
                </c:pt>
                <c:pt idx="4">
                  <c:v>12.41902313624678</c:v>
                </c:pt>
                <c:pt idx="5">
                  <c:v>11.01666666666667</c:v>
                </c:pt>
                <c:pt idx="6">
                  <c:v>14.13793103448276</c:v>
                </c:pt>
                <c:pt idx="7">
                  <c:v>13.36184210526316</c:v>
                </c:pt>
                <c:pt idx="8">
                  <c:v>13.08684863523573</c:v>
                </c:pt>
                <c:pt idx="9">
                  <c:v>13.36931818181818</c:v>
                </c:pt>
                <c:pt idx="10">
                  <c:v>12.21913580246914</c:v>
                </c:pt>
                <c:pt idx="11">
                  <c:v>12.7853515625</c:v>
                </c:pt>
                <c:pt idx="12">
                  <c:v>12.64022988505747</c:v>
                </c:pt>
                <c:pt idx="13">
                  <c:v>12.55072463768116</c:v>
                </c:pt>
                <c:pt idx="14">
                  <c:v>13.03039832285115</c:v>
                </c:pt>
                <c:pt idx="15">
                  <c:v>12.94186746987952</c:v>
                </c:pt>
                <c:pt idx="16">
                  <c:v>13.81521739130435</c:v>
                </c:pt>
                <c:pt idx="17">
                  <c:v>12.958</c:v>
                </c:pt>
                <c:pt idx="18">
                  <c:v>14.00409836065574</c:v>
                </c:pt>
                <c:pt idx="19">
                  <c:v>15.12333333333333</c:v>
                </c:pt>
                <c:pt idx="20">
                  <c:v>14.21428571428572</c:v>
                </c:pt>
                <c:pt idx="21">
                  <c:v>13.78082191780822</c:v>
                </c:pt>
              </c:numCache>
            </c:numRef>
          </c:val>
          <c:extLst xmlns:c16r2="http://schemas.microsoft.com/office/drawing/2015/06/chart">
            <c:ext xmlns:c16="http://schemas.microsoft.com/office/drawing/2014/chart" uri="{C3380CC4-5D6E-409C-BE32-E72D297353CC}">
              <c16:uniqueId val="{00000002-6493-4FEE-9BCE-97C2327F9A2D}"/>
            </c:ext>
          </c:extLst>
        </c:ser>
        <c:dLbls>
          <c:showLegendKey val="0"/>
          <c:showVal val="0"/>
          <c:showCatName val="0"/>
          <c:showSerName val="0"/>
          <c:showPercent val="0"/>
          <c:showBubbleSize val="0"/>
        </c:dLbls>
        <c:gapWidth val="51"/>
        <c:axId val="-2138936504"/>
        <c:axId val="-2138941336"/>
      </c:barChart>
      <c:lineChart>
        <c:grouping val="standard"/>
        <c:varyColors val="0"/>
        <c:ser>
          <c:idx val="1"/>
          <c:order val="1"/>
          <c:tx>
            <c:v>Moyenne Dept 45 : 13,07</c:v>
          </c:tx>
          <c:marker>
            <c:symbol val="none"/>
          </c:marker>
          <c:cat>
            <c:strRef>
              <c:f>'DONNEES ETAB'!$G$81:$G$102</c:f>
              <c:strCache>
                <c:ptCount val="22"/>
                <c:pt idx="0">
                  <c:v>LP JEANNETTE VERDIER</c:v>
                </c:pt>
                <c:pt idx="1">
                  <c:v>LPO JEAN ZAY</c:v>
                </c:pt>
                <c:pt idx="2">
                  <c:v>LPO B FRANKLIN</c:v>
                </c:pt>
                <c:pt idx="3">
                  <c:v>LP GAUDIER BRZESKA</c:v>
                </c:pt>
                <c:pt idx="4">
                  <c:v>LP MARECHAL LECLERC</c:v>
                </c:pt>
                <c:pt idx="5">
                  <c:v>LPPO ST FRANCOIS</c:v>
                </c:pt>
                <c:pt idx="6">
                  <c:v>LPPO SAINT LOUIS</c:v>
                </c:pt>
                <c:pt idx="7">
                  <c:v>LP J DE LA TAILLE</c:v>
                </c:pt>
                <c:pt idx="8">
                  <c:v>LPPO ST PAUL BOURDON</c:v>
                </c:pt>
                <c:pt idx="9">
                  <c:v>LPP L'ABBAYE</c:v>
                </c:pt>
                <c:pt idx="10">
                  <c:v>LPP B DE CASTILLE</c:v>
                </c:pt>
                <c:pt idx="11">
                  <c:v>LP PAUL GAUGUIN</c:v>
                </c:pt>
                <c:pt idx="12">
                  <c:v>CFA AGGLO ORLEANS</c:v>
                </c:pt>
                <c:pt idx="13">
                  <c:v>CFA INTERPRO ORLEANS</c:v>
                </c:pt>
                <c:pt idx="14">
                  <c:v>LP MARGUERITE AUDOUX</c:v>
                </c:pt>
                <c:pt idx="15">
                  <c:v>LP JEAN LURCAT</c:v>
                </c:pt>
                <c:pt idx="16">
                  <c:v>LP FRANCOISE DOLTO</c:v>
                </c:pt>
                <c:pt idx="17">
                  <c:v>LP CHATEAU BLANC</c:v>
                </c:pt>
                <c:pt idx="18">
                  <c:v>LPO MAURICE GENEVOIX</c:v>
                </c:pt>
                <c:pt idx="19">
                  <c:v>AFTEC LPPO ST PAUL</c:v>
                </c:pt>
                <c:pt idx="20">
                  <c:v>LPPO STE CROIX ST EU</c:v>
                </c:pt>
                <c:pt idx="21">
                  <c:v>CFC CFAI CENTRE</c:v>
                </c:pt>
              </c:strCache>
            </c:strRef>
          </c:cat>
          <c:val>
            <c:numRef>
              <c:f>'DONNEES ETAB'!$K$81:$K$102</c:f>
              <c:numCache>
                <c:formatCode>0.00</c:formatCode>
                <c:ptCount val="22"/>
                <c:pt idx="0">
                  <c:v>13.07099332220367</c:v>
                </c:pt>
                <c:pt idx="1">
                  <c:v>13.07099332220367</c:v>
                </c:pt>
                <c:pt idx="2">
                  <c:v>13.07099332220367</c:v>
                </c:pt>
                <c:pt idx="3">
                  <c:v>13.07099332220367</c:v>
                </c:pt>
                <c:pt idx="4">
                  <c:v>13.07099332220367</c:v>
                </c:pt>
                <c:pt idx="5">
                  <c:v>13.07099332220367</c:v>
                </c:pt>
                <c:pt idx="6">
                  <c:v>13.07099332220367</c:v>
                </c:pt>
                <c:pt idx="7">
                  <c:v>13.07099332220367</c:v>
                </c:pt>
                <c:pt idx="8">
                  <c:v>13.07099332220367</c:v>
                </c:pt>
                <c:pt idx="9">
                  <c:v>13.07099332220367</c:v>
                </c:pt>
                <c:pt idx="10">
                  <c:v>13.07099332220367</c:v>
                </c:pt>
                <c:pt idx="11">
                  <c:v>13.07099332220367</c:v>
                </c:pt>
                <c:pt idx="12">
                  <c:v>13.07099332220367</c:v>
                </c:pt>
                <c:pt idx="13">
                  <c:v>13.07099332220367</c:v>
                </c:pt>
                <c:pt idx="14">
                  <c:v>13.07099332220367</c:v>
                </c:pt>
                <c:pt idx="15">
                  <c:v>13.07099332220367</c:v>
                </c:pt>
                <c:pt idx="16">
                  <c:v>13.07099332220367</c:v>
                </c:pt>
                <c:pt idx="17">
                  <c:v>13.07099332220367</c:v>
                </c:pt>
                <c:pt idx="18">
                  <c:v>13.07099332220367</c:v>
                </c:pt>
                <c:pt idx="19">
                  <c:v>13.07099332220367</c:v>
                </c:pt>
                <c:pt idx="20">
                  <c:v>13.07099332220367</c:v>
                </c:pt>
                <c:pt idx="21">
                  <c:v>13.07099332220367</c:v>
                </c:pt>
              </c:numCache>
            </c:numRef>
          </c:val>
          <c:smooth val="0"/>
          <c:extLst xmlns:c16r2="http://schemas.microsoft.com/office/drawing/2015/06/chart">
            <c:ext xmlns:c16="http://schemas.microsoft.com/office/drawing/2014/chart" uri="{C3380CC4-5D6E-409C-BE32-E72D297353CC}">
              <c16:uniqueId val="{00000003-6493-4FEE-9BCE-97C2327F9A2D}"/>
            </c:ext>
          </c:extLst>
        </c:ser>
        <c:ser>
          <c:idx val="2"/>
          <c:order val="2"/>
          <c:tx>
            <c:v>Moyenne Acad : 13,10</c:v>
          </c:tx>
          <c:marker>
            <c:symbol val="none"/>
          </c:marker>
          <c:cat>
            <c:strRef>
              <c:f>'DONNEES ETAB'!$G$81:$G$102</c:f>
              <c:strCache>
                <c:ptCount val="22"/>
                <c:pt idx="0">
                  <c:v>LP JEANNETTE VERDIER</c:v>
                </c:pt>
                <c:pt idx="1">
                  <c:v>LPO JEAN ZAY</c:v>
                </c:pt>
                <c:pt idx="2">
                  <c:v>LPO B FRANKLIN</c:v>
                </c:pt>
                <c:pt idx="3">
                  <c:v>LP GAUDIER BRZESKA</c:v>
                </c:pt>
                <c:pt idx="4">
                  <c:v>LP MARECHAL LECLERC</c:v>
                </c:pt>
                <c:pt idx="5">
                  <c:v>LPPO ST FRANCOIS</c:v>
                </c:pt>
                <c:pt idx="6">
                  <c:v>LPPO SAINT LOUIS</c:v>
                </c:pt>
                <c:pt idx="7">
                  <c:v>LP J DE LA TAILLE</c:v>
                </c:pt>
                <c:pt idx="8">
                  <c:v>LPPO ST PAUL BOURDON</c:v>
                </c:pt>
                <c:pt idx="9">
                  <c:v>LPP L'ABBAYE</c:v>
                </c:pt>
                <c:pt idx="10">
                  <c:v>LPP B DE CASTILLE</c:v>
                </c:pt>
                <c:pt idx="11">
                  <c:v>LP PAUL GAUGUIN</c:v>
                </c:pt>
                <c:pt idx="12">
                  <c:v>CFA AGGLO ORLEANS</c:v>
                </c:pt>
                <c:pt idx="13">
                  <c:v>CFA INTERPRO ORLEANS</c:v>
                </c:pt>
                <c:pt idx="14">
                  <c:v>LP MARGUERITE AUDOUX</c:v>
                </c:pt>
                <c:pt idx="15">
                  <c:v>LP JEAN LURCAT</c:v>
                </c:pt>
                <c:pt idx="16">
                  <c:v>LP FRANCOISE DOLTO</c:v>
                </c:pt>
                <c:pt idx="17">
                  <c:v>LP CHATEAU BLANC</c:v>
                </c:pt>
                <c:pt idx="18">
                  <c:v>LPO MAURICE GENEVOIX</c:v>
                </c:pt>
                <c:pt idx="19">
                  <c:v>AFTEC LPPO ST PAUL</c:v>
                </c:pt>
                <c:pt idx="20">
                  <c:v>LPPO STE CROIX ST EU</c:v>
                </c:pt>
                <c:pt idx="21">
                  <c:v>CFC CFAI CENTRE</c:v>
                </c:pt>
              </c:strCache>
            </c:strRef>
          </c:cat>
          <c:val>
            <c:numRef>
              <c:f>'DONNEES ETAB'!$M$81:$M$102</c:f>
              <c:numCache>
                <c:formatCode>0.00</c:formatCode>
                <c:ptCount val="22"/>
                <c:pt idx="0">
                  <c:v>13.1006768899006</c:v>
                </c:pt>
                <c:pt idx="1">
                  <c:v>13.1006768899006</c:v>
                </c:pt>
                <c:pt idx="2">
                  <c:v>13.1006768899006</c:v>
                </c:pt>
                <c:pt idx="3">
                  <c:v>13.1006768899006</c:v>
                </c:pt>
                <c:pt idx="4">
                  <c:v>13.1006768899006</c:v>
                </c:pt>
                <c:pt idx="5">
                  <c:v>13.1006768899006</c:v>
                </c:pt>
                <c:pt idx="6">
                  <c:v>13.1006768899006</c:v>
                </c:pt>
                <c:pt idx="7">
                  <c:v>13.1006768899006</c:v>
                </c:pt>
                <c:pt idx="8">
                  <c:v>13.1006768899006</c:v>
                </c:pt>
                <c:pt idx="9">
                  <c:v>13.1006768899006</c:v>
                </c:pt>
                <c:pt idx="10">
                  <c:v>13.1006768899006</c:v>
                </c:pt>
                <c:pt idx="11">
                  <c:v>13.1006768899006</c:v>
                </c:pt>
                <c:pt idx="12">
                  <c:v>13.1006768899006</c:v>
                </c:pt>
                <c:pt idx="13">
                  <c:v>13.1006768899006</c:v>
                </c:pt>
                <c:pt idx="14">
                  <c:v>13.1006768899006</c:v>
                </c:pt>
                <c:pt idx="15">
                  <c:v>13.1006768899006</c:v>
                </c:pt>
                <c:pt idx="16">
                  <c:v>13.1006768899006</c:v>
                </c:pt>
                <c:pt idx="17">
                  <c:v>13.1006768899006</c:v>
                </c:pt>
                <c:pt idx="18">
                  <c:v>13.1006768899006</c:v>
                </c:pt>
                <c:pt idx="19">
                  <c:v>13.1006768899006</c:v>
                </c:pt>
                <c:pt idx="20">
                  <c:v>13.1006768899006</c:v>
                </c:pt>
                <c:pt idx="21">
                  <c:v>13.1006768899006</c:v>
                </c:pt>
              </c:numCache>
            </c:numRef>
          </c:val>
          <c:smooth val="0"/>
          <c:extLst xmlns:c16r2="http://schemas.microsoft.com/office/drawing/2015/06/chart">
            <c:ext xmlns:c16="http://schemas.microsoft.com/office/drawing/2014/chart" uri="{C3380CC4-5D6E-409C-BE32-E72D297353CC}">
              <c16:uniqueId val="{00000004-6493-4FEE-9BCE-97C2327F9A2D}"/>
            </c:ext>
          </c:extLst>
        </c:ser>
        <c:dLbls>
          <c:showLegendKey val="0"/>
          <c:showVal val="0"/>
          <c:showCatName val="0"/>
          <c:showSerName val="0"/>
          <c:showPercent val="0"/>
          <c:showBubbleSize val="0"/>
        </c:dLbls>
        <c:marker val="1"/>
        <c:smooth val="0"/>
        <c:axId val="-2138936504"/>
        <c:axId val="-2138941336"/>
      </c:lineChart>
      <c:catAx>
        <c:axId val="-2138936504"/>
        <c:scaling>
          <c:orientation val="minMax"/>
        </c:scaling>
        <c:delete val="0"/>
        <c:axPos val="b"/>
        <c:numFmt formatCode="General" sourceLinked="0"/>
        <c:majorTickMark val="out"/>
        <c:minorTickMark val="none"/>
        <c:tickLblPos val="nextTo"/>
        <c:txPr>
          <a:bodyPr rot="-2700000"/>
          <a:lstStyle/>
          <a:p>
            <a:pPr>
              <a:defRPr/>
            </a:pPr>
            <a:endParaRPr lang="fr-FR"/>
          </a:p>
        </c:txPr>
        <c:crossAx val="-2138941336"/>
        <c:crosses val="autoZero"/>
        <c:auto val="1"/>
        <c:lblAlgn val="ctr"/>
        <c:lblOffset val="100"/>
        <c:noMultiLvlLbl val="0"/>
      </c:catAx>
      <c:valAx>
        <c:axId val="-2138941336"/>
        <c:scaling>
          <c:orientation val="minMax"/>
          <c:max val="20.0"/>
          <c:min val="4.0"/>
        </c:scaling>
        <c:delete val="0"/>
        <c:axPos val="l"/>
        <c:majorGridlines/>
        <c:numFmt formatCode="0.00" sourceLinked="1"/>
        <c:majorTickMark val="out"/>
        <c:minorTickMark val="none"/>
        <c:tickLblPos val="nextTo"/>
        <c:crossAx val="-2138936504"/>
        <c:crosses val="autoZero"/>
        <c:crossBetween val="between"/>
      </c:valAx>
      <c:spPr>
        <a:noFill/>
      </c:spPr>
    </c:plotArea>
    <c:legend>
      <c:legendPos val="t"/>
      <c:layout/>
      <c:overlay val="0"/>
    </c:legend>
    <c:plotVisOnly val="1"/>
    <c:dispBlanksAs val="gap"/>
    <c:showDLblsOverMax val="0"/>
  </c:chart>
  <c:spPr>
    <a:noFill/>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4186661" cy="344090"/>
          </a:xfrm>
          <a:prstGeom prst="rect">
            <a:avLst/>
          </a:prstGeom>
        </p:spPr>
        <p:txBody>
          <a:bodyPr vert="horz" lIns="94531" tIns="47265" rIns="94531" bIns="47265" rtlCol="0"/>
          <a:lstStyle>
            <a:lvl1pPr algn="l">
              <a:defRPr sz="1200"/>
            </a:lvl1pPr>
          </a:lstStyle>
          <a:p>
            <a:endParaRPr lang="fr-FR"/>
          </a:p>
        </p:txBody>
      </p:sp>
      <p:sp>
        <p:nvSpPr>
          <p:cNvPr id="3" name="Espace réservé de la date 2"/>
          <p:cNvSpPr>
            <a:spLocks noGrp="1"/>
          </p:cNvSpPr>
          <p:nvPr>
            <p:ph type="dt" sz="quarter" idx="1"/>
          </p:nvPr>
        </p:nvSpPr>
        <p:spPr>
          <a:xfrm>
            <a:off x="5472630" y="0"/>
            <a:ext cx="4186661" cy="344090"/>
          </a:xfrm>
          <a:prstGeom prst="rect">
            <a:avLst/>
          </a:prstGeom>
        </p:spPr>
        <p:txBody>
          <a:bodyPr vert="horz" lIns="94531" tIns="47265" rIns="94531" bIns="47265" rtlCol="0"/>
          <a:lstStyle>
            <a:lvl1pPr algn="r">
              <a:defRPr sz="1200"/>
            </a:lvl1pPr>
          </a:lstStyle>
          <a:p>
            <a:fld id="{8C2F7966-1E67-4FA5-BED3-E4CE8EEF8A85}" type="datetimeFigureOut">
              <a:rPr lang="fr-FR" smtClean="0"/>
              <a:pPr/>
              <a:t>04/07/16</a:t>
            </a:fld>
            <a:endParaRPr lang="fr-FR"/>
          </a:p>
        </p:txBody>
      </p:sp>
      <p:sp>
        <p:nvSpPr>
          <p:cNvPr id="4" name="Espace réservé du pied de page 3"/>
          <p:cNvSpPr>
            <a:spLocks noGrp="1"/>
          </p:cNvSpPr>
          <p:nvPr>
            <p:ph type="ftr" sz="quarter" idx="2"/>
          </p:nvPr>
        </p:nvSpPr>
        <p:spPr>
          <a:xfrm>
            <a:off x="1" y="6536528"/>
            <a:ext cx="4186661" cy="344090"/>
          </a:xfrm>
          <a:prstGeom prst="rect">
            <a:avLst/>
          </a:prstGeom>
        </p:spPr>
        <p:txBody>
          <a:bodyPr vert="horz" lIns="94531" tIns="47265" rIns="94531" bIns="47265"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5472630" y="6536528"/>
            <a:ext cx="4186661" cy="344090"/>
          </a:xfrm>
          <a:prstGeom prst="rect">
            <a:avLst/>
          </a:prstGeom>
        </p:spPr>
        <p:txBody>
          <a:bodyPr vert="horz" lIns="94531" tIns="47265" rIns="94531" bIns="47265" rtlCol="0" anchor="b"/>
          <a:lstStyle>
            <a:lvl1pPr algn="r">
              <a:defRPr sz="1200"/>
            </a:lvl1pPr>
          </a:lstStyle>
          <a:p>
            <a:fld id="{7F9C3F63-A05A-4196-91BC-D49E9FE4AFEE}" type="slidenum">
              <a:rPr lang="fr-FR" smtClean="0"/>
              <a:pPr/>
              <a:t>‹#›</a:t>
            </a:fld>
            <a:endParaRPr lang="fr-FR"/>
          </a:p>
        </p:txBody>
      </p:sp>
    </p:spTree>
    <p:extLst>
      <p:ext uri="{BB962C8B-B14F-4D97-AF65-F5344CB8AC3E}">
        <p14:creationId xmlns:p14="http://schemas.microsoft.com/office/powerpoint/2010/main" val="4606542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4186661" cy="344090"/>
          </a:xfrm>
          <a:prstGeom prst="rect">
            <a:avLst/>
          </a:prstGeom>
        </p:spPr>
        <p:txBody>
          <a:bodyPr vert="horz" lIns="94531" tIns="47265" rIns="94531" bIns="47265" rtlCol="0"/>
          <a:lstStyle>
            <a:lvl1pPr algn="l">
              <a:defRPr sz="1200"/>
            </a:lvl1pPr>
          </a:lstStyle>
          <a:p>
            <a:endParaRPr lang="fr-FR"/>
          </a:p>
        </p:txBody>
      </p:sp>
      <p:sp>
        <p:nvSpPr>
          <p:cNvPr id="3" name="Espace réservé de la date 2"/>
          <p:cNvSpPr>
            <a:spLocks noGrp="1"/>
          </p:cNvSpPr>
          <p:nvPr>
            <p:ph type="dt" idx="1"/>
          </p:nvPr>
        </p:nvSpPr>
        <p:spPr>
          <a:xfrm>
            <a:off x="5472630" y="0"/>
            <a:ext cx="4186661" cy="344090"/>
          </a:xfrm>
          <a:prstGeom prst="rect">
            <a:avLst/>
          </a:prstGeom>
        </p:spPr>
        <p:txBody>
          <a:bodyPr vert="horz" lIns="94531" tIns="47265" rIns="94531" bIns="47265" rtlCol="0"/>
          <a:lstStyle>
            <a:lvl1pPr algn="r">
              <a:defRPr sz="1200"/>
            </a:lvl1pPr>
          </a:lstStyle>
          <a:p>
            <a:fld id="{DBF6A39B-D58F-884B-BF28-061BD112AF96}" type="datetimeFigureOut">
              <a:rPr lang="fr-FR" smtClean="0"/>
              <a:pPr/>
              <a:t>04/07/16</a:t>
            </a:fld>
            <a:endParaRPr lang="fr-FR"/>
          </a:p>
        </p:txBody>
      </p:sp>
      <p:sp>
        <p:nvSpPr>
          <p:cNvPr id="4" name="Espace réservé de l'image des diapositives 3"/>
          <p:cNvSpPr>
            <a:spLocks noGrp="1" noRot="1" noChangeAspect="1"/>
          </p:cNvSpPr>
          <p:nvPr>
            <p:ph type="sldImg" idx="2"/>
          </p:nvPr>
        </p:nvSpPr>
        <p:spPr>
          <a:xfrm>
            <a:off x="3109913" y="515938"/>
            <a:ext cx="3443287" cy="2581275"/>
          </a:xfrm>
          <a:prstGeom prst="rect">
            <a:avLst/>
          </a:prstGeom>
          <a:noFill/>
          <a:ln w="12700">
            <a:solidFill>
              <a:prstClr val="black"/>
            </a:solidFill>
          </a:ln>
        </p:spPr>
        <p:txBody>
          <a:bodyPr vert="horz" lIns="94531" tIns="47265" rIns="94531" bIns="47265" rtlCol="0" anchor="ctr"/>
          <a:lstStyle/>
          <a:p>
            <a:endParaRPr lang="fr-FR"/>
          </a:p>
        </p:txBody>
      </p:sp>
      <p:sp>
        <p:nvSpPr>
          <p:cNvPr id="5" name="Espace réservé des commentaires 4"/>
          <p:cNvSpPr>
            <a:spLocks noGrp="1"/>
          </p:cNvSpPr>
          <p:nvPr>
            <p:ph type="body" sz="quarter" idx="3"/>
          </p:nvPr>
        </p:nvSpPr>
        <p:spPr>
          <a:xfrm>
            <a:off x="966154" y="3268861"/>
            <a:ext cx="7729219" cy="3096816"/>
          </a:xfrm>
          <a:prstGeom prst="rect">
            <a:avLst/>
          </a:prstGeom>
        </p:spPr>
        <p:txBody>
          <a:bodyPr vert="horz" lIns="94531" tIns="47265" rIns="94531" bIns="47265"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1" y="6536528"/>
            <a:ext cx="4186661" cy="344090"/>
          </a:xfrm>
          <a:prstGeom prst="rect">
            <a:avLst/>
          </a:prstGeom>
        </p:spPr>
        <p:txBody>
          <a:bodyPr vert="horz" lIns="94531" tIns="47265" rIns="94531" bIns="47265"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5472630" y="6536528"/>
            <a:ext cx="4186661" cy="344090"/>
          </a:xfrm>
          <a:prstGeom prst="rect">
            <a:avLst/>
          </a:prstGeom>
        </p:spPr>
        <p:txBody>
          <a:bodyPr vert="horz" lIns="94531" tIns="47265" rIns="94531" bIns="47265" rtlCol="0" anchor="b"/>
          <a:lstStyle>
            <a:lvl1pPr algn="r">
              <a:defRPr sz="1200"/>
            </a:lvl1pPr>
          </a:lstStyle>
          <a:p>
            <a:fld id="{28843A0A-E4FD-1448-B90B-C3AD6657AE29}" type="slidenum">
              <a:rPr lang="fr-FR" smtClean="0"/>
              <a:pPr/>
              <a:t>‹#›</a:t>
            </a:fld>
            <a:endParaRPr lang="fr-FR"/>
          </a:p>
        </p:txBody>
      </p:sp>
    </p:spTree>
    <p:extLst>
      <p:ext uri="{BB962C8B-B14F-4D97-AF65-F5344CB8AC3E}">
        <p14:creationId xmlns:p14="http://schemas.microsoft.com/office/powerpoint/2010/main" val="143111446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1</a:t>
            </a:fld>
            <a:endParaRPr lang="fr-FR" dirty="0"/>
          </a:p>
        </p:txBody>
      </p:sp>
    </p:spTree>
    <p:extLst>
      <p:ext uri="{BB962C8B-B14F-4D97-AF65-F5344CB8AC3E}">
        <p14:creationId xmlns:p14="http://schemas.microsoft.com/office/powerpoint/2010/main" val="3773906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a:solidFill>
                  <a:srgbClr val="000000"/>
                </a:solidFill>
                <a:latin typeface="Arial Black" pitchFamily="34" charset="0"/>
                <a:sym typeface="Wingdings"/>
              </a:rPr>
              <a:t>Si cette analyse macroscopique est plutôt encourageante même s’il faut rester vigilant. </a:t>
            </a:r>
          </a:p>
          <a:p>
            <a:endParaRPr lang="fr-FR" b="1" dirty="0">
              <a:solidFill>
                <a:srgbClr val="000000"/>
              </a:solidFill>
              <a:latin typeface="Arial Black" pitchFamily="34" charset="0"/>
              <a:sym typeface="Wingdings"/>
            </a:endParaRPr>
          </a:p>
          <a:p>
            <a:r>
              <a:rPr lang="fr-FR" b="1" dirty="0">
                <a:solidFill>
                  <a:srgbClr val="000000"/>
                </a:solidFill>
                <a:latin typeface="Arial Black" pitchFamily="34" charset="0"/>
                <a:sym typeface="Wingdings"/>
              </a:rPr>
              <a:t>Il appartient à chaque établissement, dans le cadre d’un conseil pédagogique disciplinaire d’analyser ses propres résultats pour les comparer avec le niveau académique et expliquer les évolutions éventuelles. L’idée c’est d’utiliser ces éléments comme un des éléments de pilotage du projet pédagogique d’EPS  avec pour incidence une évolution éventuelle ou des ajustements de l’offre de formation, de certification à l’échelle d’une cohorte. </a:t>
            </a:r>
          </a:p>
          <a:p>
            <a:r>
              <a:rPr lang="fr-FR" b="1" dirty="0">
                <a:solidFill>
                  <a:srgbClr val="000000"/>
                </a:solidFill>
                <a:latin typeface="Arial Black" pitchFamily="34" charset="0"/>
                <a:sym typeface="Wingdings"/>
              </a:rPr>
              <a:t> </a:t>
            </a: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10</a:t>
            </a:fld>
            <a:endParaRPr lang="fr-FR"/>
          </a:p>
        </p:txBody>
      </p:sp>
    </p:spTree>
    <p:extLst>
      <p:ext uri="{BB962C8B-B14F-4D97-AF65-F5344CB8AC3E}">
        <p14:creationId xmlns:p14="http://schemas.microsoft.com/office/powerpoint/2010/main" val="3947499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Code couleur  : Étiquettes</a:t>
            </a:r>
            <a:r>
              <a:rPr lang="fr-FR" baseline="0" dirty="0"/>
              <a:t> jaunes moyennes académiques, </a:t>
            </a:r>
            <a:r>
              <a:rPr lang="fr-FR" dirty="0"/>
              <a:t>rouge moins-value / </a:t>
            </a:r>
            <a:r>
              <a:rPr lang="fr-FR" dirty="0" err="1"/>
              <a:t>moy</a:t>
            </a:r>
            <a:r>
              <a:rPr lang="fr-FR" dirty="0"/>
              <a:t> </a:t>
            </a:r>
            <a:r>
              <a:rPr lang="fr-FR" dirty="0" err="1"/>
              <a:t>acad</a:t>
            </a:r>
            <a:r>
              <a:rPr lang="fr-FR" dirty="0"/>
              <a:t>, Vert plus value, Bleu Neutre</a:t>
            </a:r>
          </a:p>
          <a:p>
            <a:endParaRPr lang="fr-FR" dirty="0"/>
          </a:p>
          <a:p>
            <a:r>
              <a:rPr lang="fr-FR" dirty="0"/>
              <a:t>Toutes les moyennes par CP ont</a:t>
            </a:r>
            <a:r>
              <a:rPr lang="fr-FR" baseline="0" dirty="0"/>
              <a:t> </a:t>
            </a:r>
            <a:r>
              <a:rPr lang="fr-FR" baseline="0" dirty="0" smtClean="0"/>
              <a:t>augmenté </a:t>
            </a:r>
            <a:r>
              <a:rPr lang="fr-FR" baseline="0" dirty="0"/>
              <a:t>sauf </a:t>
            </a:r>
            <a:r>
              <a:rPr lang="fr-FR" baseline="0" dirty="0" smtClean="0"/>
              <a:t>CP1 + CP5 qui perd 0,06</a:t>
            </a:r>
            <a:r>
              <a:rPr lang="fr-FR" baseline="0" dirty="0" smtClean="0">
                <a:sym typeface="Wingdings"/>
              </a:rPr>
              <a:t> </a:t>
            </a:r>
            <a:endParaRPr lang="fr-FR" baseline="0" dirty="0"/>
          </a:p>
          <a:p>
            <a:r>
              <a:rPr lang="fr-FR" baseline="0" dirty="0"/>
              <a:t>Les écarts entre les CP se réduisent  </a:t>
            </a:r>
            <a:r>
              <a:rPr lang="fr-FR" baseline="0" dirty="0" smtClean="0"/>
              <a:t>sauf CP1. </a:t>
            </a:r>
          </a:p>
          <a:p>
            <a:r>
              <a:rPr lang="fr-FR" baseline="0" dirty="0" smtClean="0"/>
              <a:t>Les écarts entre F/ G augmentent en CP1 et CP4 se réduisent sur les autres CP</a:t>
            </a:r>
            <a:endParaRPr lang="fr-FR" baseline="0" dirty="0"/>
          </a:p>
          <a:p>
            <a:endParaRPr lang="fr-FR" dirty="0"/>
          </a:p>
          <a:p>
            <a:r>
              <a:rPr lang="fr-FR" baseline="0" dirty="0">
                <a:sym typeface="Wingdings"/>
              </a:rPr>
              <a:t>1 CP qui pénalise (1 ) </a:t>
            </a:r>
            <a:endParaRPr lang="fr-FR" baseline="0" dirty="0" smtClean="0">
              <a:sym typeface="Wingdings"/>
            </a:endParaRPr>
          </a:p>
          <a:p>
            <a:r>
              <a:rPr lang="fr-FR" baseline="0" dirty="0" smtClean="0">
                <a:sym typeface="Wingdings"/>
              </a:rPr>
              <a:t>2 CP qui écartent CP1 et CP4. </a:t>
            </a:r>
          </a:p>
          <a:p>
            <a:endParaRPr lang="fr-FR" dirty="0"/>
          </a:p>
          <a:p>
            <a:endParaRPr lang="fr-FR" baseline="0" dirty="0"/>
          </a:p>
          <a:p>
            <a:r>
              <a:rPr lang="fr-FR" b="1" baseline="0" dirty="0">
                <a:sym typeface="Wingdings"/>
              </a:rPr>
              <a:t>La combinaison gagnante  : </a:t>
            </a:r>
            <a:r>
              <a:rPr lang="fr-FR" b="1" baseline="0" dirty="0" smtClean="0">
                <a:sym typeface="Wingdings"/>
              </a:rPr>
              <a:t>CP2 </a:t>
            </a:r>
            <a:r>
              <a:rPr lang="fr-FR" b="1" baseline="0" dirty="0">
                <a:sym typeface="Wingdings"/>
              </a:rPr>
              <a:t>/ CP </a:t>
            </a:r>
            <a:r>
              <a:rPr lang="fr-FR" b="1" baseline="0" dirty="0" smtClean="0">
                <a:sym typeface="Wingdings"/>
              </a:rPr>
              <a:t>3 </a:t>
            </a:r>
            <a:r>
              <a:rPr lang="fr-FR" b="1" baseline="0" dirty="0">
                <a:sym typeface="Wingdings"/>
              </a:rPr>
              <a:t>/ CP </a:t>
            </a:r>
            <a:r>
              <a:rPr lang="fr-FR" b="1" baseline="0" dirty="0" smtClean="0">
                <a:sym typeface="Wingdings"/>
              </a:rPr>
              <a:t>4 </a:t>
            </a:r>
            <a:r>
              <a:rPr lang="fr-FR" b="1" baseline="0" dirty="0">
                <a:sym typeface="Wingdings"/>
              </a:rPr>
              <a:t>ou </a:t>
            </a:r>
            <a:r>
              <a:rPr lang="fr-FR" b="1" baseline="0" dirty="0" smtClean="0">
                <a:sym typeface="Wingdings"/>
              </a:rPr>
              <a:t>5</a:t>
            </a:r>
            <a:endParaRPr lang="fr-FR" baseline="0" dirty="0">
              <a:sym typeface="Wingdings"/>
            </a:endParaRPr>
          </a:p>
          <a:p>
            <a:pPr marL="177245" indent="-177245">
              <a:buFont typeface="Wingdings" charset="0"/>
              <a:buChar char="è"/>
            </a:pPr>
            <a:r>
              <a:rPr lang="fr-FR" b="1" baseline="0" dirty="0">
                <a:sym typeface="Wingdings"/>
              </a:rPr>
              <a:t>Combien de vos menus proposent le tiercé gagnant </a:t>
            </a:r>
            <a:r>
              <a:rPr lang="fr-FR" baseline="0" dirty="0" smtClean="0">
                <a:sym typeface="Wingdings"/>
              </a:rPr>
              <a:t>=  13,22 </a:t>
            </a:r>
            <a:r>
              <a:rPr lang="fr-FR" baseline="0" dirty="0">
                <a:sym typeface="Wingdings"/>
              </a:rPr>
              <a:t>en moyenne. </a:t>
            </a:r>
          </a:p>
          <a:p>
            <a:pPr marL="177245" indent="-177245">
              <a:buFont typeface="Wingdings" charset="0"/>
              <a:buChar char="è"/>
            </a:pPr>
            <a:endParaRPr lang="fr-FR" baseline="0" dirty="0">
              <a:sym typeface="Wingdings"/>
            </a:endParaRPr>
          </a:p>
          <a:p>
            <a:pPr marL="177245" indent="-177245">
              <a:buFont typeface="Wingdings" charset="0"/>
              <a:buChar char="è"/>
            </a:pPr>
            <a:r>
              <a:rPr lang="fr-FR" b="1" baseline="0" dirty="0">
                <a:sym typeface="Wingdings"/>
              </a:rPr>
              <a:t>Pour les garçons  : </a:t>
            </a:r>
          </a:p>
          <a:p>
            <a:pPr marL="177245" indent="-177245">
              <a:buFont typeface="Wingdings" charset="0"/>
              <a:buChar char="è"/>
            </a:pPr>
            <a:r>
              <a:rPr lang="fr-FR" baseline="0" dirty="0" smtClean="0">
                <a:sym typeface="Wingdings"/>
              </a:rPr>
              <a:t>CP2 CP4  CP5 ou 3 </a:t>
            </a:r>
            <a:r>
              <a:rPr lang="fr-FR" baseline="0" dirty="0">
                <a:sym typeface="Wingdings"/>
              </a:rPr>
              <a:t>= </a:t>
            </a:r>
            <a:r>
              <a:rPr lang="fr-FR" baseline="0" dirty="0" smtClean="0">
                <a:sym typeface="Wingdings"/>
              </a:rPr>
              <a:t>13,52 </a:t>
            </a:r>
            <a:r>
              <a:rPr lang="fr-FR" baseline="0" dirty="0">
                <a:sym typeface="Wingdings"/>
              </a:rPr>
              <a:t>// CP3  /CP1 / CP5 = </a:t>
            </a:r>
            <a:r>
              <a:rPr lang="fr-FR" baseline="0" dirty="0" smtClean="0">
                <a:sym typeface="Wingdings"/>
              </a:rPr>
              <a:t>12,97 </a:t>
            </a:r>
            <a:r>
              <a:rPr lang="fr-FR" baseline="0" dirty="0" err="1">
                <a:sym typeface="Wingdings"/>
              </a:rPr>
              <a:t>Dif</a:t>
            </a:r>
            <a:r>
              <a:rPr lang="fr-FR" baseline="0" dirty="0">
                <a:sym typeface="Wingdings"/>
              </a:rPr>
              <a:t> </a:t>
            </a:r>
            <a:r>
              <a:rPr lang="fr-FR" baseline="0" dirty="0" smtClean="0">
                <a:sym typeface="Wingdings"/>
              </a:rPr>
              <a:t>0,55</a:t>
            </a:r>
            <a:endParaRPr lang="fr-FR" baseline="0" dirty="0">
              <a:sym typeface="Wingdings"/>
            </a:endParaRPr>
          </a:p>
          <a:p>
            <a:pPr marL="177245" indent="-177245">
              <a:buFont typeface="Wingdings" charset="0"/>
              <a:buChar char="è"/>
            </a:pPr>
            <a:r>
              <a:rPr lang="fr-FR" b="1" baseline="0" dirty="0">
                <a:sym typeface="Wingdings"/>
              </a:rPr>
              <a:t>Pour les filles : </a:t>
            </a:r>
          </a:p>
          <a:p>
            <a:pPr marL="177245" indent="-177245">
              <a:buFont typeface="Wingdings" charset="0"/>
              <a:buChar char="è"/>
            </a:pPr>
            <a:r>
              <a:rPr lang="fr-FR" baseline="0" dirty="0" smtClean="0">
                <a:sym typeface="Wingdings"/>
              </a:rPr>
              <a:t>CP2 </a:t>
            </a:r>
            <a:r>
              <a:rPr lang="fr-FR" baseline="0" dirty="0">
                <a:sym typeface="Wingdings"/>
              </a:rPr>
              <a:t>CP3 </a:t>
            </a:r>
            <a:r>
              <a:rPr lang="fr-FR" baseline="0" dirty="0" smtClean="0">
                <a:sym typeface="Wingdings"/>
              </a:rPr>
              <a:t>CP5 </a:t>
            </a:r>
            <a:r>
              <a:rPr lang="fr-FR" baseline="0" dirty="0">
                <a:sym typeface="Wingdings"/>
              </a:rPr>
              <a:t>= </a:t>
            </a:r>
            <a:r>
              <a:rPr lang="fr-FR" baseline="0" dirty="0" smtClean="0">
                <a:sym typeface="Wingdings"/>
              </a:rPr>
              <a:t>12,98 </a:t>
            </a:r>
            <a:r>
              <a:rPr lang="fr-FR" baseline="0" dirty="0">
                <a:sym typeface="Wingdings"/>
              </a:rPr>
              <a:t>/// CP4 CP1 CP2 = </a:t>
            </a:r>
            <a:r>
              <a:rPr lang="fr-FR" baseline="0" dirty="0" smtClean="0">
                <a:sym typeface="Wingdings"/>
              </a:rPr>
              <a:t>12,11 </a:t>
            </a:r>
            <a:r>
              <a:rPr lang="fr-FR" baseline="0" dirty="0">
                <a:sym typeface="Wingdings"/>
              </a:rPr>
              <a:t> </a:t>
            </a:r>
            <a:r>
              <a:rPr lang="fr-FR" baseline="0" dirty="0" err="1">
                <a:sym typeface="Wingdings"/>
              </a:rPr>
              <a:t>Dif</a:t>
            </a:r>
            <a:r>
              <a:rPr lang="fr-FR" baseline="0" dirty="0">
                <a:sym typeface="Wingdings"/>
              </a:rPr>
              <a:t> </a:t>
            </a:r>
            <a:r>
              <a:rPr lang="fr-FR" baseline="0" dirty="0" smtClean="0">
                <a:sym typeface="Wingdings"/>
              </a:rPr>
              <a:t>0,87 </a:t>
            </a:r>
            <a:r>
              <a:rPr lang="fr-FR" baseline="0" dirty="0">
                <a:sym typeface="Wingdings"/>
              </a:rPr>
              <a:t>point </a:t>
            </a:r>
            <a:endParaRPr lang="fr-FR" baseline="0" dirty="0" smtClean="0">
              <a:sym typeface="Wingdings"/>
            </a:endParaRPr>
          </a:p>
          <a:p>
            <a:pPr marL="177245" indent="-177245">
              <a:buFont typeface="Wingdings" charset="0"/>
              <a:buChar char="è"/>
            </a:pPr>
            <a:endParaRPr lang="fr-FR" baseline="0" dirty="0">
              <a:sym typeface="Wingdings"/>
            </a:endParaRPr>
          </a:p>
          <a:p>
            <a:r>
              <a:rPr lang="fr-FR" baseline="0" dirty="0">
                <a:sym typeface="Wingdings"/>
              </a:rPr>
              <a:t>C’est une réflexion à mener dans vos établissements en équipe pédagogique. </a:t>
            </a:r>
          </a:p>
          <a:p>
            <a:r>
              <a:rPr lang="fr-FR" baseline="0" dirty="0">
                <a:sym typeface="Wingdings"/>
              </a:rPr>
              <a:t>Ce sont aussi des éléments de communication à fournir aux familles et aux élèves. </a:t>
            </a:r>
          </a:p>
          <a:p>
            <a:endParaRPr lang="fr-FR" baseline="0" dirty="0"/>
          </a:p>
          <a:p>
            <a:endParaRPr lang="fr-FR" dirty="0"/>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11</a:t>
            </a:fld>
            <a:endParaRPr lang="fr-FR"/>
          </a:p>
        </p:txBody>
      </p:sp>
    </p:spTree>
    <p:extLst>
      <p:ext uri="{BB962C8B-B14F-4D97-AF65-F5344CB8AC3E}">
        <p14:creationId xmlns:p14="http://schemas.microsoft.com/office/powerpoint/2010/main" val="130814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a:p>
            <a:r>
              <a:rPr lang="fr-FR" dirty="0"/>
              <a:t>Toute</a:t>
            </a:r>
            <a:r>
              <a:rPr lang="fr-FR" baseline="0" dirty="0"/>
              <a:t>s les </a:t>
            </a:r>
            <a:r>
              <a:rPr lang="fr-FR" dirty="0"/>
              <a:t>Moyennes des  CP  </a:t>
            </a:r>
            <a:r>
              <a:rPr lang="fr-FR" baseline="0" dirty="0"/>
              <a:t>augmentent </a:t>
            </a:r>
          </a:p>
          <a:p>
            <a:endParaRPr lang="fr-FR" baseline="0" dirty="0"/>
          </a:p>
          <a:p>
            <a:r>
              <a:rPr lang="fr-FR" baseline="0" dirty="0">
                <a:sym typeface="Wingdings"/>
              </a:rPr>
              <a:t>1 CP qui pénalise CP1  , 1 CP qui écarte CP 4 </a:t>
            </a:r>
          </a:p>
          <a:p>
            <a:r>
              <a:rPr lang="fr-FR" baseline="0" dirty="0" smtClean="0">
                <a:sym typeface="Wingdings"/>
              </a:rPr>
              <a:t>1 </a:t>
            </a:r>
            <a:r>
              <a:rPr lang="fr-FR" baseline="0" dirty="0">
                <a:sym typeface="Wingdings"/>
              </a:rPr>
              <a:t>CP qui tire toute le monde vers le haut CP 5  CP2 une amélioration ++</a:t>
            </a:r>
          </a:p>
          <a:p>
            <a:r>
              <a:rPr lang="fr-FR" baseline="0" dirty="0">
                <a:sym typeface="Wingdings"/>
              </a:rPr>
              <a:t> </a:t>
            </a:r>
            <a:endParaRPr lang="fr-FR" dirty="0"/>
          </a:p>
          <a:p>
            <a:r>
              <a:rPr lang="fr-FR" b="1" baseline="0" dirty="0">
                <a:sym typeface="Wingdings"/>
              </a:rPr>
              <a:t>La combinaison gagnante  : CP5 / CP 4 / CP 2 </a:t>
            </a:r>
          </a:p>
          <a:p>
            <a:r>
              <a:rPr lang="fr-FR" b="1" baseline="0" dirty="0">
                <a:sym typeface="Wingdings"/>
              </a:rPr>
              <a:t>Combien de vos menus proposent le tiercé gagnant </a:t>
            </a:r>
            <a:r>
              <a:rPr lang="fr-FR" baseline="0" dirty="0">
                <a:sym typeface="Wingdings"/>
              </a:rPr>
              <a:t>CP5 / CP4/ CP2  ? =  13,38 en moyenne. </a:t>
            </a:r>
          </a:p>
          <a:p>
            <a:pPr marL="177245" indent="-177245">
              <a:buFont typeface="Wingdings" charset="0"/>
              <a:buChar char="è"/>
            </a:pPr>
            <a:endParaRPr lang="fr-FR" baseline="0" dirty="0">
              <a:sym typeface="Wingdings"/>
            </a:endParaRPr>
          </a:p>
          <a:p>
            <a:pPr marL="177245" indent="-177245">
              <a:buFont typeface="Wingdings" charset="0"/>
              <a:buChar char="è"/>
            </a:pPr>
            <a:r>
              <a:rPr lang="fr-FR" b="1" baseline="0" dirty="0">
                <a:sym typeface="Wingdings"/>
              </a:rPr>
              <a:t>Pour les garçons  : </a:t>
            </a:r>
          </a:p>
          <a:p>
            <a:pPr marL="177245" indent="-177245">
              <a:buFont typeface="Wingdings" charset="0"/>
              <a:buChar char="è"/>
            </a:pPr>
            <a:r>
              <a:rPr lang="fr-FR" baseline="0" dirty="0">
                <a:sym typeface="Wingdings"/>
              </a:rPr>
              <a:t>CP2 CP4 CP5 = 13,75 // CP3  /CP1 / CP5 = 12,97  </a:t>
            </a:r>
            <a:r>
              <a:rPr lang="fr-FR" baseline="0" dirty="0" err="1">
                <a:sym typeface="Wingdings"/>
              </a:rPr>
              <a:t>Dif</a:t>
            </a:r>
            <a:r>
              <a:rPr lang="fr-FR" baseline="0" dirty="0">
                <a:sym typeface="Wingdings"/>
              </a:rPr>
              <a:t> 0,78</a:t>
            </a:r>
          </a:p>
          <a:p>
            <a:pPr marL="177245" indent="-177245">
              <a:buFont typeface="Wingdings" charset="0"/>
              <a:buChar char="è"/>
            </a:pPr>
            <a:r>
              <a:rPr lang="fr-FR" b="1" baseline="0" dirty="0">
                <a:sym typeface="Wingdings"/>
              </a:rPr>
              <a:t>Pour les filles : </a:t>
            </a:r>
          </a:p>
          <a:p>
            <a:pPr marL="177245" indent="-177245">
              <a:buFont typeface="Wingdings" charset="0"/>
              <a:buChar char="è"/>
            </a:pPr>
            <a:r>
              <a:rPr lang="fr-FR" baseline="0" dirty="0">
                <a:sym typeface="Wingdings"/>
              </a:rPr>
              <a:t>CP5 CP3 CP2 = 13,18 /// CP4 CP1 CP2 = 12,32  </a:t>
            </a:r>
            <a:r>
              <a:rPr lang="fr-FR" baseline="0" dirty="0" err="1">
                <a:sym typeface="Wingdings"/>
              </a:rPr>
              <a:t>Dif</a:t>
            </a:r>
            <a:r>
              <a:rPr lang="fr-FR" baseline="0" dirty="0">
                <a:sym typeface="Wingdings"/>
              </a:rPr>
              <a:t> 0,86 point </a:t>
            </a:r>
          </a:p>
          <a:p>
            <a:r>
              <a:rPr lang="fr-FR" baseline="0" dirty="0">
                <a:sym typeface="Wingdings"/>
              </a:rPr>
              <a:t>C’est une réflexion à mener dans vos établissements en équipe pédagogique. </a:t>
            </a:r>
          </a:p>
          <a:p>
            <a:r>
              <a:rPr lang="fr-FR" baseline="0" dirty="0">
                <a:sym typeface="Wingdings"/>
              </a:rPr>
              <a:t>Ce sont aussi des éléments de communication à fournir aux familles et aux élèves. </a:t>
            </a:r>
          </a:p>
          <a:p>
            <a:endParaRPr lang="fr-FR" baseline="0" dirty="0"/>
          </a:p>
          <a:p>
            <a:endParaRPr lang="fr-FR" dirty="0"/>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12</a:t>
            </a:fld>
            <a:endParaRPr lang="fr-FR"/>
          </a:p>
        </p:txBody>
      </p:sp>
    </p:spTree>
    <p:extLst>
      <p:ext uri="{BB962C8B-B14F-4D97-AF65-F5344CB8AC3E}">
        <p14:creationId xmlns:p14="http://schemas.microsoft.com/office/powerpoint/2010/main" val="130814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472653">
              <a:defRPr/>
            </a:pPr>
            <a:r>
              <a:rPr lang="fr-FR" baseline="0" dirty="0" smtClean="0">
                <a:sym typeface="Wingdings"/>
              </a:rPr>
              <a:t>*Attention dans ce chiffre il y aussi du 2 Di 1 note. </a:t>
            </a:r>
          </a:p>
          <a:p>
            <a:pPr defTabSz="472653">
              <a:defRPr/>
            </a:pPr>
            <a:endParaRPr lang="fr-FR" baseline="0" dirty="0">
              <a:sym typeface="Wingdings"/>
            </a:endParaRPr>
          </a:p>
          <a:p>
            <a:pPr marL="177245" indent="-177245" defTabSz="472653">
              <a:buFont typeface="Wingdings" charset="0"/>
              <a:buChar char="à"/>
              <a:defRPr/>
            </a:pPr>
            <a:r>
              <a:rPr lang="fr-FR" baseline="0" dirty="0">
                <a:sym typeface="Wingdings"/>
              </a:rPr>
              <a:t>Il faut poursuivre la politique de communication, d’information au sein de chaque EPLE pour lutter contre les inaptitudes totales </a:t>
            </a:r>
            <a:r>
              <a:rPr lang="fr-FR" baseline="0" dirty="0" smtClean="0">
                <a:sym typeface="Wingdings"/>
              </a:rPr>
              <a:t> </a:t>
            </a:r>
            <a:r>
              <a:rPr lang="fr-FR" baseline="0" dirty="0">
                <a:sym typeface="Wingdings"/>
              </a:rPr>
              <a:t>Enjeu de santé publique</a:t>
            </a:r>
          </a:p>
          <a:p>
            <a:pPr marL="177245" indent="-177245" defTabSz="472653">
              <a:buFont typeface="Wingdings" charset="0"/>
              <a:buChar char="à"/>
              <a:defRPr/>
            </a:pPr>
            <a:r>
              <a:rPr lang="fr-FR" baseline="0" dirty="0">
                <a:sym typeface="Wingdings"/>
              </a:rPr>
              <a:t>Utiliser toutes les possibilités offertes par la réforme de la voie pro sur l’étalement de l’offre de certification sur 2 ans </a:t>
            </a:r>
          </a:p>
          <a:p>
            <a:pPr marL="177245" indent="-177245" defTabSz="472653">
              <a:buFont typeface="Wingdings" charset="0"/>
              <a:buChar char="à"/>
              <a:defRPr/>
            </a:pPr>
            <a:r>
              <a:rPr lang="fr-FR" baseline="0" dirty="0">
                <a:sym typeface="Wingdings"/>
              </a:rPr>
              <a:t>enclencher la dynamique et l’utilisation des contrôles adaptés. </a:t>
            </a:r>
          </a:p>
          <a:p>
            <a:pPr marL="177245" indent="-177245" defTabSz="472653">
              <a:buFont typeface="Wingdings" charset="0"/>
              <a:buChar char="à"/>
              <a:defRPr/>
            </a:pPr>
            <a:r>
              <a:rPr lang="fr-FR" baseline="0" dirty="0">
                <a:sym typeface="Wingdings"/>
              </a:rPr>
              <a:t>Nous vous engageons à mener ce travail dès la classe de seconde en adaptant les contenus et les épreuves pour habituer les candidats qui en ont besoin et leur proposer des protocoles adaptés.</a:t>
            </a:r>
            <a:endParaRPr lang="fr-FR" baseline="0" dirty="0"/>
          </a:p>
          <a:p>
            <a:pPr defTabSz="472653">
              <a:defRPr/>
            </a:pPr>
            <a:endParaRPr lang="fr-FR" baseline="0" dirty="0"/>
          </a:p>
          <a:p>
            <a:pPr defTabSz="472653">
              <a:defRPr/>
            </a:pPr>
            <a:r>
              <a:rPr lang="fr-FR" baseline="0" dirty="0">
                <a:sym typeface="Wingdings"/>
              </a:rPr>
              <a:t> C’est un e</a:t>
            </a:r>
            <a:r>
              <a:rPr lang="fr-FR" baseline="0" dirty="0"/>
              <a:t>njeu de lisibilité et de crédibilité pour la discipline  : seule discipline obligatoire dont certains candidats peuvent s’exonérer</a:t>
            </a: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13</a:t>
            </a:fld>
            <a:endParaRPr lang="fr-FR"/>
          </a:p>
        </p:txBody>
      </p:sp>
    </p:spTree>
    <p:extLst>
      <p:ext uri="{BB962C8B-B14F-4D97-AF65-F5344CB8AC3E}">
        <p14:creationId xmlns:p14="http://schemas.microsoft.com/office/powerpoint/2010/main" val="3947499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7245" marR="0" indent="-177245" algn="l" defTabSz="472653" rtl="0" eaLnBrk="1" fontAlgn="auto" latinLnBrk="0" hangingPunct="1">
              <a:lnSpc>
                <a:spcPct val="100000"/>
              </a:lnSpc>
              <a:spcBef>
                <a:spcPts val="0"/>
              </a:spcBef>
              <a:spcAft>
                <a:spcPts val="0"/>
              </a:spcAft>
              <a:buClrTx/>
              <a:buSzTx/>
              <a:buFont typeface="Wingdings" charset="0"/>
              <a:buChar char="à"/>
              <a:tabLst/>
              <a:defRPr/>
            </a:pPr>
            <a:r>
              <a:rPr lang="fr-FR" baseline="0" dirty="0" smtClean="0">
                <a:sym typeface="Wingdings"/>
              </a:rPr>
              <a:t>*Attention dans ce chiffre il y aussi du 2 Di 1 note. </a:t>
            </a:r>
          </a:p>
          <a:p>
            <a:pPr marL="177245" indent="-177245" defTabSz="472653">
              <a:buFont typeface="Wingdings" charset="0"/>
              <a:buChar char="à"/>
              <a:defRPr/>
            </a:pPr>
            <a:endParaRPr lang="fr-FR" baseline="0" dirty="0" smtClean="0">
              <a:sym typeface="Wingdings"/>
            </a:endParaRPr>
          </a:p>
          <a:p>
            <a:pPr marL="177245" indent="-177245" defTabSz="472653">
              <a:buFont typeface="Wingdings" charset="0"/>
              <a:buChar char="à"/>
              <a:defRPr/>
            </a:pPr>
            <a:r>
              <a:rPr lang="fr-FR" baseline="0" dirty="0" smtClean="0">
                <a:sym typeface="Wingdings"/>
              </a:rPr>
              <a:t>Il </a:t>
            </a:r>
            <a:r>
              <a:rPr lang="fr-FR" baseline="0" dirty="0">
                <a:sym typeface="Wingdings"/>
              </a:rPr>
              <a:t>faut poursuivre la politique de communication, d’information au sein de chaque EPLE pour lutter contre les inaptitudes totales surtout chez les filles.  enjeu de santé</a:t>
            </a:r>
          </a:p>
          <a:p>
            <a:pPr marL="177245" indent="-177245" defTabSz="472653">
              <a:buFont typeface="Wingdings" charset="0"/>
              <a:buChar char="à"/>
              <a:defRPr/>
            </a:pPr>
            <a:r>
              <a:rPr lang="fr-FR" baseline="0" dirty="0">
                <a:sym typeface="Wingdings"/>
              </a:rPr>
              <a:t>Enclencher la dynamique et l’utilisation des contrôles adaptés. </a:t>
            </a:r>
          </a:p>
          <a:p>
            <a:pPr marL="177245" indent="-177245" defTabSz="472653">
              <a:buFont typeface="Wingdings" charset="0"/>
              <a:buChar char="à"/>
              <a:defRPr/>
            </a:pPr>
            <a:r>
              <a:rPr lang="fr-FR" baseline="0" dirty="0"/>
              <a:t>Intégrer un CCF en première pour avoir plus de souplesse dans le fonctionnement </a:t>
            </a:r>
          </a:p>
          <a:p>
            <a:pPr marL="177245" indent="-177245" defTabSz="472653">
              <a:buFont typeface="Wingdings" charset="0"/>
              <a:buChar char="à"/>
              <a:defRPr/>
            </a:pPr>
            <a:endParaRPr lang="fr-FR" baseline="0" dirty="0"/>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14</a:t>
            </a:fld>
            <a:endParaRPr lang="fr-FR"/>
          </a:p>
        </p:txBody>
      </p:sp>
    </p:spTree>
    <p:extLst>
      <p:ext uri="{BB962C8B-B14F-4D97-AF65-F5344CB8AC3E}">
        <p14:creationId xmlns:p14="http://schemas.microsoft.com/office/powerpoint/2010/main" val="39474993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a:t> </a:t>
            </a:r>
            <a:r>
              <a:rPr lang="fr-FR" baseline="0" dirty="0" smtClean="0"/>
              <a:t>très homogène</a:t>
            </a:r>
            <a:endParaRPr lang="fr-FR" dirty="0"/>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15</a:t>
            </a:fld>
            <a:endParaRPr lang="fr-FR"/>
          </a:p>
        </p:txBody>
      </p:sp>
    </p:spTree>
    <p:extLst>
      <p:ext uri="{BB962C8B-B14F-4D97-AF65-F5344CB8AC3E}">
        <p14:creationId xmlns:p14="http://schemas.microsoft.com/office/powerpoint/2010/main" val="367242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Indre faible en voie pro / Meilleure</a:t>
            </a:r>
            <a:r>
              <a:rPr lang="fr-FR" baseline="0" dirty="0" smtClean="0"/>
              <a:t> moyenne en bac GT ? </a:t>
            </a:r>
            <a:r>
              <a:rPr lang="fr-FR" baseline="0" dirty="0" smtClean="0">
                <a:sym typeface="Wingdings"/>
              </a:rPr>
              <a:t> influence beaucoup de LPO !!</a:t>
            </a:r>
            <a:endParaRPr lang="fr-FR" baseline="0" dirty="0" smtClean="0"/>
          </a:p>
          <a:p>
            <a:r>
              <a:rPr lang="fr-FR" baseline="0" dirty="0" smtClean="0"/>
              <a:t>Dans le 18 c’est l’inverse ? </a:t>
            </a:r>
            <a:endParaRPr lang="fr-FR" dirty="0"/>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16</a:t>
            </a:fld>
            <a:endParaRPr lang="fr-FR"/>
          </a:p>
        </p:txBody>
      </p:sp>
    </p:spTree>
    <p:extLst>
      <p:ext uri="{BB962C8B-B14F-4D97-AF65-F5344CB8AC3E}">
        <p14:creationId xmlns:p14="http://schemas.microsoft.com/office/powerpoint/2010/main" val="367242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a:sym typeface="Wingdings"/>
              </a:rPr>
              <a:t>Nous vous demandons d’utiliser un conseil d’enseignement en cette fin d’année pour analyser vos résultats et en tirer des conclusions si besoin en termes d’évolution de l’OF  / OC et éventuellement des outils d’</a:t>
            </a:r>
            <a:r>
              <a:rPr lang="fr-FR" baseline="0" dirty="0" err="1">
                <a:sym typeface="Wingdings"/>
              </a:rPr>
              <a:t>éval</a:t>
            </a:r>
            <a:r>
              <a:rPr lang="fr-FR" baseline="0" dirty="0">
                <a:sym typeface="Wingdings"/>
              </a:rPr>
              <a:t>. </a:t>
            </a:r>
          </a:p>
          <a:p>
            <a:r>
              <a:rPr lang="fr-FR" baseline="0" dirty="0">
                <a:sym typeface="Wingdings"/>
              </a:rPr>
              <a:t>Indicateurs à analyser : </a:t>
            </a:r>
          </a:p>
          <a:p>
            <a:pPr marL="177245" indent="-177245">
              <a:buFontTx/>
              <a:buChar char="-"/>
            </a:pPr>
            <a:r>
              <a:rPr lang="fr-FR" baseline="0" dirty="0">
                <a:sym typeface="Wingdings"/>
              </a:rPr>
              <a:t>Moyennes </a:t>
            </a:r>
            <a:r>
              <a:rPr lang="fr-FR" baseline="0" dirty="0" err="1">
                <a:sym typeface="Wingdings"/>
              </a:rPr>
              <a:t>eple</a:t>
            </a:r>
            <a:r>
              <a:rPr lang="fr-FR" baseline="0" dirty="0">
                <a:sym typeface="Wingdings"/>
              </a:rPr>
              <a:t> et évolution depuis 3 ans cohorte</a:t>
            </a:r>
          </a:p>
          <a:p>
            <a:pPr marL="177245" indent="-177245">
              <a:buFontTx/>
              <a:buChar char="-"/>
            </a:pPr>
            <a:r>
              <a:rPr lang="fr-FR" baseline="0" dirty="0">
                <a:sym typeface="Wingdings"/>
              </a:rPr>
              <a:t>Moyenne par APSA et écarts filles / Garçons</a:t>
            </a:r>
          </a:p>
          <a:p>
            <a:pPr marL="177245" indent="-177245">
              <a:buFontTx/>
              <a:buChar char="-"/>
            </a:pPr>
            <a:r>
              <a:rPr lang="fr-FR" baseline="0" dirty="0">
                <a:sym typeface="Wingdings"/>
              </a:rPr>
              <a:t>Analyse des taux d’inaptitudes ( G/ F /APSA) </a:t>
            </a:r>
          </a:p>
          <a:p>
            <a:pPr marL="177245" indent="-177245">
              <a:buFontTx/>
              <a:buChar char="-"/>
            </a:pPr>
            <a:r>
              <a:rPr lang="fr-FR" baseline="0" dirty="0">
                <a:sym typeface="Wingdings"/>
              </a:rPr>
              <a:t>Taux d’absence </a:t>
            </a:r>
          </a:p>
          <a:p>
            <a:pPr marL="177245" indent="-177245">
              <a:buFontTx/>
              <a:buChar char="-"/>
            </a:pPr>
            <a:r>
              <a:rPr lang="fr-FR" baseline="0" dirty="0">
                <a:sym typeface="Wingdings"/>
              </a:rPr>
              <a:t>….</a:t>
            </a:r>
          </a:p>
          <a:p>
            <a:pPr marL="177245" indent="-177245">
              <a:buFontTx/>
              <a:buChar char="-"/>
            </a:pPr>
            <a:r>
              <a:rPr lang="fr-FR" baseline="0" dirty="0">
                <a:sym typeface="Wingdings"/>
              </a:rPr>
              <a:t> impact lutte contre décrochage scolaire. </a:t>
            </a:r>
          </a:p>
          <a:p>
            <a:endParaRPr lang="fr-FR" baseline="0" dirty="0">
              <a:sym typeface="Wingdings"/>
            </a:endParaRPr>
          </a:p>
          <a:p>
            <a:endParaRPr lang="fr-FR" baseline="0" dirty="0">
              <a:sym typeface="Wingdings"/>
            </a:endParaRPr>
          </a:p>
          <a:p>
            <a:r>
              <a:rPr lang="fr-FR" baseline="0" dirty="0" smtClean="0">
                <a:sym typeface="Wingdings"/>
              </a:rPr>
              <a:t>Etablissements </a:t>
            </a:r>
            <a:r>
              <a:rPr lang="fr-FR" baseline="0" dirty="0">
                <a:sym typeface="Wingdings"/>
              </a:rPr>
              <a:t>en dehors de l’ espace de confiance :</a:t>
            </a:r>
          </a:p>
          <a:p>
            <a:pPr marL="177245" indent="-177245">
              <a:buFontTx/>
              <a:buChar char="-"/>
            </a:pPr>
            <a:r>
              <a:rPr lang="fr-FR" baseline="0" dirty="0" smtClean="0">
                <a:sym typeface="Wingdings"/>
              </a:rPr>
              <a:t>CFA </a:t>
            </a:r>
            <a:r>
              <a:rPr lang="fr-FR" baseline="0" dirty="0" err="1" smtClean="0">
                <a:sym typeface="Wingdings"/>
              </a:rPr>
              <a:t>Aglo</a:t>
            </a:r>
            <a:r>
              <a:rPr lang="fr-FR" baseline="0" dirty="0" smtClean="0">
                <a:sym typeface="Wingdings"/>
              </a:rPr>
              <a:t> (effectif ?)</a:t>
            </a:r>
          </a:p>
          <a:p>
            <a:pPr marL="177245" marR="0" indent="-177245" algn="l" defTabSz="457200" rtl="0" eaLnBrk="1" fontAlgn="auto" latinLnBrk="0" hangingPunct="1">
              <a:lnSpc>
                <a:spcPct val="100000"/>
              </a:lnSpc>
              <a:spcBef>
                <a:spcPts val="0"/>
              </a:spcBef>
              <a:spcAft>
                <a:spcPts val="0"/>
              </a:spcAft>
              <a:buClrTx/>
              <a:buSzTx/>
              <a:buFontTx/>
              <a:buChar char="-"/>
              <a:tabLst/>
              <a:defRPr/>
            </a:pPr>
            <a:r>
              <a:rPr lang="fr-FR" baseline="0" dirty="0" smtClean="0">
                <a:sym typeface="Wingdings"/>
              </a:rPr>
              <a:t>CFA CREAI (effectif ?)</a:t>
            </a:r>
          </a:p>
          <a:p>
            <a:pPr marL="177245" marR="0" indent="-177245" algn="l" defTabSz="457200" rtl="0" eaLnBrk="1" fontAlgn="auto" latinLnBrk="0" hangingPunct="1">
              <a:lnSpc>
                <a:spcPct val="100000"/>
              </a:lnSpc>
              <a:spcBef>
                <a:spcPts val="0"/>
              </a:spcBef>
              <a:spcAft>
                <a:spcPts val="0"/>
              </a:spcAft>
              <a:buClrTx/>
              <a:buSzTx/>
              <a:buFontTx/>
              <a:buChar char="-"/>
              <a:tabLst/>
              <a:defRPr/>
            </a:pPr>
            <a:r>
              <a:rPr lang="fr-FR" baseline="0" dirty="0" smtClean="0">
                <a:sym typeface="Wingdings"/>
              </a:rPr>
              <a:t>IME CHANTEMERLE (effectif ?)</a:t>
            </a:r>
          </a:p>
          <a:p>
            <a:pPr marL="177245" indent="-177245">
              <a:buFontTx/>
              <a:buChar char="-"/>
            </a:pPr>
            <a:endParaRPr lang="fr-FR" baseline="0" dirty="0" smtClean="0">
              <a:sym typeface="Wingdings"/>
            </a:endParaRPr>
          </a:p>
          <a:p>
            <a:pPr marL="177245" indent="-177245">
              <a:buFontTx/>
              <a:buChar char="-"/>
            </a:pPr>
            <a:endParaRPr lang="fr-FR" baseline="0" dirty="0" smtClean="0">
              <a:sym typeface="Wingdings"/>
            </a:endParaRPr>
          </a:p>
          <a:p>
            <a:endParaRPr lang="fr-FR" baseline="0" dirty="0">
              <a:sym typeface="Wingdings"/>
            </a:endParaRP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17</a:t>
            </a:fld>
            <a:endParaRPr lang="fr-FR"/>
          </a:p>
        </p:txBody>
      </p:sp>
    </p:spTree>
    <p:extLst>
      <p:ext uri="{BB962C8B-B14F-4D97-AF65-F5344CB8AC3E}">
        <p14:creationId xmlns:p14="http://schemas.microsoft.com/office/powerpoint/2010/main" val="367242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a:sym typeface="Wingdings"/>
              </a:rPr>
              <a:t>Des fluctuations à analyser / Cohorte et à l’évolution des CAP BEP de l’établissement. </a:t>
            </a:r>
          </a:p>
          <a:p>
            <a:r>
              <a:rPr lang="fr-FR" baseline="0" dirty="0" smtClean="0">
                <a:sym typeface="Wingdings"/>
              </a:rPr>
              <a:t>CFA </a:t>
            </a:r>
            <a:r>
              <a:rPr lang="fr-FR" baseline="0" dirty="0" err="1" smtClean="0">
                <a:sym typeface="Wingdings"/>
              </a:rPr>
              <a:t>Aglo</a:t>
            </a:r>
            <a:r>
              <a:rPr lang="fr-FR" baseline="0" dirty="0" smtClean="0">
                <a:sym typeface="Wingdings"/>
              </a:rPr>
              <a:t>  ? </a:t>
            </a:r>
            <a:endParaRPr lang="fr-FR" baseline="0" dirty="0">
              <a:sym typeface="Wingdings"/>
            </a:endParaRP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18</a:t>
            </a:fld>
            <a:endParaRPr lang="fr-FR"/>
          </a:p>
        </p:txBody>
      </p:sp>
    </p:spTree>
    <p:extLst>
      <p:ext uri="{BB962C8B-B14F-4D97-AF65-F5344CB8AC3E}">
        <p14:creationId xmlns:p14="http://schemas.microsoft.com/office/powerpoint/2010/main" val="3672429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sym typeface="Wingdings"/>
              </a:rPr>
              <a:t>IME CHANTEMERLE </a:t>
            </a:r>
          </a:p>
          <a:p>
            <a:endParaRPr lang="fr-FR" baseline="0" dirty="0">
              <a:sym typeface="Wingdings"/>
            </a:endParaRP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19</a:t>
            </a:fld>
            <a:endParaRPr lang="fr-FR"/>
          </a:p>
        </p:txBody>
      </p:sp>
    </p:spTree>
    <p:extLst>
      <p:ext uri="{BB962C8B-B14F-4D97-AF65-F5344CB8AC3E}">
        <p14:creationId xmlns:p14="http://schemas.microsoft.com/office/powerpoint/2010/main" val="367242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Rot="1" noChangeAspect="1" noChangeArrowheads="1"/>
          </p:cNvSpPr>
          <p:nvPr>
            <p:ph type="sldImg"/>
          </p:nvPr>
        </p:nvSpPr>
        <p:spPr/>
      </p:sp>
      <p:sp>
        <p:nvSpPr>
          <p:cNvPr id="17410" name="Rectangle 2"/>
          <p:cNvSpPr>
            <a:spLocks noGrp="1" noChangeArrowheads="1"/>
          </p:cNvSpPr>
          <p:nvPr>
            <p:ph type="body" idx="1"/>
          </p:nvPr>
        </p:nvSpPr>
        <p:spPr/>
        <p:txBody>
          <a:bodyPr/>
          <a:lstStyle/>
          <a:p>
            <a:r>
              <a:rPr lang="fr-FR" dirty="0"/>
              <a:t>* Lire les</a:t>
            </a:r>
            <a:r>
              <a:rPr lang="fr-FR" baseline="0" dirty="0"/>
              <a:t> éléments de la circulaire. </a:t>
            </a:r>
            <a:endParaRPr lang="fr-F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err="1" smtClean="0">
                <a:sym typeface="Wingdings"/>
              </a:rPr>
              <a:t>Disp</a:t>
            </a:r>
            <a:r>
              <a:rPr lang="fr-FR" baseline="0" dirty="0" smtClean="0">
                <a:sym typeface="Wingdings"/>
              </a:rPr>
              <a:t> total = </a:t>
            </a:r>
          </a:p>
          <a:p>
            <a:pPr marL="171450" indent="-171450">
              <a:buFontTx/>
              <a:buChar char="-"/>
            </a:pPr>
            <a:r>
              <a:rPr lang="fr-FR" baseline="0" dirty="0" smtClean="0">
                <a:sym typeface="Wingdings"/>
              </a:rPr>
              <a:t>CFAI Centre chapelle</a:t>
            </a:r>
          </a:p>
          <a:p>
            <a:pPr marL="171450" indent="-171450">
              <a:buFontTx/>
              <a:buChar char="-"/>
            </a:pPr>
            <a:r>
              <a:rPr lang="fr-FR" baseline="0" dirty="0" smtClean="0">
                <a:sym typeface="Wingdings"/>
              </a:rPr>
              <a:t>Château blanc </a:t>
            </a:r>
          </a:p>
          <a:p>
            <a:pPr marL="171450" indent="-171450">
              <a:buFontTx/>
              <a:buChar char="-"/>
            </a:pPr>
            <a:endParaRPr lang="fr-FR" baseline="0" dirty="0" smtClean="0">
              <a:sym typeface="Wingdings"/>
            </a:endParaRPr>
          </a:p>
          <a:p>
            <a:pPr marL="0" indent="0">
              <a:buFontTx/>
              <a:buNone/>
            </a:pPr>
            <a:r>
              <a:rPr lang="fr-FR" baseline="0" dirty="0" smtClean="0">
                <a:sym typeface="Wingdings"/>
              </a:rPr>
              <a:t>PB </a:t>
            </a:r>
            <a:r>
              <a:rPr lang="fr-FR" baseline="0" dirty="0" err="1" smtClean="0">
                <a:sym typeface="Wingdings"/>
              </a:rPr>
              <a:t>Disp</a:t>
            </a:r>
            <a:r>
              <a:rPr lang="fr-FR" baseline="0" dirty="0" smtClean="0">
                <a:sym typeface="Wingdings"/>
              </a:rPr>
              <a:t> Partiel : </a:t>
            </a:r>
          </a:p>
          <a:p>
            <a:pPr marL="171450" indent="-171450">
              <a:buFontTx/>
              <a:buChar char="-"/>
            </a:pPr>
            <a:r>
              <a:rPr lang="fr-FR" baseline="0" dirty="0" smtClean="0">
                <a:sym typeface="Wingdings"/>
              </a:rPr>
              <a:t>Blanche de </a:t>
            </a:r>
            <a:r>
              <a:rPr lang="fr-FR" baseline="0" dirty="0" err="1" smtClean="0">
                <a:sym typeface="Wingdings"/>
              </a:rPr>
              <a:t>Castelle</a:t>
            </a:r>
            <a:r>
              <a:rPr lang="fr-FR" baseline="0" dirty="0" smtClean="0">
                <a:sym typeface="Wingdings"/>
              </a:rPr>
              <a:t> </a:t>
            </a:r>
          </a:p>
          <a:p>
            <a:pPr marL="171450" indent="-171450">
              <a:buFontTx/>
              <a:buChar char="-"/>
            </a:pPr>
            <a:r>
              <a:rPr lang="fr-FR" baseline="0" dirty="0" smtClean="0">
                <a:sym typeface="Wingdings"/>
              </a:rPr>
              <a:t>CFA AGLO</a:t>
            </a:r>
          </a:p>
          <a:p>
            <a:pPr marL="171450" indent="-171450">
              <a:buFontTx/>
              <a:buChar char="-"/>
            </a:pPr>
            <a:endParaRPr lang="fr-FR" baseline="0" dirty="0" smtClean="0">
              <a:sym typeface="Wingdings"/>
            </a:endParaRPr>
          </a:p>
          <a:p>
            <a:pPr marL="171450" indent="-171450">
              <a:buFontTx/>
              <a:buChar char="-"/>
            </a:pPr>
            <a:r>
              <a:rPr lang="fr-FR" baseline="0" dirty="0" smtClean="0">
                <a:sym typeface="Wingdings"/>
              </a:rPr>
              <a:t>Pb Protocole : </a:t>
            </a:r>
          </a:p>
          <a:p>
            <a:pPr marL="171450" indent="-171450">
              <a:buFontTx/>
              <a:buChar char="-"/>
            </a:pPr>
            <a:r>
              <a:rPr lang="fr-FR" baseline="0" dirty="0" smtClean="0">
                <a:sym typeface="Wingdings"/>
              </a:rPr>
              <a:t>Blanche de </a:t>
            </a:r>
            <a:r>
              <a:rPr lang="fr-FR" baseline="0" dirty="0" err="1" smtClean="0">
                <a:sym typeface="Wingdings"/>
              </a:rPr>
              <a:t>Castelle</a:t>
            </a:r>
            <a:r>
              <a:rPr lang="fr-FR" baseline="0" dirty="0" smtClean="0">
                <a:sym typeface="Wingdings"/>
              </a:rPr>
              <a:t> </a:t>
            </a:r>
          </a:p>
          <a:p>
            <a:pPr marL="171450" indent="-171450">
              <a:buFontTx/>
              <a:buChar char="-"/>
            </a:pPr>
            <a:r>
              <a:rPr lang="fr-FR" baseline="0" dirty="0" smtClean="0">
                <a:sym typeface="Wingdings"/>
              </a:rPr>
              <a:t>CFA AGLO</a:t>
            </a:r>
          </a:p>
          <a:p>
            <a:pPr marL="171450" indent="-171450">
              <a:buFontTx/>
              <a:buChar char="-"/>
            </a:pPr>
            <a:r>
              <a:rPr lang="fr-FR" baseline="0" dirty="0" smtClean="0">
                <a:sym typeface="Wingdings"/>
              </a:rPr>
              <a:t>CFA centre chapelle</a:t>
            </a:r>
            <a:endParaRPr lang="fr-FR" baseline="0" dirty="0">
              <a:sym typeface="Wingdings"/>
            </a:endParaRP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20</a:t>
            </a:fld>
            <a:endParaRPr lang="fr-FR"/>
          </a:p>
        </p:txBody>
      </p:sp>
    </p:spTree>
    <p:extLst>
      <p:ext uri="{BB962C8B-B14F-4D97-AF65-F5344CB8AC3E}">
        <p14:creationId xmlns:p14="http://schemas.microsoft.com/office/powerpoint/2010/main" val="32199254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sym typeface="Wingdings"/>
              </a:rPr>
              <a:t>PB </a:t>
            </a:r>
            <a:r>
              <a:rPr lang="fr-FR" baseline="0" dirty="0" err="1" smtClean="0">
                <a:sym typeface="Wingdings"/>
              </a:rPr>
              <a:t>disp</a:t>
            </a:r>
            <a:r>
              <a:rPr lang="fr-FR" baseline="0" dirty="0" smtClean="0">
                <a:sym typeface="Wingdings"/>
              </a:rPr>
              <a:t> total : </a:t>
            </a:r>
          </a:p>
          <a:p>
            <a:pPr marL="171450" indent="-171450">
              <a:buFontTx/>
              <a:buChar char="-"/>
            </a:pPr>
            <a:r>
              <a:rPr lang="fr-FR" baseline="0" dirty="0" smtClean="0">
                <a:sym typeface="Wingdings"/>
              </a:rPr>
              <a:t>Jeannette verdier</a:t>
            </a:r>
          </a:p>
          <a:p>
            <a:pPr marL="171450" indent="-171450">
              <a:buFontTx/>
              <a:buChar char="-"/>
            </a:pPr>
            <a:r>
              <a:rPr lang="fr-FR" baseline="0" dirty="0" smtClean="0">
                <a:sym typeface="Wingdings"/>
              </a:rPr>
              <a:t>Jean ZAY </a:t>
            </a:r>
          </a:p>
          <a:p>
            <a:pPr marL="171450" indent="-171450">
              <a:buFontTx/>
              <a:buChar char="-"/>
            </a:pPr>
            <a:r>
              <a:rPr lang="fr-FR" baseline="0" dirty="0" smtClean="0">
                <a:sym typeface="Wingdings"/>
              </a:rPr>
              <a:t>Paul GAUGUIN </a:t>
            </a:r>
          </a:p>
          <a:p>
            <a:pPr marL="171450" indent="-171450">
              <a:buFontTx/>
              <a:buChar char="-"/>
            </a:pPr>
            <a:endParaRPr lang="fr-FR" baseline="0" dirty="0" smtClean="0">
              <a:sym typeface="Wingdings"/>
            </a:endParaRPr>
          </a:p>
          <a:p>
            <a:pPr marL="0" indent="0">
              <a:buFontTx/>
              <a:buNone/>
            </a:pPr>
            <a:r>
              <a:rPr lang="fr-FR" baseline="0" dirty="0" smtClean="0">
                <a:sym typeface="Wingdings"/>
              </a:rPr>
              <a:t>Pb </a:t>
            </a:r>
            <a:r>
              <a:rPr lang="fr-FR" baseline="0" dirty="0" err="1" smtClean="0">
                <a:sym typeface="Wingdings"/>
              </a:rPr>
              <a:t>disp</a:t>
            </a:r>
            <a:r>
              <a:rPr lang="fr-FR" baseline="0" dirty="0" smtClean="0">
                <a:sym typeface="Wingdings"/>
              </a:rPr>
              <a:t> partielle : </a:t>
            </a:r>
          </a:p>
          <a:p>
            <a:pPr marL="171450" indent="-171450">
              <a:buFontTx/>
              <a:buChar char="-"/>
            </a:pPr>
            <a:r>
              <a:rPr lang="fr-FR" baseline="0" dirty="0" smtClean="0">
                <a:sym typeface="Wingdings"/>
              </a:rPr>
              <a:t>Jean de la Taille</a:t>
            </a:r>
          </a:p>
          <a:p>
            <a:pPr marL="171450" indent="-171450">
              <a:buFontTx/>
              <a:buChar char="-"/>
            </a:pPr>
            <a:r>
              <a:rPr lang="fr-FR" baseline="0" dirty="0" smtClean="0">
                <a:sym typeface="Wingdings"/>
              </a:rPr>
              <a:t>Jean ZAY </a:t>
            </a:r>
          </a:p>
          <a:p>
            <a:pPr marL="171450" indent="-171450">
              <a:buFontTx/>
              <a:buChar char="-"/>
            </a:pPr>
            <a:r>
              <a:rPr lang="fr-FR" baseline="0" dirty="0" smtClean="0">
                <a:sym typeface="Wingdings"/>
              </a:rPr>
              <a:t>LABBAYE</a:t>
            </a:r>
          </a:p>
          <a:p>
            <a:pPr marL="171450" indent="-171450">
              <a:buFontTx/>
              <a:buChar char="-"/>
            </a:pPr>
            <a:r>
              <a:rPr lang="fr-FR" baseline="0" dirty="0" smtClean="0">
                <a:sym typeface="Wingdings"/>
              </a:rPr>
              <a:t>Paul GAUGUIN</a:t>
            </a:r>
          </a:p>
          <a:p>
            <a:pPr marL="171450" indent="-171450">
              <a:buFontTx/>
              <a:buChar char="-"/>
            </a:pPr>
            <a:endParaRPr lang="fr-FR" baseline="0" dirty="0" smtClean="0">
              <a:sym typeface="Wingdings"/>
            </a:endParaRPr>
          </a:p>
          <a:p>
            <a:pPr marL="0" indent="0">
              <a:buFontTx/>
              <a:buNone/>
            </a:pPr>
            <a:r>
              <a:rPr lang="fr-FR" baseline="0" dirty="0" smtClean="0">
                <a:sym typeface="Wingdings"/>
              </a:rPr>
              <a:t>Pb Protocole : </a:t>
            </a:r>
          </a:p>
          <a:p>
            <a:pPr marL="0" indent="0">
              <a:buFontTx/>
              <a:buNone/>
            </a:pPr>
            <a:r>
              <a:rPr lang="fr-FR" baseline="0" dirty="0" smtClean="0">
                <a:sym typeface="Wingdings"/>
              </a:rPr>
              <a:t>Jean de la Taille</a:t>
            </a:r>
          </a:p>
          <a:p>
            <a:pPr marL="0" indent="0">
              <a:buFontTx/>
              <a:buNone/>
            </a:pPr>
            <a:r>
              <a:rPr lang="fr-FR" baseline="0" dirty="0" smtClean="0">
                <a:sym typeface="Wingdings"/>
              </a:rPr>
              <a:t>Jean ZAY</a:t>
            </a:r>
          </a:p>
          <a:p>
            <a:pPr marL="0" indent="0">
              <a:buFontTx/>
              <a:buNone/>
            </a:pPr>
            <a:r>
              <a:rPr lang="fr-FR" baseline="0" dirty="0" smtClean="0">
                <a:sym typeface="Wingdings"/>
              </a:rPr>
              <a:t>Paul GAUGUIN </a:t>
            </a:r>
            <a:endParaRPr lang="fr-FR" baseline="0" dirty="0">
              <a:sym typeface="Wingdings"/>
            </a:endParaRP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21</a:t>
            </a:fld>
            <a:endParaRPr lang="fr-FR"/>
          </a:p>
        </p:txBody>
      </p:sp>
    </p:spTree>
    <p:extLst>
      <p:ext uri="{BB962C8B-B14F-4D97-AF65-F5344CB8AC3E}">
        <p14:creationId xmlns:p14="http://schemas.microsoft.com/office/powerpoint/2010/main" val="42832394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sym typeface="Wingdings"/>
              </a:rPr>
              <a:t>Pb Inapte total : </a:t>
            </a:r>
          </a:p>
          <a:p>
            <a:pPr marL="171450" indent="-171450">
              <a:buFontTx/>
              <a:buChar char="-"/>
            </a:pPr>
            <a:r>
              <a:rPr lang="fr-FR" baseline="0" dirty="0" smtClean="0">
                <a:sym typeface="Wingdings"/>
              </a:rPr>
              <a:t>St LOUIS</a:t>
            </a:r>
          </a:p>
          <a:p>
            <a:pPr marL="171450" indent="-171450">
              <a:buFontTx/>
              <a:buChar char="-"/>
            </a:pPr>
            <a:r>
              <a:rPr lang="fr-FR" baseline="0" dirty="0" smtClean="0">
                <a:sym typeface="Wingdings"/>
              </a:rPr>
              <a:t>ST Paul BOURDON BLANC</a:t>
            </a:r>
          </a:p>
          <a:p>
            <a:pPr marL="171450" indent="-171450">
              <a:buFontTx/>
              <a:buChar char="-"/>
            </a:pPr>
            <a:r>
              <a:rPr lang="fr-FR" baseline="0" dirty="0" smtClean="0">
                <a:sym typeface="Wingdings"/>
              </a:rPr>
              <a:t>CFA EST LOIRET</a:t>
            </a:r>
          </a:p>
          <a:p>
            <a:pPr marL="171450" indent="-171450">
              <a:buFontTx/>
              <a:buChar char="-"/>
            </a:pPr>
            <a:endParaRPr lang="fr-FR" baseline="0" dirty="0" smtClean="0">
              <a:sym typeface="Wingdings"/>
            </a:endParaRPr>
          </a:p>
          <a:p>
            <a:pPr marL="0" indent="0">
              <a:buFontTx/>
              <a:buNone/>
            </a:pPr>
            <a:r>
              <a:rPr lang="fr-FR" baseline="0" dirty="0" smtClean="0">
                <a:sym typeface="Wingdings"/>
              </a:rPr>
              <a:t>Pb Inapte partiel : </a:t>
            </a:r>
          </a:p>
          <a:p>
            <a:pPr marL="0" indent="0">
              <a:buFontTx/>
              <a:buNone/>
            </a:pPr>
            <a:r>
              <a:rPr lang="fr-FR" baseline="0" dirty="0" smtClean="0">
                <a:sym typeface="Wingdings"/>
              </a:rPr>
              <a:t>ST LOUIS </a:t>
            </a:r>
          </a:p>
          <a:p>
            <a:pPr marL="0" indent="0">
              <a:buFontTx/>
              <a:buNone/>
            </a:pPr>
            <a:r>
              <a:rPr lang="fr-FR" baseline="0" dirty="0" smtClean="0">
                <a:sym typeface="Wingdings"/>
              </a:rPr>
              <a:t>CFA EST LOIRET</a:t>
            </a:r>
          </a:p>
          <a:p>
            <a:pPr marL="0" indent="0">
              <a:buFontTx/>
              <a:buNone/>
            </a:pPr>
            <a:endParaRPr lang="fr-FR" baseline="0" dirty="0" smtClean="0">
              <a:sym typeface="Wingdings"/>
            </a:endParaRPr>
          </a:p>
          <a:p>
            <a:pPr marL="0" indent="0">
              <a:buFontTx/>
              <a:buNone/>
            </a:pPr>
            <a:r>
              <a:rPr lang="fr-FR" baseline="0" dirty="0" smtClean="0">
                <a:sym typeface="Wingdings"/>
              </a:rPr>
              <a:t>Pb protocole  : </a:t>
            </a:r>
          </a:p>
          <a:p>
            <a:pPr marL="0" indent="0">
              <a:buFontTx/>
              <a:buNone/>
            </a:pPr>
            <a:r>
              <a:rPr lang="fr-FR" baseline="0" dirty="0" smtClean="0">
                <a:sym typeface="Wingdings"/>
              </a:rPr>
              <a:t>ST LOUIS </a:t>
            </a:r>
          </a:p>
          <a:p>
            <a:pPr marL="0" indent="0">
              <a:buFontTx/>
              <a:buNone/>
            </a:pPr>
            <a:r>
              <a:rPr lang="fr-FR" baseline="0" dirty="0" smtClean="0">
                <a:sym typeface="Wingdings"/>
              </a:rPr>
              <a:t>CFA du </a:t>
            </a:r>
            <a:r>
              <a:rPr lang="fr-FR" baseline="0" dirty="0" err="1" smtClean="0">
                <a:sym typeface="Wingdings"/>
              </a:rPr>
              <a:t>loiret</a:t>
            </a:r>
            <a:r>
              <a:rPr lang="fr-FR" baseline="0" dirty="0" smtClean="0">
                <a:sym typeface="Wingdings"/>
              </a:rPr>
              <a:t>. </a:t>
            </a:r>
            <a:endParaRPr lang="fr-FR" baseline="0" dirty="0">
              <a:sym typeface="Wingdings"/>
            </a:endParaRPr>
          </a:p>
          <a:p>
            <a:endParaRPr lang="fr-FR" baseline="0" dirty="0">
              <a:sym typeface="Wingdings"/>
            </a:endParaRP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22</a:t>
            </a:fld>
            <a:endParaRPr lang="fr-FR"/>
          </a:p>
        </p:txBody>
      </p:sp>
    </p:spTree>
    <p:extLst>
      <p:ext uri="{BB962C8B-B14F-4D97-AF65-F5344CB8AC3E}">
        <p14:creationId xmlns:p14="http://schemas.microsoft.com/office/powerpoint/2010/main" val="422405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a:sym typeface="Wingdings"/>
            </a:endParaRPr>
          </a:p>
          <a:p>
            <a:r>
              <a:rPr lang="fr-FR" baseline="0" dirty="0">
                <a:sym typeface="Wingdings"/>
              </a:rPr>
              <a:t>EPLE en dehors de l’espace de confiance : </a:t>
            </a:r>
          </a:p>
          <a:p>
            <a:pPr marL="177245" indent="-177245">
              <a:buFontTx/>
              <a:buChar char="-"/>
            </a:pPr>
            <a:r>
              <a:rPr lang="fr-FR" baseline="0" dirty="0" smtClean="0">
                <a:sym typeface="Wingdings"/>
              </a:rPr>
              <a:t>LPO ST FRANCOIS</a:t>
            </a:r>
          </a:p>
          <a:p>
            <a:pPr marL="177245" indent="-177245">
              <a:buFontTx/>
              <a:buChar char="-"/>
            </a:pPr>
            <a:r>
              <a:rPr lang="fr-FR" baseline="0" dirty="0" smtClean="0">
                <a:sym typeface="Wingdings"/>
              </a:rPr>
              <a:t>LPO ST LOUIS limite</a:t>
            </a:r>
          </a:p>
          <a:p>
            <a:pPr marL="177245" indent="-177245">
              <a:buFontTx/>
              <a:buChar char="-"/>
            </a:pPr>
            <a:r>
              <a:rPr lang="fr-FR" baseline="0" dirty="0" smtClean="0">
                <a:sym typeface="Wingdings"/>
              </a:rPr>
              <a:t>LPO ST PAUL</a:t>
            </a:r>
          </a:p>
          <a:p>
            <a:pPr marL="177245" indent="-177245">
              <a:buFontTx/>
              <a:buChar char="-"/>
            </a:pPr>
            <a:r>
              <a:rPr lang="fr-FR" baseline="0" dirty="0" smtClean="0">
                <a:sym typeface="Wingdings"/>
              </a:rPr>
              <a:t>LPO ST CROIX ST EVERTE</a:t>
            </a:r>
            <a:endParaRPr lang="fr-FR" baseline="0" dirty="0">
              <a:sym typeface="Wingdings"/>
            </a:endParaRPr>
          </a:p>
          <a:p>
            <a:endParaRPr lang="fr-FR" baseline="0" dirty="0">
              <a:sym typeface="Wingdings"/>
            </a:endParaRPr>
          </a:p>
          <a:p>
            <a:endParaRPr lang="fr-FR" baseline="0" dirty="0">
              <a:sym typeface="Wingdings"/>
            </a:endParaRP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23</a:t>
            </a:fld>
            <a:endParaRPr lang="fr-FR"/>
          </a:p>
        </p:txBody>
      </p:sp>
    </p:spTree>
    <p:extLst>
      <p:ext uri="{BB962C8B-B14F-4D97-AF65-F5344CB8AC3E}">
        <p14:creationId xmlns:p14="http://schemas.microsoft.com/office/powerpoint/2010/main" val="3672429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sym typeface="Wingdings"/>
              </a:rPr>
              <a:t>LP Jean DE LA TAILLE 12 à 13,36 en 4 sessions pour revenir sur </a:t>
            </a:r>
            <a:r>
              <a:rPr lang="fr-FR" baseline="0" dirty="0" err="1" smtClean="0">
                <a:sym typeface="Wingdings"/>
              </a:rPr>
              <a:t>Moy</a:t>
            </a:r>
            <a:r>
              <a:rPr lang="fr-FR" baseline="0" dirty="0" smtClean="0">
                <a:sym typeface="Wingdings"/>
              </a:rPr>
              <a:t> </a:t>
            </a:r>
            <a:r>
              <a:rPr lang="fr-FR" baseline="0" dirty="0" err="1" smtClean="0">
                <a:sym typeface="Wingdings"/>
              </a:rPr>
              <a:t>acad</a:t>
            </a:r>
            <a:r>
              <a:rPr lang="fr-FR" baseline="0" dirty="0" smtClean="0">
                <a:sym typeface="Wingdings"/>
              </a:rPr>
              <a:t> TB </a:t>
            </a:r>
          </a:p>
          <a:p>
            <a:r>
              <a:rPr lang="fr-FR" baseline="0" dirty="0" smtClean="0">
                <a:sym typeface="Wingdings"/>
              </a:rPr>
              <a:t>LPP ST FRANCOIS DE SALES ?? </a:t>
            </a:r>
            <a:endParaRPr lang="fr-FR" baseline="0" dirty="0">
              <a:sym typeface="Wingdings"/>
            </a:endParaRP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24</a:t>
            </a:fld>
            <a:endParaRPr lang="fr-FR"/>
          </a:p>
        </p:txBody>
      </p:sp>
    </p:spTree>
    <p:extLst>
      <p:ext uri="{BB962C8B-B14F-4D97-AF65-F5344CB8AC3E}">
        <p14:creationId xmlns:p14="http://schemas.microsoft.com/office/powerpoint/2010/main" val="3672429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sym typeface="Wingdings"/>
              </a:rPr>
              <a:t>St APUL </a:t>
            </a:r>
          </a:p>
          <a:p>
            <a:r>
              <a:rPr lang="fr-FR" baseline="0" dirty="0" smtClean="0">
                <a:sym typeface="Wingdings"/>
              </a:rPr>
              <a:t>LPO M GENEVOIX  ? </a:t>
            </a:r>
          </a:p>
          <a:p>
            <a:endParaRPr lang="fr-FR" baseline="0" dirty="0" smtClean="0">
              <a:sym typeface="Wingdings"/>
            </a:endParaRP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25</a:t>
            </a:fld>
            <a:endParaRPr lang="fr-FR"/>
          </a:p>
        </p:txBody>
      </p:sp>
    </p:spTree>
    <p:extLst>
      <p:ext uri="{BB962C8B-B14F-4D97-AF65-F5344CB8AC3E}">
        <p14:creationId xmlns:p14="http://schemas.microsoft.com/office/powerpoint/2010/main" val="3672429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sym typeface="Wingdings"/>
              </a:rPr>
              <a:t>Pb  : </a:t>
            </a:r>
          </a:p>
          <a:p>
            <a:r>
              <a:rPr lang="fr-FR" baseline="0" dirty="0" err="1" smtClean="0">
                <a:sym typeface="Wingdings"/>
              </a:rPr>
              <a:t>Afpec</a:t>
            </a:r>
            <a:endParaRPr lang="fr-FR" baseline="0" dirty="0" smtClean="0">
              <a:sym typeface="Wingdings"/>
            </a:endParaRPr>
          </a:p>
          <a:p>
            <a:r>
              <a:rPr lang="fr-FR" baseline="0" dirty="0" smtClean="0">
                <a:sym typeface="Wingdings"/>
              </a:rPr>
              <a:t>CFA Orléans </a:t>
            </a:r>
            <a:endParaRPr lang="fr-FR" baseline="0" dirty="0">
              <a:sym typeface="Wingdings"/>
            </a:endParaRP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26</a:t>
            </a:fld>
            <a:endParaRPr lang="fr-FR"/>
          </a:p>
        </p:txBody>
      </p:sp>
    </p:spTree>
    <p:extLst>
      <p:ext uri="{BB962C8B-B14F-4D97-AF65-F5344CB8AC3E}">
        <p14:creationId xmlns:p14="http://schemas.microsoft.com/office/powerpoint/2010/main" val="6574696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sym typeface="Wingdings"/>
              </a:rPr>
              <a:t>Pb  : </a:t>
            </a:r>
          </a:p>
          <a:p>
            <a:r>
              <a:rPr lang="fr-FR" baseline="0" dirty="0" smtClean="0">
                <a:sym typeface="Wingdings"/>
              </a:rPr>
              <a:t>Jean DE LA TAILLE</a:t>
            </a:r>
          </a:p>
          <a:p>
            <a:r>
              <a:rPr lang="fr-FR" baseline="0" dirty="0" smtClean="0">
                <a:sym typeface="Wingdings"/>
              </a:rPr>
              <a:t>Jean ZAY</a:t>
            </a:r>
          </a:p>
          <a:p>
            <a:r>
              <a:rPr lang="fr-FR" baseline="0" dirty="0" smtClean="0">
                <a:sym typeface="Wingdings"/>
              </a:rPr>
              <a:t>LABBAYE</a:t>
            </a:r>
            <a:endParaRPr lang="fr-FR" baseline="0" dirty="0">
              <a:sym typeface="Wingdings"/>
            </a:endParaRP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27</a:t>
            </a:fld>
            <a:endParaRPr lang="fr-FR"/>
          </a:p>
        </p:txBody>
      </p:sp>
    </p:spTree>
    <p:extLst>
      <p:ext uri="{BB962C8B-B14F-4D97-AF65-F5344CB8AC3E}">
        <p14:creationId xmlns:p14="http://schemas.microsoft.com/office/powerpoint/2010/main" val="7253112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sym typeface="Wingdings"/>
              </a:rPr>
              <a:t>PB  : </a:t>
            </a:r>
          </a:p>
          <a:p>
            <a:r>
              <a:rPr lang="fr-FR" baseline="0" dirty="0" smtClean="0">
                <a:sym typeface="Wingdings"/>
              </a:rPr>
              <a:t>GAUGUIN </a:t>
            </a:r>
          </a:p>
          <a:p>
            <a:endParaRPr lang="fr-FR" baseline="0" dirty="0">
              <a:sym typeface="Wingdings"/>
            </a:endParaRP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28</a:t>
            </a:fld>
            <a:endParaRPr lang="fr-FR"/>
          </a:p>
        </p:txBody>
      </p:sp>
    </p:spTree>
    <p:extLst>
      <p:ext uri="{BB962C8B-B14F-4D97-AF65-F5344CB8AC3E}">
        <p14:creationId xmlns:p14="http://schemas.microsoft.com/office/powerpoint/2010/main" val="27543478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sym typeface="Wingdings"/>
              </a:rPr>
              <a:t>Nous vous demandons d’utiliser un conseil d’enseignement en cette fin d’année pour analyser vos résultats et en tirer des conclusions si besoin en termes d’évolution de l’OF  / OC et éventuellement des outils d’</a:t>
            </a:r>
            <a:r>
              <a:rPr lang="fr-FR" baseline="0" dirty="0" err="1" smtClean="0">
                <a:sym typeface="Wingdings"/>
              </a:rPr>
              <a:t>éval</a:t>
            </a:r>
            <a:r>
              <a:rPr lang="fr-FR" baseline="0" dirty="0" smtClean="0">
                <a:sym typeface="Wingdings"/>
              </a:rPr>
              <a:t>. </a:t>
            </a:r>
          </a:p>
          <a:p>
            <a:r>
              <a:rPr lang="fr-FR" baseline="0" dirty="0" smtClean="0">
                <a:sym typeface="Wingdings"/>
              </a:rPr>
              <a:t>Indicateurs à analyser : </a:t>
            </a:r>
          </a:p>
          <a:p>
            <a:pPr marL="177245" indent="-177245">
              <a:buFontTx/>
              <a:buChar char="-"/>
            </a:pPr>
            <a:r>
              <a:rPr lang="fr-FR" baseline="0" dirty="0" smtClean="0">
                <a:sym typeface="Wingdings"/>
              </a:rPr>
              <a:t>Moyennes </a:t>
            </a:r>
            <a:r>
              <a:rPr lang="fr-FR" baseline="0" dirty="0" err="1" smtClean="0">
                <a:sym typeface="Wingdings"/>
              </a:rPr>
              <a:t>eple</a:t>
            </a:r>
            <a:r>
              <a:rPr lang="fr-FR" baseline="0" dirty="0" smtClean="0">
                <a:sym typeface="Wingdings"/>
              </a:rPr>
              <a:t> et évolution depuis 3 ans cohorte</a:t>
            </a:r>
          </a:p>
          <a:p>
            <a:pPr marL="177245" indent="-177245">
              <a:buFontTx/>
              <a:buChar char="-"/>
            </a:pPr>
            <a:r>
              <a:rPr lang="fr-FR" baseline="0" dirty="0" smtClean="0">
                <a:sym typeface="Wingdings"/>
              </a:rPr>
              <a:t>Moyenne par APSA et écarts filles / Garçons</a:t>
            </a:r>
          </a:p>
          <a:p>
            <a:pPr marL="177245" indent="-177245">
              <a:buFontTx/>
              <a:buChar char="-"/>
            </a:pPr>
            <a:r>
              <a:rPr lang="fr-FR" baseline="0" dirty="0" smtClean="0">
                <a:sym typeface="Wingdings"/>
              </a:rPr>
              <a:t>Analyse des taux d’inaptitudes ( G/ F /APSA) </a:t>
            </a:r>
          </a:p>
          <a:p>
            <a:pPr marL="177245" indent="-177245">
              <a:buFontTx/>
              <a:buChar char="-"/>
            </a:pPr>
            <a:r>
              <a:rPr lang="fr-FR" baseline="0" dirty="0" smtClean="0">
                <a:sym typeface="Wingdings"/>
              </a:rPr>
              <a:t>Taux d’absence </a:t>
            </a:r>
          </a:p>
          <a:p>
            <a:pPr marL="177245" indent="-177245">
              <a:buFontTx/>
              <a:buChar char="-"/>
            </a:pPr>
            <a:r>
              <a:rPr lang="fr-FR" baseline="0" dirty="0" smtClean="0">
                <a:sym typeface="Wingdings"/>
              </a:rPr>
              <a:t>….</a:t>
            </a:r>
          </a:p>
          <a:p>
            <a:pPr marL="177245" indent="-177245">
              <a:buFontTx/>
              <a:buChar char="-"/>
            </a:pPr>
            <a:r>
              <a:rPr lang="fr-FR" baseline="0" dirty="0" smtClean="0">
                <a:sym typeface="Wingdings"/>
              </a:rPr>
              <a:t> Impact lutte contre décrochage scolaire. </a:t>
            </a:r>
          </a:p>
          <a:p>
            <a:pPr defTabSz="472653">
              <a:defRPr/>
            </a:pPr>
            <a:endParaRPr lang="fr-FR" baseline="0" dirty="0" smtClean="0">
              <a:sym typeface="Wingdings"/>
            </a:endParaRPr>
          </a:p>
          <a:p>
            <a:pPr defTabSz="472653">
              <a:defRPr/>
            </a:pPr>
            <a:r>
              <a:rPr lang="fr-FR" baseline="0" dirty="0" err="1" smtClean="0">
                <a:sym typeface="Wingdings"/>
              </a:rPr>
              <a:t>Etab</a:t>
            </a:r>
            <a:r>
              <a:rPr lang="fr-FR" baseline="0" dirty="0" smtClean="0">
                <a:sym typeface="Wingdings"/>
              </a:rPr>
              <a:t> </a:t>
            </a:r>
            <a:r>
              <a:rPr lang="fr-FR" baseline="0" dirty="0">
                <a:sym typeface="Wingdings"/>
              </a:rPr>
              <a:t>en dehors de l’espace de confiance : </a:t>
            </a:r>
          </a:p>
          <a:p>
            <a:pPr marL="177245" indent="-177245" defTabSz="472653">
              <a:buFontTx/>
              <a:buChar char="-"/>
              <a:defRPr/>
            </a:pPr>
            <a:r>
              <a:rPr lang="fr-FR" baseline="0" dirty="0" smtClean="0">
                <a:sym typeface="Wingdings"/>
              </a:rPr>
              <a:t>LPO PASTEUR</a:t>
            </a:r>
          </a:p>
          <a:p>
            <a:pPr marL="177245" indent="-177245" defTabSz="472653">
              <a:buFontTx/>
              <a:buChar char="-"/>
              <a:defRPr/>
            </a:pPr>
            <a:r>
              <a:rPr lang="fr-FR" baseline="0" dirty="0" smtClean="0">
                <a:sym typeface="Wingdings"/>
              </a:rPr>
              <a:t>LPO ST SOLANGE</a:t>
            </a:r>
            <a:endParaRPr lang="fr-FR" baseline="0" dirty="0">
              <a:sym typeface="Wingdings"/>
            </a:endParaRP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29</a:t>
            </a:fld>
            <a:endParaRPr lang="fr-FR"/>
          </a:p>
        </p:txBody>
      </p:sp>
    </p:spTree>
    <p:extLst>
      <p:ext uri="{BB962C8B-B14F-4D97-AF65-F5344CB8AC3E}">
        <p14:creationId xmlns:p14="http://schemas.microsoft.com/office/powerpoint/2010/main" val="367242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Diapo conservé tant que les dossiers</a:t>
            </a:r>
            <a:r>
              <a:rPr lang="fr-FR" baseline="0" dirty="0"/>
              <a:t> ne sont pas propres à la sous </a:t>
            </a:r>
            <a:r>
              <a:rPr lang="fr-FR" baseline="0" dirty="0" err="1"/>
              <a:t>com</a:t>
            </a:r>
            <a:r>
              <a:rPr lang="fr-FR" baseline="0" dirty="0"/>
              <a:t> </a:t>
            </a:r>
            <a:endParaRPr lang="fr-FR" dirty="0"/>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3</a:t>
            </a:fld>
            <a:endParaRPr lang="fr-FR"/>
          </a:p>
        </p:txBody>
      </p:sp>
    </p:spTree>
    <p:extLst>
      <p:ext uri="{BB962C8B-B14F-4D97-AF65-F5344CB8AC3E}">
        <p14:creationId xmlns:p14="http://schemas.microsoft.com/office/powerpoint/2010/main" val="25458052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sym typeface="Wingdings"/>
              </a:rPr>
              <a:t>Fluctuations : </a:t>
            </a:r>
          </a:p>
          <a:p>
            <a:r>
              <a:rPr lang="fr-FR" baseline="0" dirty="0" smtClean="0">
                <a:sym typeface="Wingdings"/>
              </a:rPr>
              <a:t> Pasteur ? </a:t>
            </a:r>
          </a:p>
          <a:p>
            <a:r>
              <a:rPr lang="fr-FR" baseline="0" dirty="0" smtClean="0">
                <a:sym typeface="Wingdings"/>
              </a:rPr>
              <a:t>St Solange ? </a:t>
            </a:r>
            <a:endParaRPr lang="fr-FR" baseline="0" dirty="0">
              <a:sym typeface="Wingdings"/>
            </a:endParaRP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30</a:t>
            </a:fld>
            <a:endParaRPr lang="fr-FR"/>
          </a:p>
        </p:txBody>
      </p:sp>
    </p:spTree>
    <p:extLst>
      <p:ext uri="{BB962C8B-B14F-4D97-AF65-F5344CB8AC3E}">
        <p14:creationId xmlns:p14="http://schemas.microsoft.com/office/powerpoint/2010/main" val="3672429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sym typeface="Wingdings"/>
              </a:rPr>
              <a:t>Pb Inaptitude partielle : </a:t>
            </a:r>
          </a:p>
          <a:p>
            <a:pPr marL="171450" indent="-171450">
              <a:buFontTx/>
              <a:buChar char="-"/>
            </a:pPr>
            <a:r>
              <a:rPr lang="fr-FR" baseline="0" dirty="0" smtClean="0">
                <a:sym typeface="Wingdings"/>
              </a:rPr>
              <a:t>Georges </a:t>
            </a:r>
            <a:r>
              <a:rPr lang="fr-FR" baseline="0" dirty="0" err="1" smtClean="0">
                <a:sym typeface="Wingdings"/>
              </a:rPr>
              <a:t>sand</a:t>
            </a:r>
            <a:endParaRPr lang="fr-FR" baseline="0" dirty="0" smtClean="0">
              <a:sym typeface="Wingdings"/>
            </a:endParaRPr>
          </a:p>
          <a:p>
            <a:pPr marL="171450" indent="-171450">
              <a:buFontTx/>
              <a:buChar char="-"/>
            </a:pPr>
            <a:r>
              <a:rPr lang="fr-FR" baseline="0" dirty="0" smtClean="0">
                <a:sym typeface="Wingdings"/>
              </a:rPr>
              <a:t>St SOLANGE </a:t>
            </a:r>
          </a:p>
          <a:p>
            <a:pPr marL="171450" indent="-171450">
              <a:buFontTx/>
              <a:buChar char="-"/>
            </a:pPr>
            <a:r>
              <a:rPr lang="fr-FR" baseline="0" dirty="0" smtClean="0">
                <a:sym typeface="Wingdings"/>
              </a:rPr>
              <a:t>TABARLY</a:t>
            </a:r>
          </a:p>
          <a:p>
            <a:pPr marL="0" indent="0">
              <a:buFontTx/>
              <a:buNone/>
            </a:pPr>
            <a:endParaRPr lang="fr-FR" baseline="0" dirty="0">
              <a:sym typeface="Wingdings"/>
            </a:endParaRP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31</a:t>
            </a:fld>
            <a:endParaRPr lang="fr-FR"/>
          </a:p>
        </p:txBody>
      </p:sp>
    </p:spTree>
    <p:extLst>
      <p:ext uri="{BB962C8B-B14F-4D97-AF65-F5344CB8AC3E}">
        <p14:creationId xmlns:p14="http://schemas.microsoft.com/office/powerpoint/2010/main" val="18907578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r>
              <a:rPr lang="fr-FR" baseline="0" dirty="0" err="1" smtClean="0">
                <a:sym typeface="Wingdings"/>
              </a:rPr>
              <a:t>Etab</a:t>
            </a:r>
            <a:r>
              <a:rPr lang="fr-FR" baseline="0" dirty="0" smtClean="0">
                <a:sym typeface="Wingdings"/>
              </a:rPr>
              <a:t> </a:t>
            </a:r>
            <a:r>
              <a:rPr lang="fr-FR" baseline="0" dirty="0">
                <a:sym typeface="Wingdings"/>
              </a:rPr>
              <a:t>en dehors de l’espace de confiance : </a:t>
            </a:r>
          </a:p>
          <a:p>
            <a:pPr marL="177245" indent="-177245">
              <a:buFontTx/>
              <a:buChar char="-"/>
            </a:pPr>
            <a:r>
              <a:rPr lang="fr-FR" baseline="0" dirty="0" smtClean="0">
                <a:sym typeface="Wingdings"/>
              </a:rPr>
              <a:t>LP JEAN MERMOZ</a:t>
            </a:r>
          </a:p>
          <a:p>
            <a:pPr marL="177245" indent="-177245">
              <a:buFontTx/>
              <a:buChar char="-"/>
            </a:pPr>
            <a:r>
              <a:rPr lang="fr-FR" baseline="0" dirty="0" smtClean="0">
                <a:sym typeface="Wingdings"/>
              </a:rPr>
              <a:t>CFA Centre BOURGES</a:t>
            </a:r>
            <a:endParaRPr lang="fr-FR" baseline="0" dirty="0">
              <a:sym typeface="Wingdings"/>
            </a:endParaRPr>
          </a:p>
          <a:p>
            <a:pPr marL="0" indent="0">
              <a:buFontTx/>
              <a:buNone/>
            </a:pPr>
            <a:endParaRPr lang="fr-FR" baseline="0" dirty="0">
              <a:sym typeface="Wingdings"/>
            </a:endParaRP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32</a:t>
            </a:fld>
            <a:endParaRPr lang="fr-FR"/>
          </a:p>
        </p:txBody>
      </p:sp>
    </p:spTree>
    <p:extLst>
      <p:ext uri="{BB962C8B-B14F-4D97-AF65-F5344CB8AC3E}">
        <p14:creationId xmlns:p14="http://schemas.microsoft.com/office/powerpoint/2010/main" val="3672429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Jean MERMOZ</a:t>
            </a:r>
          </a:p>
          <a:p>
            <a:r>
              <a:rPr lang="fr-FR" dirty="0" smtClean="0"/>
              <a:t>VAUVERT limite </a:t>
            </a:r>
          </a:p>
          <a:p>
            <a:r>
              <a:rPr lang="fr-FR" dirty="0" smtClean="0"/>
              <a:t>VAILLANT limite </a:t>
            </a:r>
          </a:p>
          <a:p>
            <a:r>
              <a:rPr lang="fr-FR" dirty="0" smtClean="0"/>
              <a:t>CFA Bourges </a:t>
            </a:r>
          </a:p>
          <a:p>
            <a:r>
              <a:rPr lang="fr-FR" dirty="0" smtClean="0"/>
              <a:t>IME Valençays</a:t>
            </a:r>
          </a:p>
          <a:p>
            <a:endParaRPr lang="fr-FR" dirty="0"/>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33</a:t>
            </a:fld>
            <a:endParaRPr lang="fr-FR"/>
          </a:p>
        </p:txBody>
      </p:sp>
    </p:spTree>
    <p:extLst>
      <p:ext uri="{BB962C8B-B14F-4D97-AF65-F5344CB8AC3E}">
        <p14:creationId xmlns:p14="http://schemas.microsoft.com/office/powerpoint/2010/main" val="3672429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sym typeface="Wingdings"/>
              </a:rPr>
              <a:t>Pb </a:t>
            </a:r>
            <a:r>
              <a:rPr lang="fr-FR" baseline="0" dirty="0" err="1" smtClean="0">
                <a:sym typeface="Wingdings"/>
              </a:rPr>
              <a:t>disp</a:t>
            </a:r>
            <a:r>
              <a:rPr lang="fr-FR" baseline="0" dirty="0" smtClean="0">
                <a:sym typeface="Wingdings"/>
              </a:rPr>
              <a:t> total : </a:t>
            </a:r>
          </a:p>
          <a:p>
            <a:r>
              <a:rPr lang="fr-FR" baseline="0" dirty="0" smtClean="0">
                <a:sym typeface="Wingdings"/>
              </a:rPr>
              <a:t>Edouard vaillant</a:t>
            </a:r>
          </a:p>
          <a:p>
            <a:r>
              <a:rPr lang="fr-FR" baseline="0" dirty="0" smtClean="0">
                <a:sym typeface="Wingdings"/>
              </a:rPr>
              <a:t>Jean de Berry </a:t>
            </a:r>
          </a:p>
          <a:p>
            <a:r>
              <a:rPr lang="fr-FR" baseline="0" dirty="0" smtClean="0">
                <a:sym typeface="Wingdings"/>
              </a:rPr>
              <a:t>GUEHENNO</a:t>
            </a:r>
          </a:p>
          <a:p>
            <a:r>
              <a:rPr lang="fr-FR" baseline="0" dirty="0" smtClean="0">
                <a:sym typeface="Wingdings"/>
              </a:rPr>
              <a:t>Jean MOULIN </a:t>
            </a:r>
          </a:p>
          <a:p>
            <a:r>
              <a:rPr lang="fr-FR" baseline="0" dirty="0" smtClean="0">
                <a:sym typeface="Wingdings"/>
              </a:rPr>
              <a:t>PEM </a:t>
            </a:r>
          </a:p>
          <a:p>
            <a:r>
              <a:rPr lang="fr-FR" baseline="0" dirty="0" smtClean="0">
                <a:sym typeface="Wingdings"/>
              </a:rPr>
              <a:t>ST JOSEPH </a:t>
            </a:r>
          </a:p>
          <a:p>
            <a:r>
              <a:rPr lang="fr-FR" baseline="0" dirty="0" smtClean="0">
                <a:sym typeface="Wingdings"/>
              </a:rPr>
              <a:t>ST JEAN BAPTISTE DE LA SALLE</a:t>
            </a:r>
          </a:p>
          <a:p>
            <a:endParaRPr lang="fr-FR" baseline="0" dirty="0" smtClean="0">
              <a:sym typeface="Wingdings"/>
            </a:endParaRPr>
          </a:p>
          <a:p>
            <a:r>
              <a:rPr lang="fr-FR" baseline="0" dirty="0" err="1" smtClean="0">
                <a:sym typeface="Wingdings"/>
              </a:rPr>
              <a:t>Disp</a:t>
            </a:r>
            <a:r>
              <a:rPr lang="fr-FR" baseline="0" dirty="0" smtClean="0">
                <a:sym typeface="Wingdings"/>
              </a:rPr>
              <a:t> Partielle : </a:t>
            </a:r>
          </a:p>
          <a:p>
            <a:r>
              <a:rPr lang="fr-FR" baseline="0" dirty="0" smtClean="0">
                <a:sym typeface="Wingdings"/>
              </a:rPr>
              <a:t>GUEHENNO</a:t>
            </a:r>
          </a:p>
          <a:p>
            <a:endParaRPr lang="fr-FR" baseline="0" dirty="0" smtClean="0">
              <a:sym typeface="Wingdings"/>
            </a:endParaRPr>
          </a:p>
          <a:p>
            <a:r>
              <a:rPr lang="fr-FR" baseline="0" dirty="0" smtClean="0">
                <a:sym typeface="Wingdings"/>
              </a:rPr>
              <a:t>Protocole </a:t>
            </a:r>
          </a:p>
          <a:p>
            <a:r>
              <a:rPr lang="fr-FR" baseline="0" dirty="0" smtClean="0">
                <a:sym typeface="Wingdings"/>
              </a:rPr>
              <a:t>GUEHENNO </a:t>
            </a:r>
          </a:p>
          <a:p>
            <a:r>
              <a:rPr lang="fr-FR" baseline="0" dirty="0" smtClean="0">
                <a:sym typeface="Wingdings"/>
              </a:rPr>
              <a:t>PME </a:t>
            </a:r>
            <a:endParaRPr lang="fr-FR" baseline="0" dirty="0">
              <a:sym typeface="Wingdings"/>
            </a:endParaRP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34</a:t>
            </a:fld>
            <a:endParaRPr lang="fr-FR"/>
          </a:p>
        </p:txBody>
      </p:sp>
    </p:spTree>
    <p:extLst>
      <p:ext uri="{BB962C8B-B14F-4D97-AF65-F5344CB8AC3E}">
        <p14:creationId xmlns:p14="http://schemas.microsoft.com/office/powerpoint/2010/main" val="28016933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err="1" smtClean="0">
                <a:sym typeface="Wingdings"/>
              </a:rPr>
              <a:t>Etab</a:t>
            </a:r>
            <a:r>
              <a:rPr lang="fr-FR" baseline="0" dirty="0" smtClean="0">
                <a:sym typeface="Wingdings"/>
              </a:rPr>
              <a:t> </a:t>
            </a:r>
            <a:r>
              <a:rPr lang="fr-FR" baseline="0" dirty="0">
                <a:sym typeface="Wingdings"/>
              </a:rPr>
              <a:t>en dehors de l’espace de confiance  : </a:t>
            </a:r>
          </a:p>
          <a:p>
            <a:r>
              <a:rPr lang="fr-FR" baseline="0" dirty="0" smtClean="0">
                <a:sym typeface="Wingdings"/>
              </a:rPr>
              <a:t>LPO PASTEUR </a:t>
            </a:r>
          </a:p>
          <a:p>
            <a:r>
              <a:rPr lang="fr-FR" baseline="0" dirty="0" smtClean="0">
                <a:sym typeface="Wingdings"/>
              </a:rPr>
              <a:t>LP LES CHARMILLES</a:t>
            </a:r>
            <a:endParaRPr lang="fr-FR" baseline="0" dirty="0">
              <a:sym typeface="Wingdings"/>
            </a:endParaRPr>
          </a:p>
          <a:p>
            <a:r>
              <a:rPr lang="fr-FR" baseline="0" dirty="0">
                <a:sym typeface="Wingdings"/>
              </a:rPr>
              <a:t>LPO G SAND </a:t>
            </a:r>
          </a:p>
          <a:p>
            <a:endParaRPr lang="fr-FR" baseline="0" dirty="0">
              <a:sym typeface="Wingdings"/>
            </a:endParaRP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35</a:t>
            </a:fld>
            <a:endParaRPr lang="fr-FR"/>
          </a:p>
        </p:txBody>
      </p:sp>
    </p:spTree>
    <p:extLst>
      <p:ext uri="{BB962C8B-B14F-4D97-AF65-F5344CB8AC3E}">
        <p14:creationId xmlns:p14="http://schemas.microsoft.com/office/powerpoint/2010/main" val="3672429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sym typeface="Wingdings"/>
              </a:rPr>
              <a:t>Les CAHRMILLES ? </a:t>
            </a:r>
          </a:p>
          <a:p>
            <a:r>
              <a:rPr lang="fr-FR" baseline="0" dirty="0" smtClean="0">
                <a:sym typeface="Wingdings"/>
              </a:rPr>
              <a:t>Pasteur  ? </a:t>
            </a:r>
          </a:p>
          <a:p>
            <a:r>
              <a:rPr lang="fr-FR" baseline="0" dirty="0" smtClean="0">
                <a:sym typeface="Wingdings"/>
              </a:rPr>
              <a:t>ST SOLANGE retour à la normale</a:t>
            </a:r>
            <a:endParaRPr lang="fr-FR" baseline="0" dirty="0">
              <a:sym typeface="Wingdings"/>
            </a:endParaRP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36</a:t>
            </a:fld>
            <a:endParaRPr lang="fr-FR"/>
          </a:p>
        </p:txBody>
      </p:sp>
    </p:spTree>
    <p:extLst>
      <p:ext uri="{BB962C8B-B14F-4D97-AF65-F5344CB8AC3E}">
        <p14:creationId xmlns:p14="http://schemas.microsoft.com/office/powerpoint/2010/main" val="3672429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sym typeface="Wingdings"/>
              </a:rPr>
              <a:t>Pb  : </a:t>
            </a:r>
          </a:p>
          <a:p>
            <a:r>
              <a:rPr lang="fr-FR" baseline="0" dirty="0" smtClean="0">
                <a:sym typeface="Wingdings"/>
              </a:rPr>
              <a:t>Les Charmilles 1 DI</a:t>
            </a:r>
          </a:p>
          <a:p>
            <a:r>
              <a:rPr lang="fr-FR" baseline="0" dirty="0" smtClean="0">
                <a:sym typeface="Wingdings"/>
              </a:rPr>
              <a:t>ST CYR </a:t>
            </a:r>
          </a:p>
          <a:p>
            <a:r>
              <a:rPr lang="fr-FR" baseline="0" dirty="0" smtClean="0">
                <a:sym typeface="Wingdings"/>
              </a:rPr>
              <a:t>ST SOLANGE</a:t>
            </a:r>
            <a:endParaRPr lang="fr-FR" baseline="0" dirty="0">
              <a:sym typeface="Wingdings"/>
            </a:endParaRP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37</a:t>
            </a:fld>
            <a:endParaRPr lang="fr-FR"/>
          </a:p>
        </p:txBody>
      </p:sp>
    </p:spTree>
    <p:extLst>
      <p:ext uri="{BB962C8B-B14F-4D97-AF65-F5344CB8AC3E}">
        <p14:creationId xmlns:p14="http://schemas.microsoft.com/office/powerpoint/2010/main" val="30386287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a:p>
            <a:r>
              <a:rPr lang="fr-FR" dirty="0" err="1"/>
              <a:t>Etab</a:t>
            </a:r>
            <a:r>
              <a:rPr lang="fr-FR" dirty="0"/>
              <a:t> en dehors de l’espace de confiance :</a:t>
            </a:r>
          </a:p>
          <a:p>
            <a:pPr marL="177245" indent="-177245">
              <a:buFontTx/>
              <a:buChar char="-"/>
            </a:pPr>
            <a:r>
              <a:rPr lang="fr-FR" dirty="0"/>
              <a:t>LP JEAN DE BERRY </a:t>
            </a:r>
          </a:p>
          <a:p>
            <a:r>
              <a:rPr lang="fr-FR" dirty="0" smtClean="0"/>
              <a:t>- CFA BOURGES</a:t>
            </a:r>
            <a:endParaRPr lang="fr-FR" dirty="0"/>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38</a:t>
            </a:fld>
            <a:endParaRPr lang="fr-FR"/>
          </a:p>
        </p:txBody>
      </p:sp>
    </p:spTree>
    <p:extLst>
      <p:ext uri="{BB962C8B-B14F-4D97-AF65-F5344CB8AC3E}">
        <p14:creationId xmlns:p14="http://schemas.microsoft.com/office/powerpoint/2010/main" val="3672429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JEAN DE</a:t>
            </a:r>
            <a:r>
              <a:rPr lang="fr-FR" baseline="0" dirty="0" smtClean="0"/>
              <a:t> BERRY </a:t>
            </a:r>
          </a:p>
          <a:p>
            <a:r>
              <a:rPr lang="fr-FR" baseline="0" dirty="0" smtClean="0"/>
              <a:t>JEAN GUEHENNO</a:t>
            </a:r>
          </a:p>
          <a:p>
            <a:r>
              <a:rPr lang="fr-FR" baseline="0" dirty="0" smtClean="0"/>
              <a:t>VAUVERT</a:t>
            </a:r>
          </a:p>
          <a:p>
            <a:r>
              <a:rPr lang="fr-FR" baseline="0" dirty="0" smtClean="0"/>
              <a:t>… Beaucoup de fluctua </a:t>
            </a: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39</a:t>
            </a:fld>
            <a:endParaRPr lang="fr-FR"/>
          </a:p>
        </p:txBody>
      </p:sp>
    </p:spTree>
    <p:extLst>
      <p:ext uri="{BB962C8B-B14F-4D97-AF65-F5344CB8AC3E}">
        <p14:creationId xmlns:p14="http://schemas.microsoft.com/office/powerpoint/2010/main" val="367242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1" baseline="0" dirty="0"/>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4</a:t>
            </a:fld>
            <a:endParaRPr lang="fr-FR"/>
          </a:p>
        </p:txBody>
      </p:sp>
    </p:spTree>
    <p:extLst>
      <p:ext uri="{BB962C8B-B14F-4D97-AF65-F5344CB8AC3E}">
        <p14:creationId xmlns:p14="http://schemas.microsoft.com/office/powerpoint/2010/main" val="31657127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sym typeface="Wingdings"/>
              </a:rPr>
              <a:t>Pb  : </a:t>
            </a:r>
          </a:p>
          <a:p>
            <a:r>
              <a:rPr lang="fr-FR" baseline="0" dirty="0" smtClean="0">
                <a:sym typeface="Wingdings"/>
              </a:rPr>
              <a:t>CFA</a:t>
            </a:r>
          </a:p>
          <a:p>
            <a:r>
              <a:rPr lang="fr-FR" baseline="0" dirty="0" smtClean="0">
                <a:sym typeface="Wingdings"/>
              </a:rPr>
              <a:t>Jean GUEHENO 1 DI + protocole</a:t>
            </a:r>
          </a:p>
          <a:p>
            <a:endParaRPr lang="fr-FR" baseline="0" dirty="0">
              <a:sym typeface="Wingdings"/>
            </a:endParaRP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40</a:t>
            </a:fld>
            <a:endParaRPr lang="fr-FR"/>
          </a:p>
        </p:txBody>
      </p:sp>
    </p:spTree>
    <p:extLst>
      <p:ext uri="{BB962C8B-B14F-4D97-AF65-F5344CB8AC3E}">
        <p14:creationId xmlns:p14="http://schemas.microsoft.com/office/powerpoint/2010/main" val="2328300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sym typeface="Wingdings"/>
              </a:rPr>
              <a:t>En </a:t>
            </a:r>
            <a:r>
              <a:rPr lang="fr-FR" baseline="0" dirty="0">
                <a:sym typeface="Wingdings"/>
              </a:rPr>
              <a:t>dehors de l’espace de confiance :</a:t>
            </a:r>
          </a:p>
          <a:p>
            <a:pPr marL="177245" indent="-177245">
              <a:buFontTx/>
              <a:buChar char="-"/>
            </a:pPr>
            <a:r>
              <a:rPr lang="fr-FR" baseline="0" dirty="0" smtClean="0">
                <a:sym typeface="Wingdings"/>
              </a:rPr>
              <a:t>IME ST MARTIN DOUETS</a:t>
            </a:r>
          </a:p>
          <a:p>
            <a:pPr marL="177245" indent="-177245">
              <a:buFontTx/>
              <a:buChar char="-"/>
            </a:pPr>
            <a:r>
              <a:rPr lang="fr-FR" baseline="0" dirty="0" smtClean="0">
                <a:sym typeface="Wingdings"/>
              </a:rPr>
              <a:t>LP </a:t>
            </a:r>
            <a:r>
              <a:rPr lang="fr-FR" baseline="0" dirty="0">
                <a:sym typeface="Wingdings"/>
              </a:rPr>
              <a:t>BEAUREGARD à </a:t>
            </a:r>
            <a:r>
              <a:rPr lang="fr-FR" baseline="0" dirty="0" smtClean="0">
                <a:sym typeface="Wingdings"/>
              </a:rPr>
              <a:t>11,62 mais mieux que l’année dernière 11,09 et encore </a:t>
            </a:r>
            <a:r>
              <a:rPr lang="fr-FR" baseline="0" dirty="0">
                <a:sym typeface="Wingdings"/>
              </a:rPr>
              <a:t>mieux que l’année </a:t>
            </a:r>
            <a:r>
              <a:rPr lang="fr-FR" baseline="0" dirty="0" smtClean="0">
                <a:sym typeface="Wingdings"/>
              </a:rPr>
              <a:t>précédente </a:t>
            </a:r>
            <a:r>
              <a:rPr lang="fr-FR" baseline="0" dirty="0">
                <a:sym typeface="Wingdings"/>
              </a:rPr>
              <a:t>à 9</a:t>
            </a:r>
          </a:p>
          <a:p>
            <a:pPr marL="177245" indent="-177245">
              <a:buFontTx/>
              <a:buChar char="-"/>
            </a:pPr>
            <a:r>
              <a:rPr lang="fr-FR" baseline="0" dirty="0" smtClean="0">
                <a:sym typeface="Wingdings"/>
              </a:rPr>
              <a:t>CFA de la PROPRETE</a:t>
            </a:r>
          </a:p>
          <a:p>
            <a:pPr marL="177245" indent="-177245">
              <a:buFontTx/>
              <a:buChar char="-"/>
            </a:pPr>
            <a:r>
              <a:rPr lang="fr-FR" baseline="0" dirty="0" smtClean="0">
                <a:sym typeface="Wingdings"/>
              </a:rPr>
              <a:t>LPO ST GATIEN </a:t>
            </a:r>
          </a:p>
          <a:p>
            <a:pPr marL="171450" indent="-171450">
              <a:buFontTx/>
              <a:buChar char="-"/>
            </a:pPr>
            <a:r>
              <a:rPr lang="fr-FR" baseline="0" dirty="0" smtClean="0">
                <a:sym typeface="Wingdings"/>
              </a:rPr>
              <a:t>LPO ST MARTIN Limite sup</a:t>
            </a:r>
          </a:p>
          <a:p>
            <a:pPr marL="171450" indent="-171450">
              <a:buFontTx/>
              <a:buChar char="-"/>
            </a:pPr>
            <a:r>
              <a:rPr lang="fr-FR" baseline="0" dirty="0" smtClean="0">
                <a:sym typeface="Wingdings"/>
              </a:rPr>
              <a:t>CFA CARTIF</a:t>
            </a: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41</a:t>
            </a:fld>
            <a:endParaRPr lang="fr-FR"/>
          </a:p>
        </p:txBody>
      </p:sp>
    </p:spTree>
    <p:extLst>
      <p:ext uri="{BB962C8B-B14F-4D97-AF65-F5344CB8AC3E}">
        <p14:creationId xmlns:p14="http://schemas.microsoft.com/office/powerpoint/2010/main" val="3672429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7245" indent="-177245">
              <a:buFontTx/>
              <a:buChar char="-"/>
            </a:pPr>
            <a:r>
              <a:rPr lang="fr-FR" baseline="0" dirty="0" smtClean="0">
                <a:sym typeface="Wingdings"/>
              </a:rPr>
              <a:t>Fluctuation  : </a:t>
            </a:r>
          </a:p>
          <a:p>
            <a:pPr marL="177245" indent="-177245">
              <a:buFontTx/>
              <a:buChar char="-"/>
            </a:pPr>
            <a:r>
              <a:rPr lang="fr-FR" baseline="0" dirty="0" smtClean="0">
                <a:sym typeface="Wingdings"/>
              </a:rPr>
              <a:t>St GATIEN </a:t>
            </a:r>
          </a:p>
          <a:p>
            <a:pPr marL="177245" indent="-177245">
              <a:buFontTx/>
              <a:buChar char="-"/>
            </a:pPr>
            <a:endParaRPr lang="fr-FR" baseline="0" dirty="0">
              <a:sym typeface="Wingdings"/>
            </a:endParaRP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42</a:t>
            </a:fld>
            <a:endParaRPr lang="fr-FR"/>
          </a:p>
        </p:txBody>
      </p:sp>
    </p:spTree>
    <p:extLst>
      <p:ext uri="{BB962C8B-B14F-4D97-AF65-F5344CB8AC3E}">
        <p14:creationId xmlns:p14="http://schemas.microsoft.com/office/powerpoint/2010/main" val="3672429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sym typeface="Wingdings"/>
              </a:rPr>
              <a:t>Fluctuations : </a:t>
            </a:r>
          </a:p>
          <a:p>
            <a:r>
              <a:rPr lang="fr-FR" baseline="0" dirty="0" smtClean="0">
                <a:sym typeface="Wingdings"/>
              </a:rPr>
              <a:t>CFA CARTIF </a:t>
            </a:r>
          </a:p>
          <a:p>
            <a:r>
              <a:rPr lang="fr-FR" baseline="0" dirty="0" smtClean="0">
                <a:sym typeface="Wingdings"/>
              </a:rPr>
              <a:t>Propreté</a:t>
            </a:r>
          </a:p>
          <a:p>
            <a:endParaRPr lang="fr-FR" baseline="0" dirty="0" smtClean="0">
              <a:sym typeface="Wingdings"/>
            </a:endParaRP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43</a:t>
            </a:fld>
            <a:endParaRPr lang="fr-FR"/>
          </a:p>
        </p:txBody>
      </p:sp>
    </p:spTree>
    <p:extLst>
      <p:ext uri="{BB962C8B-B14F-4D97-AF65-F5344CB8AC3E}">
        <p14:creationId xmlns:p14="http://schemas.microsoft.com/office/powerpoint/2010/main" val="3672429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sym typeface="Wingdings"/>
              </a:rPr>
              <a:t>Pb Inaptes totales : </a:t>
            </a:r>
          </a:p>
          <a:p>
            <a:r>
              <a:rPr lang="fr-FR" baseline="0" dirty="0" smtClean="0">
                <a:sym typeface="Wingdings"/>
              </a:rPr>
              <a:t>Arsonval </a:t>
            </a:r>
          </a:p>
          <a:p>
            <a:endParaRPr lang="fr-FR" baseline="0" dirty="0" smtClean="0">
              <a:sym typeface="Wingdings"/>
            </a:endParaRPr>
          </a:p>
          <a:p>
            <a:endParaRPr lang="fr-FR" baseline="0" dirty="0">
              <a:sym typeface="Wingdings"/>
            </a:endParaRP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44</a:t>
            </a:fld>
            <a:endParaRPr lang="fr-FR"/>
          </a:p>
        </p:txBody>
      </p:sp>
    </p:spTree>
    <p:extLst>
      <p:ext uri="{BB962C8B-B14F-4D97-AF65-F5344CB8AC3E}">
        <p14:creationId xmlns:p14="http://schemas.microsoft.com/office/powerpoint/2010/main" val="18321349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a:sym typeface="Wingdings"/>
              </a:rPr>
              <a:t>PB </a:t>
            </a:r>
            <a:r>
              <a:rPr lang="fr-FR" baseline="0" dirty="0" smtClean="0">
                <a:sym typeface="Wingdings"/>
              </a:rPr>
              <a:t>Inaptitude partielle : </a:t>
            </a:r>
          </a:p>
          <a:p>
            <a:r>
              <a:rPr lang="fr-FR" baseline="0" dirty="0" smtClean="0">
                <a:sym typeface="Wingdings"/>
              </a:rPr>
              <a:t>- Esthétique de Touraine</a:t>
            </a:r>
          </a:p>
          <a:p>
            <a:pPr marL="171450" indent="-171450">
              <a:buFontTx/>
              <a:buChar char="-"/>
            </a:pPr>
            <a:r>
              <a:rPr lang="fr-FR" baseline="0" dirty="0" smtClean="0">
                <a:sym typeface="Wingdings"/>
              </a:rPr>
              <a:t>François </a:t>
            </a:r>
            <a:r>
              <a:rPr lang="fr-FR" baseline="0" dirty="0" err="1" smtClean="0">
                <a:sym typeface="Wingdings"/>
              </a:rPr>
              <a:t>clouet</a:t>
            </a:r>
            <a:endParaRPr lang="fr-FR" baseline="0" dirty="0" smtClean="0">
              <a:sym typeface="Wingdings"/>
            </a:endParaRPr>
          </a:p>
          <a:p>
            <a:pPr marL="171450" indent="-171450">
              <a:buFontTx/>
              <a:buChar char="-"/>
            </a:pPr>
            <a:r>
              <a:rPr lang="fr-FR" baseline="0" dirty="0" smtClean="0">
                <a:sym typeface="Wingdings"/>
              </a:rPr>
              <a:t>RABELAIS </a:t>
            </a:r>
          </a:p>
          <a:p>
            <a:pPr marL="171450" indent="-171450">
              <a:buFontTx/>
              <a:buChar char="-"/>
            </a:pPr>
            <a:r>
              <a:rPr lang="fr-FR" baseline="0" dirty="0" smtClean="0">
                <a:sym typeface="Wingdings"/>
              </a:rPr>
              <a:t>Chaptal</a:t>
            </a:r>
          </a:p>
          <a:p>
            <a:pPr marL="171450" indent="-171450">
              <a:buFontTx/>
              <a:buChar char="-"/>
            </a:pPr>
            <a:endParaRPr lang="fr-FR" baseline="0" dirty="0" smtClean="0">
              <a:sym typeface="Wingdings"/>
            </a:endParaRPr>
          </a:p>
          <a:p>
            <a:pPr marL="0" indent="0">
              <a:buFontTx/>
              <a:buNone/>
            </a:pPr>
            <a:r>
              <a:rPr lang="fr-FR" baseline="0" dirty="0" smtClean="0">
                <a:sym typeface="Wingdings"/>
              </a:rPr>
              <a:t>Pb protocole : </a:t>
            </a:r>
          </a:p>
          <a:p>
            <a:pPr marL="171450" indent="-171450">
              <a:buFontTx/>
              <a:buChar char="-"/>
            </a:pPr>
            <a:r>
              <a:rPr lang="fr-FR" baseline="0" dirty="0" smtClean="0">
                <a:sym typeface="Wingdings"/>
              </a:rPr>
              <a:t>Esthétique de Touraine</a:t>
            </a:r>
          </a:p>
          <a:p>
            <a:pPr marL="171450" indent="-171450">
              <a:buFontTx/>
              <a:buChar char="-"/>
            </a:pPr>
            <a:r>
              <a:rPr lang="fr-FR" baseline="0" dirty="0" smtClean="0">
                <a:sym typeface="Wingdings"/>
              </a:rPr>
              <a:t>Rabelais </a:t>
            </a:r>
          </a:p>
          <a:p>
            <a:pPr marL="171450" indent="-171450">
              <a:buFontTx/>
              <a:buChar char="-"/>
            </a:pPr>
            <a:r>
              <a:rPr lang="fr-FR" baseline="0" dirty="0" smtClean="0">
                <a:sym typeface="Wingdings"/>
              </a:rPr>
              <a:t>CHAPTAL</a:t>
            </a:r>
          </a:p>
          <a:p>
            <a:pPr marL="171450" indent="-171450">
              <a:buFontTx/>
              <a:buChar char="-"/>
            </a:pPr>
            <a:endParaRPr lang="fr-FR" baseline="0" dirty="0">
              <a:sym typeface="Wingdings"/>
            </a:endParaRP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45</a:t>
            </a:fld>
            <a:endParaRPr lang="fr-FR"/>
          </a:p>
        </p:txBody>
      </p:sp>
    </p:spTree>
    <p:extLst>
      <p:ext uri="{BB962C8B-B14F-4D97-AF65-F5344CB8AC3E}">
        <p14:creationId xmlns:p14="http://schemas.microsoft.com/office/powerpoint/2010/main" val="22968303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sym typeface="Wingdings"/>
              </a:rPr>
              <a:t>Pb Inaptitude totale : </a:t>
            </a:r>
          </a:p>
          <a:p>
            <a:pPr marL="171450" indent="-171450">
              <a:buFontTx/>
              <a:buChar char="-"/>
            </a:pPr>
            <a:r>
              <a:rPr lang="fr-FR" baseline="0" dirty="0" smtClean="0">
                <a:sym typeface="Wingdings"/>
              </a:rPr>
              <a:t>MARTIN NADAUD </a:t>
            </a:r>
          </a:p>
          <a:p>
            <a:pPr marL="171450" indent="-171450">
              <a:buFontTx/>
              <a:buChar char="-"/>
            </a:pPr>
            <a:r>
              <a:rPr lang="fr-FR" baseline="0" dirty="0" smtClean="0">
                <a:sym typeface="Wingdings"/>
              </a:rPr>
              <a:t>ST VINCENT DE PAUL </a:t>
            </a:r>
          </a:p>
          <a:p>
            <a:pPr marL="171450" indent="-171450">
              <a:buFontTx/>
              <a:buChar char="-"/>
            </a:pPr>
            <a:r>
              <a:rPr lang="fr-FR" baseline="0" dirty="0" smtClean="0">
                <a:sym typeface="Wingdings"/>
              </a:rPr>
              <a:t>ST MARGUERITE </a:t>
            </a:r>
          </a:p>
          <a:p>
            <a:pPr marL="171450" indent="-171450">
              <a:buFontTx/>
              <a:buChar char="-"/>
            </a:pPr>
            <a:endParaRPr lang="fr-FR" baseline="0" dirty="0" smtClean="0">
              <a:sym typeface="Wingdings"/>
            </a:endParaRPr>
          </a:p>
          <a:p>
            <a:pPr marL="0" indent="0">
              <a:buFontTx/>
              <a:buNone/>
            </a:pPr>
            <a:r>
              <a:rPr lang="fr-FR" baseline="0" dirty="0" smtClean="0">
                <a:sym typeface="Wingdings"/>
              </a:rPr>
              <a:t>Pb inaptitude Partielle  : </a:t>
            </a:r>
          </a:p>
          <a:p>
            <a:pPr marL="171450" indent="-171450">
              <a:buFontTx/>
              <a:buChar char="-"/>
            </a:pPr>
            <a:r>
              <a:rPr lang="fr-FR" baseline="0" dirty="0" smtClean="0">
                <a:sym typeface="Wingdings"/>
              </a:rPr>
              <a:t>Saint Gilles </a:t>
            </a:r>
          </a:p>
          <a:p>
            <a:pPr marL="171450" indent="-171450">
              <a:buFontTx/>
              <a:buChar char="-"/>
            </a:pPr>
            <a:r>
              <a:rPr lang="fr-FR" baseline="0" dirty="0" smtClean="0">
                <a:sym typeface="Wingdings"/>
              </a:rPr>
              <a:t>St Vincent de PAUL </a:t>
            </a:r>
          </a:p>
          <a:p>
            <a:pPr marL="171450" indent="-171450">
              <a:buFontTx/>
              <a:buChar char="-"/>
            </a:pPr>
            <a:r>
              <a:rPr lang="fr-FR" baseline="0" dirty="0" smtClean="0">
                <a:sym typeface="Wingdings"/>
              </a:rPr>
              <a:t>St MARGUERITE </a:t>
            </a:r>
          </a:p>
          <a:p>
            <a:pPr marL="171450" indent="-171450">
              <a:buFontTx/>
              <a:buChar char="-"/>
            </a:pPr>
            <a:endParaRPr lang="fr-FR" baseline="0" dirty="0" smtClean="0">
              <a:sym typeface="Wingdings"/>
            </a:endParaRPr>
          </a:p>
          <a:p>
            <a:pPr marL="171450" indent="-171450">
              <a:buFontTx/>
              <a:buChar char="-"/>
            </a:pPr>
            <a:r>
              <a:rPr lang="fr-FR" baseline="0" dirty="0" smtClean="0">
                <a:sym typeface="Wingdings"/>
              </a:rPr>
              <a:t>PB protocole  : </a:t>
            </a:r>
          </a:p>
          <a:p>
            <a:pPr marL="171450" indent="-171450">
              <a:buFontTx/>
              <a:buChar char="-"/>
            </a:pPr>
            <a:r>
              <a:rPr lang="fr-FR" baseline="0" dirty="0" smtClean="0">
                <a:sym typeface="Wingdings"/>
              </a:rPr>
              <a:t>- St VIENCENT </a:t>
            </a:r>
          </a:p>
          <a:p>
            <a:pPr marL="171450" indent="-171450">
              <a:buFontTx/>
              <a:buChar char="-"/>
            </a:pPr>
            <a:r>
              <a:rPr lang="fr-FR" baseline="0" dirty="0" smtClean="0">
                <a:sym typeface="Wingdings"/>
              </a:rPr>
              <a:t>ST MARGUERITE</a:t>
            </a:r>
          </a:p>
          <a:p>
            <a:pPr marL="0" indent="0">
              <a:buFontTx/>
              <a:buNone/>
            </a:pPr>
            <a:endParaRPr lang="fr-FR" baseline="0" dirty="0" smtClean="0">
              <a:sym typeface="Wingdings"/>
            </a:endParaRPr>
          </a:p>
          <a:p>
            <a:pPr marL="171450" indent="-171450">
              <a:buFontTx/>
              <a:buChar char="-"/>
            </a:pPr>
            <a:endParaRPr lang="fr-FR" baseline="0" dirty="0">
              <a:sym typeface="Wingdings"/>
            </a:endParaRP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46</a:t>
            </a:fld>
            <a:endParaRPr lang="fr-FR"/>
          </a:p>
        </p:txBody>
      </p:sp>
    </p:spTree>
    <p:extLst>
      <p:ext uri="{BB962C8B-B14F-4D97-AF65-F5344CB8AC3E}">
        <p14:creationId xmlns:p14="http://schemas.microsoft.com/office/powerpoint/2010/main" val="38069616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a:sym typeface="Wingdings"/>
            </a:endParaRPr>
          </a:p>
          <a:p>
            <a:r>
              <a:rPr lang="fr-FR" baseline="0" dirty="0">
                <a:sym typeface="Wingdings"/>
              </a:rPr>
              <a:t>En dehors de l’espace de confiance  : </a:t>
            </a:r>
          </a:p>
          <a:p>
            <a:pPr marL="177245" indent="-177245">
              <a:buFontTx/>
              <a:buChar char="-"/>
            </a:pPr>
            <a:r>
              <a:rPr lang="fr-FR" baseline="0" dirty="0" smtClean="0">
                <a:sym typeface="Wingdings"/>
              </a:rPr>
              <a:t>LPO RABELAIS </a:t>
            </a:r>
          </a:p>
          <a:p>
            <a:pPr marL="177245" indent="-177245">
              <a:buFontTx/>
              <a:buChar char="-"/>
            </a:pPr>
            <a:r>
              <a:rPr lang="fr-FR" baseline="0" dirty="0" smtClean="0">
                <a:sym typeface="Wingdings"/>
              </a:rPr>
              <a:t>CFA </a:t>
            </a:r>
            <a:r>
              <a:rPr lang="fr-FR" baseline="0" dirty="0" err="1" smtClean="0">
                <a:sym typeface="Wingdings"/>
              </a:rPr>
              <a:t>Interpro</a:t>
            </a:r>
            <a:r>
              <a:rPr lang="fr-FR" baseline="0" dirty="0" smtClean="0">
                <a:sym typeface="Wingdings"/>
              </a:rPr>
              <a:t> JOUE</a:t>
            </a:r>
          </a:p>
          <a:p>
            <a:pPr marL="177245" indent="-177245">
              <a:buFontTx/>
              <a:buChar char="-"/>
            </a:pPr>
            <a:r>
              <a:rPr lang="fr-FR" baseline="0" dirty="0" smtClean="0">
                <a:sym typeface="Wingdings"/>
              </a:rPr>
              <a:t>CFA LA PROPRETE</a:t>
            </a:r>
          </a:p>
          <a:p>
            <a:pPr marL="177245" indent="-177245">
              <a:buFontTx/>
              <a:buChar char="-"/>
            </a:pPr>
            <a:endParaRPr lang="fr-FR" baseline="0" dirty="0">
              <a:sym typeface="Wingdings"/>
            </a:endParaRPr>
          </a:p>
          <a:p>
            <a:pPr marL="177245" indent="-177245">
              <a:buFontTx/>
              <a:buChar char="-"/>
            </a:pPr>
            <a:endParaRPr lang="fr-FR" baseline="0" dirty="0">
              <a:sym typeface="Wingdings"/>
            </a:endParaRPr>
          </a:p>
          <a:p>
            <a:endParaRPr lang="fr-FR" baseline="0" dirty="0">
              <a:sym typeface="Wingdings"/>
            </a:endParaRP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47</a:t>
            </a:fld>
            <a:endParaRPr lang="fr-FR"/>
          </a:p>
        </p:txBody>
      </p:sp>
    </p:spTree>
    <p:extLst>
      <p:ext uri="{BB962C8B-B14F-4D97-AF65-F5344CB8AC3E}">
        <p14:creationId xmlns:p14="http://schemas.microsoft.com/office/powerpoint/2010/main" val="3672429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a:sym typeface="Wingdings"/>
              </a:rPr>
              <a:t>BECQUEREL </a:t>
            </a:r>
          </a:p>
          <a:p>
            <a:r>
              <a:rPr lang="fr-FR" baseline="0" dirty="0">
                <a:sym typeface="Wingdings"/>
              </a:rPr>
              <a:t>CUGNOT</a:t>
            </a:r>
          </a:p>
          <a:p>
            <a:endParaRPr lang="fr-FR" baseline="0" dirty="0">
              <a:sym typeface="Wingdings"/>
            </a:endParaRP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48</a:t>
            </a:fld>
            <a:endParaRPr lang="fr-FR"/>
          </a:p>
        </p:txBody>
      </p:sp>
    </p:spTree>
    <p:extLst>
      <p:ext uri="{BB962C8B-B14F-4D97-AF65-F5344CB8AC3E}">
        <p14:creationId xmlns:p14="http://schemas.microsoft.com/office/powerpoint/2010/main" val="3672429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sym typeface="Wingdings"/>
              </a:rPr>
              <a:t>Fluctuations : </a:t>
            </a:r>
          </a:p>
          <a:p>
            <a:r>
              <a:rPr lang="fr-FR" baseline="0" dirty="0" smtClean="0">
                <a:sym typeface="Wingdings"/>
              </a:rPr>
              <a:t>CFA JOUE </a:t>
            </a:r>
          </a:p>
          <a:p>
            <a:r>
              <a:rPr lang="fr-FR" baseline="0" dirty="0" smtClean="0">
                <a:sym typeface="Wingdings"/>
              </a:rPr>
              <a:t>RABELAIS </a:t>
            </a:r>
          </a:p>
          <a:p>
            <a:endParaRPr lang="fr-FR" baseline="0" dirty="0">
              <a:sym typeface="Wingdings"/>
            </a:endParaRP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49</a:t>
            </a:fld>
            <a:endParaRPr lang="fr-FR"/>
          </a:p>
        </p:txBody>
      </p:sp>
    </p:spTree>
    <p:extLst>
      <p:ext uri="{BB962C8B-B14F-4D97-AF65-F5344CB8AC3E}">
        <p14:creationId xmlns:p14="http://schemas.microsoft.com/office/powerpoint/2010/main" val="367242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595205" lvl="3" indent="-177245">
              <a:buFont typeface="Wingdings" charset="0"/>
              <a:buChar char="è"/>
            </a:pPr>
            <a:r>
              <a:rPr lang="fr-FR" baseline="0" dirty="0">
                <a:sym typeface="Wingdings"/>
              </a:rPr>
              <a:t>Une certaine stabilité depuis 3 ans</a:t>
            </a:r>
            <a:r>
              <a:rPr lang="fr-FR" baseline="0" dirty="0" smtClean="0">
                <a:sym typeface="Wingdings"/>
              </a:rPr>
              <a:t>: même si la CP5 continue à progresser légèrement </a:t>
            </a:r>
            <a:endParaRPr lang="fr-FR" baseline="0" dirty="0">
              <a:sym typeface="Wingdings"/>
            </a:endParaRPr>
          </a:p>
          <a:p>
            <a:pPr marL="1417960" lvl="3"/>
            <a:r>
              <a:rPr lang="fr-FR" baseline="0" dirty="0" smtClean="0">
                <a:sym typeface="Wingdings"/>
              </a:rPr>
              <a:t>Cohérence / </a:t>
            </a:r>
            <a:r>
              <a:rPr lang="fr-FR" baseline="0" dirty="0" err="1" smtClean="0">
                <a:sym typeface="Wingdings"/>
              </a:rPr>
              <a:t>stats</a:t>
            </a:r>
            <a:r>
              <a:rPr lang="fr-FR" baseline="0" dirty="0" smtClean="0">
                <a:sym typeface="Wingdings"/>
              </a:rPr>
              <a:t> Nation </a:t>
            </a:r>
            <a:endParaRPr lang="fr-FR" baseline="0" dirty="0">
              <a:sym typeface="Wingdings"/>
            </a:endParaRP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5</a:t>
            </a:fld>
            <a:endParaRPr lang="fr-FR"/>
          </a:p>
        </p:txBody>
      </p:sp>
    </p:spTree>
    <p:extLst>
      <p:ext uri="{BB962C8B-B14F-4D97-AF65-F5344CB8AC3E}">
        <p14:creationId xmlns:p14="http://schemas.microsoft.com/office/powerpoint/2010/main" val="14609301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sym typeface="Wingdings"/>
              </a:rPr>
              <a:t>CARTIF ET CFA</a:t>
            </a:r>
            <a:endParaRPr lang="fr-FR" baseline="0" dirty="0">
              <a:sym typeface="Wingdings"/>
            </a:endParaRP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50</a:t>
            </a:fld>
            <a:endParaRPr lang="fr-FR"/>
          </a:p>
        </p:txBody>
      </p:sp>
    </p:spTree>
    <p:extLst>
      <p:ext uri="{BB962C8B-B14F-4D97-AF65-F5344CB8AC3E}">
        <p14:creationId xmlns:p14="http://schemas.microsoft.com/office/powerpoint/2010/main" val="9803519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sym typeface="Wingdings"/>
              </a:rPr>
              <a:t>PB Esthétique de </a:t>
            </a:r>
            <a:r>
              <a:rPr lang="fr-FR" baseline="0" dirty="0" err="1" smtClean="0">
                <a:sym typeface="Wingdings"/>
              </a:rPr>
              <a:t>touraine</a:t>
            </a:r>
            <a:endParaRPr lang="fr-FR" baseline="0" dirty="0" smtClean="0">
              <a:sym typeface="Wingdings"/>
            </a:endParaRPr>
          </a:p>
          <a:p>
            <a:r>
              <a:rPr lang="fr-FR" baseline="0" dirty="0" smtClean="0">
                <a:sym typeface="Wingdings"/>
              </a:rPr>
              <a:t>F CLOUET attention </a:t>
            </a:r>
          </a:p>
          <a:p>
            <a:r>
              <a:rPr lang="fr-FR" baseline="0" dirty="0" smtClean="0">
                <a:sym typeface="Wingdings"/>
              </a:rPr>
              <a:t>RABELAIS !!</a:t>
            </a:r>
          </a:p>
          <a:p>
            <a:r>
              <a:rPr lang="fr-FR" baseline="0" dirty="0" smtClean="0">
                <a:sym typeface="Wingdings"/>
              </a:rPr>
              <a:t>EIFFEL</a:t>
            </a:r>
            <a:endParaRPr lang="fr-FR" baseline="0" dirty="0">
              <a:sym typeface="Wingdings"/>
            </a:endParaRP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51</a:t>
            </a:fld>
            <a:endParaRPr lang="fr-FR"/>
          </a:p>
        </p:txBody>
      </p:sp>
    </p:spTree>
    <p:extLst>
      <p:ext uri="{BB962C8B-B14F-4D97-AF65-F5344CB8AC3E}">
        <p14:creationId xmlns:p14="http://schemas.microsoft.com/office/powerpoint/2010/main" val="14752035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sym typeface="Wingdings"/>
              </a:rPr>
              <a:t>PB : </a:t>
            </a:r>
          </a:p>
          <a:p>
            <a:r>
              <a:rPr lang="fr-FR" baseline="0" dirty="0" smtClean="0">
                <a:sym typeface="Wingdings"/>
              </a:rPr>
              <a:t>Les EPLE privés !!!</a:t>
            </a:r>
            <a:endParaRPr lang="fr-FR" baseline="0" dirty="0">
              <a:sym typeface="Wingdings"/>
            </a:endParaRP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52</a:t>
            </a:fld>
            <a:endParaRPr lang="fr-FR"/>
          </a:p>
        </p:txBody>
      </p:sp>
    </p:spTree>
    <p:extLst>
      <p:ext uri="{BB962C8B-B14F-4D97-AF65-F5344CB8AC3E}">
        <p14:creationId xmlns:p14="http://schemas.microsoft.com/office/powerpoint/2010/main" val="7317424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sym typeface="Wingdings"/>
              </a:rPr>
              <a:t>En </a:t>
            </a:r>
            <a:r>
              <a:rPr lang="fr-FR" baseline="0" dirty="0">
                <a:sym typeface="Wingdings"/>
              </a:rPr>
              <a:t>dehors de l’espace de confiance  : </a:t>
            </a:r>
            <a:endParaRPr lang="fr-FR" baseline="0" dirty="0" smtClean="0">
              <a:sym typeface="Wingdings"/>
            </a:endParaRPr>
          </a:p>
          <a:p>
            <a:r>
              <a:rPr lang="fr-FR" baseline="0" dirty="0" smtClean="0">
                <a:sym typeface="Wingdings"/>
              </a:rPr>
              <a:t>En dessous </a:t>
            </a:r>
            <a:endParaRPr lang="fr-FR" baseline="0" dirty="0">
              <a:sym typeface="Wingdings"/>
            </a:endParaRPr>
          </a:p>
          <a:p>
            <a:pPr marL="177245" indent="-177245">
              <a:buFontTx/>
              <a:buChar char="-"/>
            </a:pPr>
            <a:r>
              <a:rPr lang="fr-FR" baseline="0" dirty="0" smtClean="0">
                <a:sym typeface="Wingdings"/>
              </a:rPr>
              <a:t>LP DE COUASNON </a:t>
            </a:r>
          </a:p>
          <a:p>
            <a:pPr marL="177245" indent="-177245">
              <a:buFontTx/>
              <a:buChar char="-"/>
            </a:pPr>
            <a:r>
              <a:rPr lang="fr-FR" baseline="0" dirty="0" smtClean="0">
                <a:sym typeface="Wingdings"/>
              </a:rPr>
              <a:t>LP F D’AUBIGNE</a:t>
            </a:r>
          </a:p>
          <a:p>
            <a:pPr marL="177245" indent="-177245">
              <a:buFontTx/>
              <a:buChar char="-"/>
            </a:pPr>
            <a:r>
              <a:rPr lang="fr-FR" baseline="0" dirty="0" smtClean="0">
                <a:sym typeface="Wingdings"/>
              </a:rPr>
              <a:t>LP JF PAULSEN</a:t>
            </a:r>
          </a:p>
          <a:p>
            <a:pPr marL="177245" indent="-177245">
              <a:buFontTx/>
              <a:buChar char="-"/>
            </a:pPr>
            <a:r>
              <a:rPr lang="fr-FR" baseline="0" dirty="0" smtClean="0">
                <a:sym typeface="Wingdings"/>
              </a:rPr>
              <a:t>IME </a:t>
            </a:r>
            <a:r>
              <a:rPr lang="fr-FR" baseline="0" dirty="0">
                <a:sym typeface="Wingdings"/>
              </a:rPr>
              <a:t>les bois du </a:t>
            </a:r>
            <a:r>
              <a:rPr lang="fr-FR" baseline="0" dirty="0" err="1">
                <a:sym typeface="Wingdings"/>
              </a:rPr>
              <a:t>seig</a:t>
            </a:r>
            <a:r>
              <a:rPr lang="fr-FR" baseline="0" dirty="0">
                <a:sym typeface="Wingdings"/>
              </a:rPr>
              <a:t> </a:t>
            </a:r>
            <a:endParaRPr lang="fr-FR" baseline="0" dirty="0" smtClean="0">
              <a:sym typeface="Wingdings"/>
            </a:endParaRPr>
          </a:p>
          <a:p>
            <a:pPr marL="177245" indent="-177245">
              <a:buFontTx/>
              <a:buChar char="-"/>
            </a:pPr>
            <a:r>
              <a:rPr lang="fr-FR" baseline="0" dirty="0" smtClean="0">
                <a:sym typeface="Wingdings"/>
              </a:rPr>
              <a:t>CFAS 28</a:t>
            </a:r>
          </a:p>
          <a:p>
            <a:pPr marL="177245" indent="-177245">
              <a:buFontTx/>
              <a:buChar char="-"/>
            </a:pPr>
            <a:endParaRPr lang="fr-FR" baseline="0" dirty="0" smtClean="0">
              <a:sym typeface="Wingdings"/>
            </a:endParaRPr>
          </a:p>
          <a:p>
            <a:pPr marL="0" indent="0">
              <a:buFontTx/>
              <a:buNone/>
            </a:pPr>
            <a:r>
              <a:rPr lang="fr-FR" baseline="0" dirty="0" smtClean="0">
                <a:sym typeface="Wingdings"/>
              </a:rPr>
              <a:t>Au dessus </a:t>
            </a:r>
            <a:endParaRPr lang="fr-FR" baseline="0" dirty="0">
              <a:sym typeface="Wingdings"/>
            </a:endParaRPr>
          </a:p>
          <a:p>
            <a:pPr marL="177245" indent="-177245">
              <a:buFontTx/>
              <a:buChar char="-"/>
            </a:pPr>
            <a:r>
              <a:rPr lang="fr-FR" baseline="0" dirty="0" smtClean="0">
                <a:sym typeface="Wingdings"/>
              </a:rPr>
              <a:t>LAP ND des jardins </a:t>
            </a:r>
          </a:p>
          <a:p>
            <a:pPr marL="177245" indent="-177245">
              <a:buFontTx/>
              <a:buChar char="-"/>
            </a:pPr>
            <a:r>
              <a:rPr lang="fr-FR" baseline="0" dirty="0" smtClean="0">
                <a:sym typeface="Wingdings"/>
              </a:rPr>
              <a:t>CFA AFPTEC</a:t>
            </a:r>
            <a:endParaRPr lang="fr-FR" baseline="0" dirty="0">
              <a:sym typeface="Wingdings"/>
            </a:endParaRPr>
          </a:p>
          <a:p>
            <a:endParaRPr lang="fr-FR" baseline="0" dirty="0">
              <a:sym typeface="Wingdings"/>
            </a:endParaRP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53</a:t>
            </a:fld>
            <a:endParaRPr lang="fr-FR"/>
          </a:p>
        </p:txBody>
      </p:sp>
    </p:spTree>
    <p:extLst>
      <p:ext uri="{BB962C8B-B14F-4D97-AF65-F5344CB8AC3E}">
        <p14:creationId xmlns:p14="http://schemas.microsoft.com/office/powerpoint/2010/main" val="3672429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7245" indent="-177245">
              <a:buFontTx/>
              <a:buChar char="-"/>
            </a:pPr>
            <a:r>
              <a:rPr lang="fr-FR" baseline="0" dirty="0" smtClean="0">
                <a:sym typeface="Wingdings"/>
              </a:rPr>
              <a:t>Fluctuations : </a:t>
            </a:r>
          </a:p>
          <a:p>
            <a:pPr marL="177245" indent="-177245">
              <a:buFontTx/>
              <a:buChar char="-"/>
            </a:pPr>
            <a:r>
              <a:rPr lang="fr-FR" baseline="0" dirty="0" smtClean="0">
                <a:sym typeface="Wingdings"/>
              </a:rPr>
              <a:t>LPP COUASNON </a:t>
            </a:r>
          </a:p>
          <a:p>
            <a:pPr marL="177245" indent="-177245">
              <a:buFontTx/>
              <a:buChar char="-"/>
            </a:pPr>
            <a:r>
              <a:rPr lang="fr-FR" baseline="0" dirty="0" smtClean="0">
                <a:sym typeface="Wingdings"/>
              </a:rPr>
              <a:t>LPP F D’AUBIGNE</a:t>
            </a:r>
          </a:p>
          <a:p>
            <a:pPr marL="177245" indent="-177245">
              <a:buFontTx/>
              <a:buChar char="-"/>
            </a:pPr>
            <a:r>
              <a:rPr lang="fr-FR" baseline="0" dirty="0" smtClean="0">
                <a:sym typeface="Wingdings"/>
              </a:rPr>
              <a:t>LP JF PAULSEN</a:t>
            </a:r>
            <a:endParaRPr lang="fr-FR" baseline="0" dirty="0">
              <a:sym typeface="Wingdings"/>
            </a:endParaRP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54</a:t>
            </a:fld>
            <a:endParaRPr lang="fr-FR"/>
          </a:p>
        </p:txBody>
      </p:sp>
    </p:spTree>
    <p:extLst>
      <p:ext uri="{BB962C8B-B14F-4D97-AF65-F5344CB8AC3E}">
        <p14:creationId xmlns:p14="http://schemas.microsoft.com/office/powerpoint/2010/main" val="3672429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7245" indent="-177245">
              <a:buFontTx/>
              <a:buChar char="-"/>
            </a:pPr>
            <a:r>
              <a:rPr lang="fr-FR" baseline="0" dirty="0" smtClean="0">
                <a:sym typeface="Wingdings"/>
              </a:rPr>
              <a:t>Fluctuations :</a:t>
            </a:r>
          </a:p>
          <a:p>
            <a:pPr marL="0" indent="0">
              <a:buFontTx/>
              <a:buNone/>
            </a:pPr>
            <a:endParaRPr lang="fr-FR" baseline="0" dirty="0">
              <a:sym typeface="Wingdings"/>
            </a:endParaRPr>
          </a:p>
          <a:p>
            <a:r>
              <a:rPr lang="fr-FR" dirty="0" smtClean="0"/>
              <a:t>- CFA AFTEC LP</a:t>
            </a:r>
            <a:r>
              <a:rPr lang="fr-FR" baseline="0" dirty="0" smtClean="0"/>
              <a:t> NOTRE DAME</a:t>
            </a:r>
          </a:p>
          <a:p>
            <a:pPr marL="171450" indent="-171450">
              <a:buFontTx/>
              <a:buChar char="-"/>
            </a:pPr>
            <a:r>
              <a:rPr lang="fr-FR" dirty="0" smtClean="0"/>
              <a:t>TRIOLET </a:t>
            </a:r>
          </a:p>
          <a:p>
            <a:pPr marL="171450" indent="-171450">
              <a:buFontTx/>
              <a:buChar char="-"/>
            </a:pPr>
            <a:r>
              <a:rPr lang="fr-FR" dirty="0" smtClean="0"/>
              <a:t>LAP ND DES JARDINS </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55</a:t>
            </a:fld>
            <a:endParaRPr lang="fr-FR"/>
          </a:p>
        </p:txBody>
      </p:sp>
    </p:spTree>
    <p:extLst>
      <p:ext uri="{BB962C8B-B14F-4D97-AF65-F5344CB8AC3E}">
        <p14:creationId xmlns:p14="http://schemas.microsoft.com/office/powerpoint/2010/main" val="3672429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sym typeface="Wingdings"/>
              </a:rPr>
              <a:t>Pb inaptitude totale : </a:t>
            </a:r>
          </a:p>
          <a:p>
            <a:pPr marL="171450" indent="-171450">
              <a:buFontTx/>
              <a:buChar char="-"/>
            </a:pPr>
            <a:r>
              <a:rPr lang="fr-FR" baseline="0" dirty="0" smtClean="0">
                <a:sym typeface="Wingdings"/>
              </a:rPr>
              <a:t>Elsa triolet </a:t>
            </a:r>
          </a:p>
          <a:p>
            <a:pPr marL="171450" indent="-171450">
              <a:buFontTx/>
              <a:buChar char="-"/>
            </a:pPr>
            <a:r>
              <a:rPr lang="fr-FR" baseline="0" dirty="0" smtClean="0">
                <a:sym typeface="Wingdings"/>
              </a:rPr>
              <a:t>Françoise d’</a:t>
            </a:r>
            <a:r>
              <a:rPr lang="fr-FR" baseline="0" dirty="0" err="1" smtClean="0">
                <a:sym typeface="Wingdings"/>
              </a:rPr>
              <a:t>aubigne</a:t>
            </a:r>
            <a:endParaRPr lang="fr-FR" baseline="0" dirty="0" smtClean="0">
              <a:sym typeface="Wingdings"/>
            </a:endParaRPr>
          </a:p>
          <a:p>
            <a:pPr marL="171450" indent="-171450">
              <a:buFontTx/>
              <a:buChar char="-"/>
            </a:pPr>
            <a:endParaRPr lang="fr-FR" baseline="0" dirty="0" smtClean="0">
              <a:sym typeface="Wingdings"/>
            </a:endParaRPr>
          </a:p>
          <a:p>
            <a:pPr marL="0" indent="0">
              <a:buFontTx/>
              <a:buNone/>
            </a:pPr>
            <a:r>
              <a:rPr lang="fr-FR" baseline="0" dirty="0" smtClean="0">
                <a:sym typeface="Wingdings"/>
              </a:rPr>
              <a:t>Pb inaptitude partielle : </a:t>
            </a:r>
          </a:p>
          <a:p>
            <a:pPr marL="171450" indent="-171450">
              <a:buFontTx/>
              <a:buChar char="-"/>
            </a:pPr>
            <a:r>
              <a:rPr lang="fr-FR" baseline="0" dirty="0" smtClean="0">
                <a:sym typeface="Wingdings"/>
              </a:rPr>
              <a:t>Branly</a:t>
            </a:r>
          </a:p>
          <a:p>
            <a:pPr marL="171450" indent="-171450">
              <a:buFontTx/>
              <a:buChar char="-"/>
            </a:pPr>
            <a:r>
              <a:rPr lang="fr-FR" baseline="0" dirty="0" smtClean="0">
                <a:sym typeface="Wingdings"/>
              </a:rPr>
              <a:t>F D’</a:t>
            </a:r>
            <a:r>
              <a:rPr lang="fr-FR" baseline="0" dirty="0" err="1" smtClean="0">
                <a:sym typeface="Wingdings"/>
              </a:rPr>
              <a:t>aubigne</a:t>
            </a:r>
            <a:endParaRPr lang="fr-FR" baseline="0" dirty="0" smtClean="0">
              <a:sym typeface="Wingdings"/>
            </a:endParaRPr>
          </a:p>
          <a:p>
            <a:pPr marL="171450" indent="-171450">
              <a:buFontTx/>
              <a:buChar char="-"/>
            </a:pPr>
            <a:r>
              <a:rPr lang="fr-FR" baseline="0" dirty="0" smtClean="0">
                <a:sym typeface="Wingdings"/>
              </a:rPr>
              <a:t>JEHAN de BAUCE </a:t>
            </a:r>
          </a:p>
          <a:p>
            <a:pPr marL="171450" indent="-171450">
              <a:buFontTx/>
              <a:buChar char="-"/>
            </a:pPr>
            <a:endParaRPr lang="fr-FR" baseline="0" dirty="0" smtClean="0">
              <a:sym typeface="Wingdings"/>
            </a:endParaRPr>
          </a:p>
          <a:p>
            <a:pPr marL="0" indent="0">
              <a:buFontTx/>
              <a:buNone/>
            </a:pPr>
            <a:r>
              <a:rPr lang="fr-FR" baseline="0" dirty="0" smtClean="0">
                <a:sym typeface="Wingdings"/>
              </a:rPr>
              <a:t>Pb protocole  : </a:t>
            </a:r>
          </a:p>
          <a:p>
            <a:pPr marL="171450" indent="-171450">
              <a:buFontTx/>
              <a:buChar char="-"/>
            </a:pPr>
            <a:r>
              <a:rPr lang="fr-FR" baseline="0" dirty="0" smtClean="0">
                <a:sym typeface="Wingdings"/>
              </a:rPr>
              <a:t>E BRANLY </a:t>
            </a:r>
          </a:p>
          <a:p>
            <a:pPr marL="171450" indent="-171450">
              <a:buFontTx/>
              <a:buChar char="-"/>
            </a:pPr>
            <a:r>
              <a:rPr lang="fr-FR" baseline="0" dirty="0" smtClean="0">
                <a:sym typeface="Wingdings"/>
              </a:rPr>
              <a:t>F d’</a:t>
            </a:r>
            <a:r>
              <a:rPr lang="fr-FR" baseline="0" dirty="0" err="1" smtClean="0">
                <a:sym typeface="Wingdings"/>
              </a:rPr>
              <a:t>Aubigne</a:t>
            </a:r>
            <a:endParaRPr lang="fr-FR" baseline="0" dirty="0" smtClean="0">
              <a:sym typeface="Wingdings"/>
            </a:endParaRPr>
          </a:p>
          <a:p>
            <a:pPr marL="171450" indent="-171450">
              <a:buFontTx/>
              <a:buChar char="-"/>
            </a:pPr>
            <a:r>
              <a:rPr lang="fr-FR" baseline="0" dirty="0" smtClean="0">
                <a:sym typeface="Wingdings"/>
              </a:rPr>
              <a:t>JEHAN DE BAUCE</a:t>
            </a:r>
          </a:p>
          <a:p>
            <a:pPr marL="171450" indent="-171450">
              <a:buFontTx/>
              <a:buChar char="-"/>
            </a:pPr>
            <a:endParaRPr lang="fr-FR" baseline="0" dirty="0">
              <a:sym typeface="Wingdings"/>
            </a:endParaRP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56</a:t>
            </a:fld>
            <a:endParaRPr lang="fr-FR"/>
          </a:p>
        </p:txBody>
      </p:sp>
    </p:spTree>
    <p:extLst>
      <p:ext uri="{BB962C8B-B14F-4D97-AF65-F5344CB8AC3E}">
        <p14:creationId xmlns:p14="http://schemas.microsoft.com/office/powerpoint/2010/main" val="16657714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sym typeface="Wingdings"/>
              </a:rPr>
              <a:t>Pb inaptitude partielle : </a:t>
            </a:r>
          </a:p>
          <a:p>
            <a:r>
              <a:rPr lang="fr-FR" baseline="0" dirty="0" smtClean="0">
                <a:sym typeface="Wingdings"/>
              </a:rPr>
              <a:t>SILVIA MONFORT</a:t>
            </a:r>
          </a:p>
          <a:p>
            <a:r>
              <a:rPr lang="fr-FR" baseline="0" dirty="0" smtClean="0">
                <a:sym typeface="Wingdings"/>
              </a:rPr>
              <a:t>MAURICE VIOLETTE</a:t>
            </a:r>
          </a:p>
          <a:p>
            <a:endParaRPr lang="fr-FR" baseline="0" dirty="0" smtClean="0">
              <a:sym typeface="Wingdings"/>
            </a:endParaRPr>
          </a:p>
          <a:p>
            <a:r>
              <a:rPr lang="fr-FR" baseline="0" dirty="0" smtClean="0">
                <a:sym typeface="Wingdings"/>
              </a:rPr>
              <a:t>Une attention particulière sur </a:t>
            </a:r>
            <a:r>
              <a:rPr lang="fr-FR" baseline="0" dirty="0" err="1" smtClean="0">
                <a:sym typeface="Wingdings"/>
              </a:rPr>
              <a:t>silvia</a:t>
            </a:r>
            <a:r>
              <a:rPr lang="fr-FR" baseline="0" dirty="0" smtClean="0">
                <a:sym typeface="Wingdings"/>
              </a:rPr>
              <a:t> </a:t>
            </a:r>
            <a:r>
              <a:rPr lang="fr-FR" baseline="0" dirty="0" err="1" smtClean="0">
                <a:sym typeface="Wingdings"/>
              </a:rPr>
              <a:t>monfort</a:t>
            </a:r>
            <a:r>
              <a:rPr lang="fr-FR" baseline="0" dirty="0" smtClean="0">
                <a:sym typeface="Wingdings"/>
              </a:rPr>
              <a:t>. </a:t>
            </a: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57</a:t>
            </a:fld>
            <a:endParaRPr lang="fr-FR"/>
          </a:p>
        </p:txBody>
      </p:sp>
    </p:spTree>
    <p:extLst>
      <p:ext uri="{BB962C8B-B14F-4D97-AF65-F5344CB8AC3E}">
        <p14:creationId xmlns:p14="http://schemas.microsoft.com/office/powerpoint/2010/main" val="30460671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a:sym typeface="Wingdings"/>
            </a:endParaRPr>
          </a:p>
          <a:p>
            <a:r>
              <a:rPr lang="fr-FR" baseline="0" dirty="0" smtClean="0">
                <a:sym typeface="Wingdings"/>
              </a:rPr>
              <a:t>En </a:t>
            </a:r>
            <a:r>
              <a:rPr lang="fr-FR" baseline="0" dirty="0">
                <a:sym typeface="Wingdings"/>
              </a:rPr>
              <a:t>dehors de l’espace de confiance  : </a:t>
            </a:r>
          </a:p>
          <a:p>
            <a:pPr marL="177245" indent="-177245">
              <a:buFontTx/>
              <a:buChar char="-"/>
            </a:pPr>
            <a:r>
              <a:rPr lang="fr-FR" baseline="0" dirty="0" smtClean="0">
                <a:sym typeface="Wingdings"/>
              </a:rPr>
              <a:t>En dessous  : </a:t>
            </a:r>
          </a:p>
          <a:p>
            <a:pPr marL="177245" indent="-177245">
              <a:buFontTx/>
              <a:buChar char="-"/>
            </a:pPr>
            <a:r>
              <a:rPr lang="fr-FR" baseline="0" dirty="0" smtClean="0">
                <a:sym typeface="Wingdings"/>
              </a:rPr>
              <a:t>LPO ST JOSEPH</a:t>
            </a:r>
          </a:p>
          <a:p>
            <a:pPr marL="177245" indent="-177245">
              <a:buFontTx/>
              <a:buChar char="-"/>
            </a:pPr>
            <a:r>
              <a:rPr lang="fr-FR" baseline="0" dirty="0" smtClean="0">
                <a:sym typeface="Wingdings"/>
              </a:rPr>
              <a:t>IME LES GROUET</a:t>
            </a:r>
          </a:p>
          <a:p>
            <a:pPr marL="177245" indent="-177245">
              <a:buFontTx/>
              <a:buChar char="-"/>
            </a:pPr>
            <a:r>
              <a:rPr lang="fr-FR" baseline="0" dirty="0" smtClean="0">
                <a:sym typeface="Wingdings"/>
              </a:rPr>
              <a:t>CFAS 41</a:t>
            </a:r>
            <a:endParaRPr lang="fr-FR" baseline="0" dirty="0">
              <a:sym typeface="Wingdings"/>
            </a:endParaRP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58</a:t>
            </a:fld>
            <a:endParaRPr lang="fr-FR"/>
          </a:p>
        </p:txBody>
      </p:sp>
    </p:spTree>
    <p:extLst>
      <p:ext uri="{BB962C8B-B14F-4D97-AF65-F5344CB8AC3E}">
        <p14:creationId xmlns:p14="http://schemas.microsoft.com/office/powerpoint/2010/main" val="3672429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r>
              <a:rPr lang="fr-FR" baseline="0" dirty="0" smtClean="0">
                <a:sym typeface="Wingdings"/>
              </a:rPr>
              <a:t>Fluctuation  : </a:t>
            </a:r>
          </a:p>
          <a:p>
            <a:pPr marL="177245" indent="-177245">
              <a:buFontTx/>
              <a:buChar char="-"/>
            </a:pPr>
            <a:r>
              <a:rPr lang="fr-FR" baseline="0" dirty="0" smtClean="0">
                <a:sym typeface="Wingdings"/>
              </a:rPr>
              <a:t>Augustin Thierry</a:t>
            </a:r>
          </a:p>
          <a:p>
            <a:pPr marL="177245" indent="-177245">
              <a:buFontTx/>
              <a:buChar char="-"/>
            </a:pPr>
            <a:r>
              <a:rPr lang="fr-FR" baseline="0" dirty="0" smtClean="0">
                <a:sym typeface="Wingdings"/>
              </a:rPr>
              <a:t>LPPO St Joseph attention. </a:t>
            </a:r>
          </a:p>
          <a:p>
            <a:pPr marL="0" indent="0">
              <a:buFontTx/>
              <a:buNone/>
            </a:pPr>
            <a:endParaRPr lang="fr-FR" baseline="0" dirty="0">
              <a:sym typeface="Wingdings"/>
            </a:endParaRP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59</a:t>
            </a:fld>
            <a:endParaRPr lang="fr-FR"/>
          </a:p>
        </p:txBody>
      </p:sp>
    </p:spTree>
    <p:extLst>
      <p:ext uri="{BB962C8B-B14F-4D97-AF65-F5344CB8AC3E}">
        <p14:creationId xmlns:p14="http://schemas.microsoft.com/office/powerpoint/2010/main" val="367242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595205" lvl="3" indent="-177245">
              <a:buFont typeface="Wingdings" charset="0"/>
              <a:buChar char="è"/>
            </a:pPr>
            <a:endParaRPr lang="fr-FR" baseline="0" dirty="0">
              <a:sym typeface="Wingdings"/>
            </a:endParaRP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6</a:t>
            </a:fld>
            <a:endParaRPr lang="fr-FR"/>
          </a:p>
        </p:txBody>
      </p:sp>
    </p:spTree>
    <p:extLst>
      <p:ext uri="{BB962C8B-B14F-4D97-AF65-F5344CB8AC3E}">
        <p14:creationId xmlns:p14="http://schemas.microsoft.com/office/powerpoint/2010/main" val="14609301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sym typeface="Wingdings"/>
              </a:rPr>
              <a:t>Pb inaptitude totale : </a:t>
            </a:r>
          </a:p>
          <a:p>
            <a:pPr marL="171450" indent="-171450">
              <a:buFontTx/>
              <a:buChar char="-"/>
            </a:pPr>
            <a:r>
              <a:rPr lang="fr-FR" baseline="0" dirty="0" smtClean="0">
                <a:sym typeface="Wingdings"/>
              </a:rPr>
              <a:t>La providence </a:t>
            </a:r>
          </a:p>
          <a:p>
            <a:pPr marL="0" indent="0">
              <a:buFontTx/>
              <a:buNone/>
            </a:pPr>
            <a:endParaRPr lang="fr-FR" baseline="0" dirty="0" smtClean="0">
              <a:sym typeface="Wingdings"/>
            </a:endParaRPr>
          </a:p>
          <a:p>
            <a:pPr marL="0" indent="0">
              <a:buFontTx/>
              <a:buNone/>
            </a:pPr>
            <a:r>
              <a:rPr lang="fr-FR" baseline="0" dirty="0" smtClean="0">
                <a:sym typeface="Wingdings"/>
              </a:rPr>
              <a:t>Pb inaptitude partielle : </a:t>
            </a:r>
          </a:p>
          <a:p>
            <a:pPr marL="171450" indent="-171450">
              <a:buFontTx/>
              <a:buChar char="-"/>
            </a:pPr>
            <a:r>
              <a:rPr lang="fr-FR" baseline="0" dirty="0" smtClean="0">
                <a:sym typeface="Wingdings"/>
              </a:rPr>
              <a:t>La providence </a:t>
            </a:r>
          </a:p>
          <a:p>
            <a:pPr marL="0" indent="0">
              <a:buFontTx/>
              <a:buNone/>
            </a:pPr>
            <a:endParaRPr lang="fr-FR" baseline="0" dirty="0" smtClean="0">
              <a:sym typeface="Wingdings"/>
            </a:endParaRPr>
          </a:p>
          <a:p>
            <a:pPr marL="0" indent="0">
              <a:buFontTx/>
              <a:buNone/>
            </a:pPr>
            <a:endParaRPr lang="fr-FR" baseline="0" dirty="0" smtClean="0">
              <a:sym typeface="Wingdings"/>
            </a:endParaRPr>
          </a:p>
          <a:p>
            <a:pPr marL="0" indent="0">
              <a:buFontTx/>
              <a:buNone/>
            </a:pPr>
            <a:r>
              <a:rPr lang="fr-FR" baseline="0" dirty="0" smtClean="0">
                <a:sym typeface="Wingdings"/>
              </a:rPr>
              <a:t>Pb protocole  : </a:t>
            </a:r>
          </a:p>
          <a:p>
            <a:pPr marL="0" indent="0">
              <a:buFontTx/>
              <a:buNone/>
            </a:pPr>
            <a:r>
              <a:rPr lang="fr-FR" baseline="0" dirty="0" smtClean="0">
                <a:sym typeface="Wingdings"/>
              </a:rPr>
              <a:t>La providence !!</a:t>
            </a:r>
            <a:endParaRPr lang="fr-FR" baseline="0" dirty="0">
              <a:sym typeface="Wingdings"/>
            </a:endParaRP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60</a:t>
            </a:fld>
            <a:endParaRPr lang="fr-FR"/>
          </a:p>
        </p:txBody>
      </p:sp>
    </p:spTree>
    <p:extLst>
      <p:ext uri="{BB962C8B-B14F-4D97-AF65-F5344CB8AC3E}">
        <p14:creationId xmlns:p14="http://schemas.microsoft.com/office/powerpoint/2010/main" val="33662390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t>EPLE </a:t>
            </a:r>
            <a:r>
              <a:rPr lang="fr-FR" baseline="0" dirty="0"/>
              <a:t>en dehors de l’espace de confiance  : </a:t>
            </a:r>
          </a:p>
          <a:p>
            <a:pPr marL="177245" indent="-177245">
              <a:buFontTx/>
              <a:buChar char="-"/>
            </a:pPr>
            <a:r>
              <a:rPr lang="fr-FR" dirty="0"/>
              <a:t>LPP COUASNON</a:t>
            </a:r>
          </a:p>
          <a:p>
            <a:r>
              <a:rPr lang="fr-FR" dirty="0"/>
              <a:t>- AFTEC 28</a:t>
            </a:r>
          </a:p>
          <a:p>
            <a:endParaRPr lang="fr-FR" dirty="0"/>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61</a:t>
            </a:fld>
            <a:endParaRPr lang="fr-FR"/>
          </a:p>
        </p:txBody>
      </p:sp>
    </p:spTree>
    <p:extLst>
      <p:ext uri="{BB962C8B-B14F-4D97-AF65-F5344CB8AC3E}">
        <p14:creationId xmlns:p14="http://schemas.microsoft.com/office/powerpoint/2010/main" val="3672429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a:sym typeface="Wingdings"/>
            </a:endParaRP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62</a:t>
            </a:fld>
            <a:endParaRPr lang="fr-FR"/>
          </a:p>
        </p:txBody>
      </p:sp>
    </p:spTree>
    <p:extLst>
      <p:ext uri="{BB962C8B-B14F-4D97-AF65-F5344CB8AC3E}">
        <p14:creationId xmlns:p14="http://schemas.microsoft.com/office/powerpoint/2010/main" val="3672429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sym typeface="Wingdings"/>
              </a:rPr>
              <a:t>Pb  : </a:t>
            </a:r>
          </a:p>
          <a:p>
            <a:r>
              <a:rPr lang="fr-FR" baseline="0" dirty="0" smtClean="0">
                <a:sym typeface="Wingdings"/>
              </a:rPr>
              <a:t>CFA Châteaudun </a:t>
            </a:r>
          </a:p>
          <a:p>
            <a:r>
              <a:rPr lang="fr-FR" baseline="0" dirty="0" smtClean="0">
                <a:sym typeface="Wingdings"/>
              </a:rPr>
              <a:t>COUASNON</a:t>
            </a:r>
          </a:p>
          <a:p>
            <a:r>
              <a:rPr lang="fr-FR" baseline="0" dirty="0" err="1" smtClean="0">
                <a:sym typeface="Wingdings"/>
              </a:rPr>
              <a:t>Francoise</a:t>
            </a:r>
            <a:r>
              <a:rPr lang="fr-FR" baseline="0" dirty="0" smtClean="0">
                <a:sym typeface="Wingdings"/>
              </a:rPr>
              <a:t> D’AUBIGNE</a:t>
            </a:r>
            <a:endParaRPr lang="fr-FR" baseline="0" dirty="0">
              <a:sym typeface="Wingdings"/>
            </a:endParaRP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63</a:t>
            </a:fld>
            <a:endParaRPr lang="fr-FR"/>
          </a:p>
        </p:txBody>
      </p:sp>
    </p:spTree>
    <p:extLst>
      <p:ext uri="{BB962C8B-B14F-4D97-AF65-F5344CB8AC3E}">
        <p14:creationId xmlns:p14="http://schemas.microsoft.com/office/powerpoint/2010/main" val="41488759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sym typeface="Wingdings"/>
              </a:rPr>
              <a:t>Pb  : </a:t>
            </a:r>
          </a:p>
          <a:p>
            <a:r>
              <a:rPr lang="fr-FR" baseline="0" dirty="0" smtClean="0">
                <a:sym typeface="Wingdings"/>
              </a:rPr>
              <a:t>Notre dame</a:t>
            </a:r>
          </a:p>
          <a:p>
            <a:r>
              <a:rPr lang="fr-FR" baseline="0" dirty="0" smtClean="0">
                <a:sym typeface="Wingdings"/>
              </a:rPr>
              <a:t>Remi BELLEAU</a:t>
            </a:r>
          </a:p>
          <a:p>
            <a:r>
              <a:rPr lang="fr-FR" baseline="0" dirty="0" smtClean="0">
                <a:sym typeface="Wingdings"/>
              </a:rPr>
              <a:t>SILVIA MONFORT</a:t>
            </a:r>
            <a:endParaRPr lang="fr-FR" baseline="0" dirty="0">
              <a:sym typeface="Wingdings"/>
            </a:endParaRP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64</a:t>
            </a:fld>
            <a:endParaRPr lang="fr-FR"/>
          </a:p>
        </p:txBody>
      </p:sp>
    </p:spTree>
    <p:extLst>
      <p:ext uri="{BB962C8B-B14F-4D97-AF65-F5344CB8AC3E}">
        <p14:creationId xmlns:p14="http://schemas.microsoft.com/office/powerpoint/2010/main" val="17711586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a:sym typeface="Wingdings"/>
            </a:endParaRPr>
          </a:p>
          <a:p>
            <a:r>
              <a:rPr lang="fr-FR" baseline="0" dirty="0">
                <a:sym typeface="Wingdings"/>
              </a:rPr>
              <a:t>En dehors de l’espace de confiance :</a:t>
            </a:r>
          </a:p>
          <a:p>
            <a:pPr marL="177245" indent="-177245">
              <a:buFontTx/>
              <a:buChar char="-"/>
            </a:pPr>
            <a:r>
              <a:rPr lang="fr-FR" baseline="0" dirty="0">
                <a:sym typeface="Wingdings"/>
              </a:rPr>
              <a:t>CFA </a:t>
            </a:r>
            <a:r>
              <a:rPr lang="fr-FR" baseline="0" dirty="0" err="1" smtClean="0">
                <a:sym typeface="Wingdings"/>
              </a:rPr>
              <a:t>interpro</a:t>
            </a:r>
            <a:r>
              <a:rPr lang="fr-FR" baseline="0" dirty="0" smtClean="0">
                <a:sym typeface="Wingdings"/>
              </a:rPr>
              <a:t> </a:t>
            </a:r>
            <a:r>
              <a:rPr lang="fr-FR" baseline="0" dirty="0" err="1" smtClean="0">
                <a:sym typeface="Wingdings"/>
              </a:rPr>
              <a:t>blois</a:t>
            </a:r>
            <a:endParaRPr lang="fr-FR" baseline="0" dirty="0">
              <a:sym typeface="Wingdings"/>
            </a:endParaRPr>
          </a:p>
          <a:p>
            <a:endParaRPr lang="fr-FR" baseline="0" dirty="0">
              <a:sym typeface="Wingdings"/>
            </a:endParaRP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65</a:t>
            </a:fld>
            <a:endParaRPr lang="fr-FR"/>
          </a:p>
        </p:txBody>
      </p:sp>
    </p:spTree>
    <p:extLst>
      <p:ext uri="{BB962C8B-B14F-4D97-AF65-F5344CB8AC3E}">
        <p14:creationId xmlns:p14="http://schemas.microsoft.com/office/powerpoint/2010/main" val="3672429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a:sym typeface="Wingdings"/>
              </a:rPr>
              <a:t>CFA CM41</a:t>
            </a:r>
          </a:p>
          <a:p>
            <a:endParaRPr lang="fr-FR" baseline="0" dirty="0">
              <a:sym typeface="Wingdings"/>
            </a:endParaRP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66</a:t>
            </a:fld>
            <a:endParaRPr lang="fr-FR"/>
          </a:p>
        </p:txBody>
      </p:sp>
    </p:spTree>
    <p:extLst>
      <p:ext uri="{BB962C8B-B14F-4D97-AF65-F5344CB8AC3E}">
        <p14:creationId xmlns:p14="http://schemas.microsoft.com/office/powerpoint/2010/main" val="36724290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sym typeface="Wingdings"/>
              </a:rPr>
              <a:t>PB : </a:t>
            </a:r>
          </a:p>
          <a:p>
            <a:r>
              <a:rPr lang="fr-FR" baseline="0" dirty="0" smtClean="0">
                <a:sym typeface="Wingdings"/>
              </a:rPr>
              <a:t>CFA  </a:t>
            </a:r>
            <a:r>
              <a:rPr lang="fr-FR" baseline="0" dirty="0" err="1" smtClean="0">
                <a:sym typeface="Wingdings"/>
              </a:rPr>
              <a:t>interpro</a:t>
            </a:r>
            <a:r>
              <a:rPr lang="fr-FR" baseline="0" dirty="0" smtClean="0">
                <a:sym typeface="Wingdings"/>
              </a:rPr>
              <a:t> </a:t>
            </a:r>
          </a:p>
          <a:p>
            <a:r>
              <a:rPr lang="fr-FR" baseline="0" dirty="0" smtClean="0">
                <a:sym typeface="Wingdings"/>
              </a:rPr>
              <a:t>Denis PAPIN </a:t>
            </a:r>
          </a:p>
          <a:p>
            <a:r>
              <a:rPr lang="fr-FR" baseline="0" dirty="0" smtClean="0">
                <a:sym typeface="Wingdings"/>
              </a:rPr>
              <a:t>André AMPERE</a:t>
            </a:r>
          </a:p>
          <a:p>
            <a:r>
              <a:rPr lang="fr-FR" baseline="0" dirty="0" smtClean="0">
                <a:sym typeface="Wingdings"/>
              </a:rPr>
              <a:t>La providence </a:t>
            </a:r>
          </a:p>
          <a:p>
            <a:r>
              <a:rPr lang="fr-FR" baseline="0" dirty="0" smtClean="0">
                <a:sym typeface="Wingdings"/>
              </a:rPr>
              <a:t>ST JOSEPH </a:t>
            </a:r>
            <a:endParaRPr lang="fr-FR" baseline="0" dirty="0">
              <a:sym typeface="Wingdings"/>
            </a:endParaRP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67</a:t>
            </a:fld>
            <a:endParaRPr lang="fr-FR"/>
          </a:p>
        </p:txBody>
      </p:sp>
    </p:spTree>
    <p:extLst>
      <p:ext uri="{BB962C8B-B14F-4D97-AF65-F5344CB8AC3E}">
        <p14:creationId xmlns:p14="http://schemas.microsoft.com/office/powerpoint/2010/main" val="32915431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Des épreuves ponctuelles avec des moyennes globalement stables / 2015, mais toujours en dessous des moyennes de CCF </a:t>
            </a:r>
            <a:r>
              <a:rPr lang="fr-FR" dirty="0">
                <a:sym typeface="Wingdings"/>
              </a:rPr>
              <a:t></a:t>
            </a:r>
            <a:r>
              <a:rPr lang="fr-FR" dirty="0"/>
              <a:t> Discours à avoir / candidats. </a:t>
            </a:r>
          </a:p>
          <a:p>
            <a:endParaRPr lang="fr-FR" dirty="0"/>
          </a:p>
          <a:p>
            <a:r>
              <a:rPr lang="fr-FR" dirty="0"/>
              <a:t>Un écart fille / Garçon encore plus important. </a:t>
            </a:r>
            <a:r>
              <a:rPr lang="fr-FR" dirty="0">
                <a:sym typeface="Wingdings"/>
              </a:rPr>
              <a:t></a:t>
            </a:r>
            <a:r>
              <a:rPr lang="fr-FR" dirty="0"/>
              <a:t> TT / gym au sol </a:t>
            </a:r>
          </a:p>
          <a:p>
            <a:endParaRPr lang="fr-FR" dirty="0"/>
          </a:p>
          <a:p>
            <a:r>
              <a:rPr lang="fr-FR" dirty="0"/>
              <a:t>Point positif  : Votre travail sur 3 années tendrait à réduire les écarts et monter le niveau des acquis des élèves. </a:t>
            </a:r>
          </a:p>
          <a:p>
            <a:r>
              <a:rPr lang="fr-FR" dirty="0"/>
              <a:t> </a:t>
            </a: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68</a:t>
            </a:fld>
            <a:endParaRPr lang="fr-FR"/>
          </a:p>
        </p:txBody>
      </p:sp>
    </p:spTree>
    <p:extLst>
      <p:ext uri="{BB962C8B-B14F-4D97-AF65-F5344CB8AC3E}">
        <p14:creationId xmlns:p14="http://schemas.microsoft.com/office/powerpoint/2010/main" val="25523280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69</a:t>
            </a:fld>
            <a:endParaRPr lang="fr-FR"/>
          </a:p>
        </p:txBody>
      </p:sp>
    </p:spTree>
    <p:extLst>
      <p:ext uri="{BB962C8B-B14F-4D97-AF65-F5344CB8AC3E}">
        <p14:creationId xmlns:p14="http://schemas.microsoft.com/office/powerpoint/2010/main" val="3309129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baseline="0" dirty="0"/>
              <a:t>A priori de façon cohérente / moyenne nationale</a:t>
            </a: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7</a:t>
            </a:fld>
            <a:endParaRPr lang="fr-FR"/>
          </a:p>
        </p:txBody>
      </p:sp>
    </p:spTree>
    <p:extLst>
      <p:ext uri="{BB962C8B-B14F-4D97-AF65-F5344CB8AC3E}">
        <p14:creationId xmlns:p14="http://schemas.microsoft.com/office/powerpoint/2010/main" val="316571270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a:t>Des taux de présence </a:t>
            </a:r>
            <a:r>
              <a:rPr lang="fr-FR" baseline="0" dirty="0" smtClean="0"/>
              <a:t>catastrophique </a:t>
            </a:r>
          </a:p>
          <a:p>
            <a:pPr marL="171450" indent="-171450">
              <a:buFont typeface="Wingdings" charset="0"/>
              <a:buChar char="à"/>
            </a:pPr>
            <a:r>
              <a:rPr lang="fr-FR" baseline="0" dirty="0" smtClean="0">
                <a:sym typeface="Wingdings"/>
              </a:rPr>
              <a:t>Enjeux / Nb profs convoqués</a:t>
            </a:r>
          </a:p>
          <a:p>
            <a:pPr marL="171450" indent="-171450">
              <a:buFont typeface="Wingdings" charset="0"/>
              <a:buChar char="à"/>
            </a:pPr>
            <a:r>
              <a:rPr lang="fr-FR" baseline="0" dirty="0" smtClean="0">
                <a:sym typeface="Wingdings"/>
              </a:rPr>
              <a:t>Demander systématiquement une liste aux chefs de centre / provoquer une réunion d’info / gérer le flux des inscriptions / niveaux demandés. </a:t>
            </a:r>
            <a:endParaRPr lang="fr-FR" baseline="0" dirty="0"/>
          </a:p>
          <a:p>
            <a:endParaRPr lang="fr-FR" dirty="0"/>
          </a:p>
          <a:p>
            <a:endParaRPr lang="fr-FR" dirty="0"/>
          </a:p>
          <a:p>
            <a:r>
              <a:rPr lang="fr-FR" dirty="0" smtClean="0">
                <a:sym typeface="Wingdings"/>
              </a:rPr>
              <a:t> </a:t>
            </a:r>
            <a:r>
              <a:rPr lang="fr-FR" dirty="0" smtClean="0"/>
              <a:t>W </a:t>
            </a:r>
            <a:r>
              <a:rPr lang="fr-FR" dirty="0"/>
              <a:t>en EPLE sur la communication </a:t>
            </a:r>
            <a:endParaRPr lang="fr-FR" baseline="0" dirty="0"/>
          </a:p>
          <a:p>
            <a:r>
              <a:rPr lang="fr-FR" baseline="0" dirty="0"/>
              <a:t>C’est un niveau 5 de compétence attendue qui est requis</a:t>
            </a:r>
          </a:p>
          <a:p>
            <a:r>
              <a:rPr lang="fr-FR" baseline="0" dirty="0"/>
              <a:t>Si inscrits </a:t>
            </a:r>
            <a:r>
              <a:rPr lang="fr-FR" baseline="0" dirty="0">
                <a:sym typeface="Wingdings"/>
              </a:rPr>
              <a:t> rappeler le calendrier des épreuves afin qu’ils assistent. </a:t>
            </a:r>
          </a:p>
          <a:p>
            <a:endParaRPr lang="fr-FR" baseline="0" dirty="0">
              <a:sym typeface="Wingdings"/>
            </a:endParaRPr>
          </a:p>
          <a:p>
            <a:r>
              <a:rPr lang="fr-FR" baseline="0" dirty="0">
                <a:sym typeface="Wingdings"/>
              </a:rPr>
              <a:t>Voir modalité d’accompagnement pour mieux préparer les candidats. </a:t>
            </a:r>
            <a:endParaRPr lang="fr-FR" dirty="0"/>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70</a:t>
            </a:fld>
            <a:endParaRPr lang="fr-FR" dirty="0"/>
          </a:p>
        </p:txBody>
      </p:sp>
    </p:spTree>
    <p:extLst>
      <p:ext uri="{BB962C8B-B14F-4D97-AF65-F5344CB8AC3E}">
        <p14:creationId xmlns:p14="http://schemas.microsoft.com/office/powerpoint/2010/main" val="86138428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Problème sur escalade</a:t>
            </a:r>
            <a:r>
              <a:rPr lang="fr-FR" baseline="0" dirty="0"/>
              <a:t> !!</a:t>
            </a:r>
            <a:endParaRPr lang="fr-FR" dirty="0"/>
          </a:p>
          <a:p>
            <a:r>
              <a:rPr lang="fr-FR" baseline="0" dirty="0"/>
              <a:t> </a:t>
            </a:r>
            <a:r>
              <a:rPr lang="fr-FR" dirty="0"/>
              <a:t>W en EPLE sur la communication </a:t>
            </a:r>
            <a:endParaRPr lang="fr-FR" baseline="0" dirty="0"/>
          </a:p>
          <a:p>
            <a:r>
              <a:rPr lang="fr-FR" baseline="0" dirty="0"/>
              <a:t>C’est un niveau 5 de compétence attendue qui est requis</a:t>
            </a:r>
          </a:p>
          <a:p>
            <a:r>
              <a:rPr lang="fr-FR" baseline="0" dirty="0"/>
              <a:t>Si inscrits </a:t>
            </a:r>
            <a:r>
              <a:rPr lang="fr-FR" baseline="0" dirty="0">
                <a:sym typeface="Wingdings"/>
              </a:rPr>
              <a:t> rappeler le calendrier des épreuves afin qu’ils assistent. </a:t>
            </a:r>
          </a:p>
          <a:p>
            <a:endParaRPr lang="fr-FR" baseline="0" dirty="0">
              <a:sym typeface="Wingdings"/>
            </a:endParaRPr>
          </a:p>
          <a:p>
            <a:r>
              <a:rPr lang="fr-FR" baseline="0" dirty="0">
                <a:sym typeface="Wingdings"/>
              </a:rPr>
              <a:t>Voir modalité d’accompagnement pour mieux préparer les candidats. </a:t>
            </a:r>
            <a:endParaRPr lang="fr-FR" dirty="0"/>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71</a:t>
            </a:fld>
            <a:endParaRPr lang="fr-FR" dirty="0"/>
          </a:p>
        </p:txBody>
      </p:sp>
    </p:spTree>
    <p:extLst>
      <p:ext uri="{BB962C8B-B14F-4D97-AF65-F5344CB8AC3E}">
        <p14:creationId xmlns:p14="http://schemas.microsoft.com/office/powerpoint/2010/main" val="86138428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Des résultats catastrophiques !! </a:t>
            </a:r>
          </a:p>
          <a:p>
            <a:r>
              <a:rPr lang="fr-FR" dirty="0" smtClean="0"/>
              <a:t>Sauf </a:t>
            </a:r>
            <a:r>
              <a:rPr lang="fr-FR" dirty="0" err="1" smtClean="0"/>
              <a:t>Choré</a:t>
            </a:r>
            <a:r>
              <a:rPr lang="fr-FR" dirty="0" smtClean="0"/>
              <a:t> et judo.</a:t>
            </a:r>
            <a:r>
              <a:rPr lang="fr-FR" baseline="0" dirty="0" smtClean="0"/>
              <a:t> </a:t>
            </a:r>
          </a:p>
          <a:p>
            <a:r>
              <a:rPr lang="fr-FR" baseline="0" dirty="0" smtClean="0"/>
              <a:t>Communiquer / préparer. </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72</a:t>
            </a:fld>
            <a:endParaRPr lang="fr-FR" dirty="0"/>
          </a:p>
        </p:txBody>
      </p:sp>
    </p:spTree>
    <p:extLst>
      <p:ext uri="{BB962C8B-B14F-4D97-AF65-F5344CB8AC3E}">
        <p14:creationId xmlns:p14="http://schemas.microsoft.com/office/powerpoint/2010/main" val="386118325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Le taux de rentabilité est</a:t>
            </a:r>
            <a:r>
              <a:rPr lang="fr-FR" baseline="0" dirty="0"/>
              <a:t> clairement très </a:t>
            </a:r>
            <a:r>
              <a:rPr lang="fr-FR" baseline="0" dirty="0" smtClean="0"/>
              <a:t>faible. </a:t>
            </a:r>
          </a:p>
          <a:p>
            <a:r>
              <a:rPr lang="fr-FR" baseline="0" dirty="0" smtClean="0"/>
              <a:t>Peux de candidats concernés </a:t>
            </a:r>
          </a:p>
          <a:p>
            <a:endParaRPr lang="fr-FR" baseline="0" dirty="0" smtClean="0"/>
          </a:p>
          <a:p>
            <a:r>
              <a:rPr lang="fr-FR" baseline="0" dirty="0" smtClean="0"/>
              <a:t>Préparer les candidats, c’est du niveaux 5</a:t>
            </a:r>
          </a:p>
          <a:p>
            <a:r>
              <a:rPr lang="fr-FR" baseline="0" dirty="0" smtClean="0"/>
              <a:t>Communiquer là dessus dans les EPLE  </a:t>
            </a:r>
            <a:endParaRPr lang="fr-FR" baseline="0" dirty="0"/>
          </a:p>
          <a:p>
            <a:endParaRPr lang="fr-FR" dirty="0"/>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73</a:t>
            </a:fld>
            <a:endParaRPr lang="fr-FR" dirty="0"/>
          </a:p>
        </p:txBody>
      </p:sp>
    </p:spTree>
    <p:extLst>
      <p:ext uri="{BB962C8B-B14F-4D97-AF65-F5344CB8AC3E}">
        <p14:creationId xmlns:p14="http://schemas.microsoft.com/office/powerpoint/2010/main" val="35254729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75</a:t>
            </a:fld>
            <a:endParaRPr lang="fr-FR" dirty="0"/>
          </a:p>
        </p:txBody>
      </p:sp>
    </p:spTree>
    <p:extLst>
      <p:ext uri="{BB962C8B-B14F-4D97-AF65-F5344CB8AC3E}">
        <p14:creationId xmlns:p14="http://schemas.microsoft.com/office/powerpoint/2010/main" val="368920043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76</a:t>
            </a:fld>
            <a:endParaRPr lang="fr-FR"/>
          </a:p>
        </p:txBody>
      </p:sp>
    </p:spTree>
    <p:extLst>
      <p:ext uri="{BB962C8B-B14F-4D97-AF65-F5344CB8AC3E}">
        <p14:creationId xmlns:p14="http://schemas.microsoft.com/office/powerpoint/2010/main" val="252226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1" baseline="0" dirty="0"/>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8</a:t>
            </a:fld>
            <a:endParaRPr lang="fr-FR"/>
          </a:p>
        </p:txBody>
      </p:sp>
    </p:spTree>
    <p:extLst>
      <p:ext uri="{BB962C8B-B14F-4D97-AF65-F5344CB8AC3E}">
        <p14:creationId xmlns:p14="http://schemas.microsoft.com/office/powerpoint/2010/main" val="3165712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1" dirty="0">
              <a:effectLst>
                <a:outerShdw blurRad="38100" dist="38100" dir="2700000" algn="tl">
                  <a:srgbClr val="000000">
                    <a:alpha val="43137"/>
                  </a:srgbClr>
                </a:outerShdw>
              </a:effectLst>
              <a:latin typeface="Arial Black" pitchFamily="34" charset="0"/>
              <a:sym typeface="Wingdings"/>
            </a:endParaRPr>
          </a:p>
          <a:p>
            <a:r>
              <a:rPr lang="fr-FR" b="1" dirty="0">
                <a:latin typeface="Arial"/>
                <a:cs typeface="Arial"/>
                <a:sym typeface="Wingdings"/>
              </a:rPr>
              <a:t>Auto pilotage = rôle des conseils d’enseignement  Discours sur mode de pilotage. </a:t>
            </a:r>
          </a:p>
          <a:p>
            <a:r>
              <a:rPr lang="fr-FR" b="1" dirty="0">
                <a:solidFill>
                  <a:srgbClr val="000000"/>
                </a:solidFill>
                <a:latin typeface="Arial Black" pitchFamily="34" charset="0"/>
                <a:sym typeface="Wingdings"/>
              </a:rPr>
              <a:t>Il appartient à chaque établissement, dans le cadre d’un conseil pédagogique disciplinaire d’analyser ses propres résultats pour les comparer avec le niveau académique et expliquer les évolutions éventuelles. L’idée c’est d’utiliser ces éléments comme des éléments de pilotage du projet pédagogique d’EPS  avec pour incidence une évolution éventuelle ou des ajustements de l’offre de formation, de certification à l’échelle d’une cohorte. </a:t>
            </a:r>
          </a:p>
          <a:p>
            <a:r>
              <a:rPr lang="fr-FR" b="1" dirty="0">
                <a:solidFill>
                  <a:schemeClr val="bg1"/>
                </a:solidFill>
                <a:effectLst>
                  <a:outerShdw blurRad="38100" dist="38100" dir="2700000" algn="tl">
                    <a:srgbClr val="000000">
                      <a:alpha val="43137"/>
                    </a:srgbClr>
                  </a:outerShdw>
                </a:effectLst>
                <a:latin typeface="Arial Black" pitchFamily="34" charset="0"/>
                <a:sym typeface="Wingdings"/>
              </a:rPr>
              <a:t> </a:t>
            </a:r>
          </a:p>
          <a:p>
            <a:pPr marL="177245" indent="-177245">
              <a:buFont typeface="Wingdings" charset="0"/>
              <a:buChar char="à"/>
            </a:pPr>
            <a:endParaRPr lang="fr-FR" b="1" dirty="0">
              <a:effectLst>
                <a:outerShdw blurRad="38100" dist="38100" dir="2700000" algn="tl">
                  <a:srgbClr val="000000">
                    <a:alpha val="43137"/>
                  </a:srgbClr>
                </a:outerShdw>
              </a:effectLst>
              <a:latin typeface="Arial Black" pitchFamily="34" charset="0"/>
              <a:sym typeface="Wingdings"/>
            </a:endParaRP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9</a:t>
            </a:fld>
            <a:endParaRPr lang="fr-FR"/>
          </a:p>
        </p:txBody>
      </p:sp>
    </p:spTree>
    <p:extLst>
      <p:ext uri="{BB962C8B-B14F-4D97-AF65-F5344CB8AC3E}">
        <p14:creationId xmlns:p14="http://schemas.microsoft.com/office/powerpoint/2010/main" val="39474993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www.ac-orleans-tours.fr/" TargetMode="External"/><Relationship Id="rId4"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lvl1pPr>
              <a:defRPr>
                <a:effectLst>
                  <a:outerShdw blurRad="38100" dist="38100" dir="2700000" algn="tl">
                    <a:srgbClr val="000000">
                      <a:alpha val="43137"/>
                    </a:srgbClr>
                  </a:outerShdw>
                </a:effectLst>
                <a:latin typeface="Arial Black" pitchFamily="34" charset="0"/>
              </a:defRPr>
            </a:lvl1pPr>
          </a:lstStyle>
          <a:p>
            <a:r>
              <a:rPr lang="fr-FR"/>
              <a:t>Cliquez pour modifier le style du titre</a:t>
            </a:r>
            <a:endParaRPr lang="fr-FR" dirty="0"/>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pic>
        <p:nvPicPr>
          <p:cNvPr id="9" name="Picture 2" descr="http://eps.ac-orleans-tours.fr/typo3temp/pics/ed95f2fa2b.jpg"/>
          <p:cNvPicPr>
            <a:picLocks noChangeAspect="1" noChangeArrowheads="1"/>
          </p:cNvPicPr>
          <p:nvPr/>
        </p:nvPicPr>
        <p:blipFill>
          <a:blip r:embed="rId2" cstate="print"/>
          <a:srcRect b="5940"/>
          <a:stretch>
            <a:fillRect/>
          </a:stretch>
        </p:blipFill>
        <p:spPr bwMode="auto">
          <a:xfrm>
            <a:off x="0" y="-27384"/>
            <a:ext cx="9144000" cy="1296144"/>
          </a:xfrm>
          <a:prstGeom prst="rect">
            <a:avLst/>
          </a:prstGeom>
          <a:noFill/>
          <a:effectLst>
            <a:outerShdw blurRad="50800" dist="50800" dir="5400000" algn="ctr" rotWithShape="0">
              <a:srgbClr val="000000">
                <a:alpha val="13000"/>
              </a:srgbClr>
            </a:outerShdw>
          </a:effectLst>
        </p:spPr>
      </p:pic>
      <p:pic>
        <p:nvPicPr>
          <p:cNvPr id="10" name="Picture 2" descr="http://eps.ac-orleans-tours.fr/fileadmin/templates/gui/images/peda/logoacademie-home.png">
            <a:hlinkClick r:id="rId3" tooltip="Retour a la page d'accueil de l'espace académique."/>
          </p:cNvPr>
          <p:cNvPicPr>
            <a:picLocks noChangeAspect="1" noChangeArrowheads="1"/>
          </p:cNvPicPr>
          <p:nvPr/>
        </p:nvPicPr>
        <p:blipFill>
          <a:blip r:embed="rId4" cstate="print"/>
          <a:srcRect/>
          <a:stretch>
            <a:fillRect/>
          </a:stretch>
        </p:blipFill>
        <p:spPr bwMode="auto">
          <a:xfrm>
            <a:off x="179512" y="44624"/>
            <a:ext cx="1190625" cy="1200150"/>
          </a:xfrm>
          <a:prstGeom prst="rect">
            <a:avLst/>
          </a:prstGeom>
          <a:noFill/>
        </p:spPr>
      </p:pic>
      <p:sp>
        <p:nvSpPr>
          <p:cNvPr id="4" name="Espace réservé de la date 3"/>
          <p:cNvSpPr>
            <a:spLocks noGrp="1"/>
          </p:cNvSpPr>
          <p:nvPr>
            <p:ph type="dt" sz="half" idx="10"/>
          </p:nvPr>
        </p:nvSpPr>
        <p:spPr/>
        <p:txBody>
          <a:bodyPr/>
          <a:lstStyle/>
          <a:p>
            <a:fld id="{D140825E-4A15-4D39-8176-1F07E904CB30}" type="datetimeFigureOut">
              <a:rPr lang="en-US" smtClean="0"/>
              <a:pPr/>
              <a:t>04/07/16</a:t>
            </a:fld>
            <a:endParaRPr lang="en-US"/>
          </a:p>
        </p:txBody>
      </p:sp>
      <p:sp>
        <p:nvSpPr>
          <p:cNvPr id="5" name="Espace réservé du pied de page 4"/>
          <p:cNvSpPr>
            <a:spLocks noGrp="1"/>
          </p:cNvSpPr>
          <p:nvPr>
            <p:ph type="ftr" sz="quarter" idx="11"/>
          </p:nvPr>
        </p:nvSpPr>
        <p:spPr/>
        <p:txBody>
          <a:bodyPr/>
          <a:lstStyle>
            <a:lvl1pPr>
              <a:defRPr b="1"/>
            </a:lvl1pPr>
          </a:lstStyle>
          <a:p>
            <a:endParaRPr lang="en-US"/>
          </a:p>
        </p:txBody>
      </p:sp>
      <p:sp>
        <p:nvSpPr>
          <p:cNvPr id="6" name="Espace réservé du numéro de diapositive 5"/>
          <p:cNvSpPr>
            <a:spLocks noGrp="1"/>
          </p:cNvSpPr>
          <p:nvPr>
            <p:ph type="sldNum" sz="quarter" idx="12"/>
          </p:nvPr>
        </p:nvSpPr>
        <p:spPr/>
        <p:txBody>
          <a:bodyPr/>
          <a:lstStyle/>
          <a:p>
            <a:fld id="{93E4AAA4-6363-4581-962D-1ACCC2D600C5}" type="slidenum">
              <a:rPr lang="en-US" smtClean="0"/>
              <a:pPr/>
              <a:t>‹#›</a:t>
            </a:fld>
            <a:endParaRPr lang="en-US"/>
          </a:p>
        </p:txBody>
      </p:sp>
    </p:spTree>
  </p:cSld>
  <p:clrMapOvr>
    <a:masterClrMapping/>
  </p:clrMapOvr>
  <p:transition xmlns:p14="http://schemas.microsoft.com/office/powerpoint/2010/main" spd="med">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SAUT">
    <p:spTree>
      <p:nvGrpSpPr>
        <p:cNvPr id="1" name=""/>
        <p:cNvGrpSpPr/>
        <p:nvPr/>
      </p:nvGrpSpPr>
      <p:grpSpPr>
        <a:xfrm>
          <a:off x="0" y="0"/>
          <a:ext cx="0" cy="0"/>
          <a:chOff x="0" y="0"/>
          <a:chExt cx="0" cy="0"/>
        </a:xfrm>
      </p:grpSpPr>
      <p:pic>
        <p:nvPicPr>
          <p:cNvPr id="9" name="Picture 2" descr="http://eps.ac-orleans-tours.fr/typo3temp/pics/a4abc45398.jpg"/>
          <p:cNvPicPr>
            <a:picLocks noChangeAspect="1" noChangeArrowheads="1"/>
          </p:cNvPicPr>
          <p:nvPr/>
        </p:nvPicPr>
        <p:blipFill>
          <a:blip r:embed="rId2" cstate="print"/>
          <a:srcRect/>
          <a:stretch>
            <a:fillRect/>
          </a:stretch>
        </p:blipFill>
        <p:spPr bwMode="auto">
          <a:xfrm>
            <a:off x="-36513" y="7262"/>
            <a:ext cx="9180000" cy="1383422"/>
          </a:xfrm>
          <a:prstGeom prst="rect">
            <a:avLst/>
          </a:prstGeom>
          <a:noFill/>
          <a:effectLst>
            <a:softEdge rad="317500"/>
          </a:effectLst>
        </p:spPr>
      </p:pic>
      <p:sp>
        <p:nvSpPr>
          <p:cNvPr id="2" name="Titre 1"/>
          <p:cNvSpPr>
            <a:spLocks noGrp="1"/>
          </p:cNvSpPr>
          <p:nvPr>
            <p:ph type="title"/>
          </p:nvPr>
        </p:nvSpPr>
        <p:spPr>
          <a:xfrm>
            <a:off x="395536" y="188640"/>
            <a:ext cx="8229600" cy="1143000"/>
          </a:xfrm>
        </p:spPr>
        <p:txBody>
          <a:bodyPr/>
          <a:lstStyle>
            <a:lvl1pPr>
              <a:defRPr>
                <a:solidFill>
                  <a:schemeClr val="tx2">
                    <a:lumMod val="60000"/>
                    <a:lumOff val="40000"/>
                  </a:schemeClr>
                </a:solidFill>
                <a:effectLst>
                  <a:outerShdw blurRad="38100" dist="38100" dir="2700000" algn="tl">
                    <a:srgbClr val="000000">
                      <a:alpha val="43137"/>
                    </a:srgbClr>
                  </a:outerShdw>
                </a:effectLst>
                <a:latin typeface="Arial Black" pitchFamily="34" charset="0"/>
              </a:defRPr>
            </a:lvl1pPr>
          </a:lstStyle>
          <a:p>
            <a:r>
              <a:rPr lang="fr-FR"/>
              <a:t>Cliquez pour modifier le style du titre</a:t>
            </a:r>
            <a:endParaRPr lang="fr-FR" dirty="0"/>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140825E-4A15-4D39-8176-1F07E904CB30}" type="datetimeFigureOut">
              <a:rPr lang="en-US" smtClean="0"/>
              <a:pPr/>
              <a:t>04/07/16</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93E4AAA4-6363-4581-962D-1ACCC2D600C5}" type="slidenum">
              <a:rPr lang="en-US" smtClean="0"/>
              <a:pPr/>
              <a:t>‹#›</a:t>
            </a:fld>
            <a:endParaRPr lang="en-US"/>
          </a:p>
        </p:txBody>
      </p:sp>
    </p:spTree>
  </p:cSld>
  <p:clrMapOvr>
    <a:masterClrMapping/>
  </p:clrMapOvr>
  <p:transition xmlns:p14="http://schemas.microsoft.com/office/powerpoint/2010/main" spd="med">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3E4AAA4-6363-4581-962D-1ACCC2D600C5}" type="slidenum">
              <a:rPr lang="en-US" smtClean="0"/>
              <a:pPr/>
              <a:t>‹#›</a:t>
            </a:fld>
            <a:endParaRPr lang="en-US"/>
          </a:p>
        </p:txBody>
      </p:sp>
      <p:sp>
        <p:nvSpPr>
          <p:cNvPr id="2" name="Title 1"/>
          <p:cNvSpPr>
            <a:spLocks noGrp="1"/>
          </p:cNvSpPr>
          <p:nvPr>
            <p:ph type="ctrTitle"/>
          </p:nvPr>
        </p:nvSpPr>
        <p:spPr>
          <a:xfrm>
            <a:off x="1600200" y="2492375"/>
            <a:ext cx="6762749" cy="1470025"/>
          </a:xfrm>
        </p:spPr>
        <p:txBody>
          <a:bodyPr/>
          <a:lstStyle>
            <a:lvl1pPr algn="r">
              <a:defRPr sz="4400"/>
            </a:lvl1pPr>
          </a:lstStyle>
          <a:p>
            <a:r>
              <a:rPr lang="fr-FR"/>
              <a:t>Cliquez et modifiez le titre</a:t>
            </a:r>
            <a:endParaRPr/>
          </a:p>
        </p:txBody>
      </p:sp>
      <p:sp>
        <p:nvSpPr>
          <p:cNvPr id="3" name="Subtitle 2"/>
          <p:cNvSpPr>
            <a:spLocks noGrp="1"/>
          </p:cNvSpPr>
          <p:nvPr>
            <p:ph type="subTitle" idx="1"/>
          </p:nvPr>
        </p:nvSpPr>
        <p:spPr>
          <a:xfrm>
            <a:off x="1600201" y="3966882"/>
            <a:ext cx="6762749" cy="1752600"/>
          </a:xfrm>
        </p:spPr>
        <p:txBody>
          <a:bodyPr>
            <a:normAutofit/>
          </a:bodyPr>
          <a:lstStyle>
            <a:lvl1pPr marL="0" indent="0" algn="r">
              <a:spcBef>
                <a:spcPts val="6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pPr/>
              <a:t>04/07/16</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transition xmlns:p14="http://schemas.microsoft.com/office/powerpoint/2010/main" spd="med">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NATATION">
    <p:spTree>
      <p:nvGrpSpPr>
        <p:cNvPr id="1" name=""/>
        <p:cNvGrpSpPr/>
        <p:nvPr/>
      </p:nvGrpSpPr>
      <p:grpSpPr>
        <a:xfrm>
          <a:off x="0" y="0"/>
          <a:ext cx="0" cy="0"/>
          <a:chOff x="0" y="0"/>
          <a:chExt cx="0" cy="0"/>
        </a:xfrm>
      </p:grpSpPr>
      <p:pic>
        <p:nvPicPr>
          <p:cNvPr id="7" name="Picture 2" descr="http://eps.ac-orleans-tours.fr/typo3temp/pics/ed95f2fa2b.jpg"/>
          <p:cNvPicPr>
            <a:picLocks noChangeAspect="1" noChangeArrowheads="1"/>
          </p:cNvPicPr>
          <p:nvPr/>
        </p:nvPicPr>
        <p:blipFill>
          <a:blip r:embed="rId2" cstate="print"/>
          <a:srcRect b="5940"/>
          <a:stretch>
            <a:fillRect/>
          </a:stretch>
        </p:blipFill>
        <p:spPr bwMode="auto">
          <a:xfrm>
            <a:off x="0" y="-27384"/>
            <a:ext cx="9144000" cy="1296144"/>
          </a:xfrm>
          <a:prstGeom prst="rect">
            <a:avLst/>
          </a:prstGeom>
          <a:noFill/>
          <a:effectLst>
            <a:outerShdw blurRad="50800" dist="50800" dir="5400000" algn="ctr" rotWithShape="0">
              <a:srgbClr val="000000">
                <a:alpha val="13000"/>
              </a:srgbClr>
            </a:outerShdw>
            <a:softEdge rad="317500"/>
          </a:effectLst>
        </p:spPr>
      </p:pic>
      <p:sp>
        <p:nvSpPr>
          <p:cNvPr id="3" name="Espace réservé du contenu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p:txBody>
          <a:bodyPr/>
          <a:lstStyle/>
          <a:p>
            <a:fld id="{D140825E-4A15-4D39-8176-1F07E904CB30}" type="datetimeFigureOut">
              <a:rPr lang="en-US" smtClean="0"/>
              <a:pPr/>
              <a:t>04/07/16</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93E4AAA4-6363-4581-962D-1ACCC2D600C5}" type="slidenum">
              <a:rPr lang="en-US" smtClean="0"/>
              <a:pPr/>
              <a:t>‹#›</a:t>
            </a:fld>
            <a:endParaRPr lang="en-US"/>
          </a:p>
        </p:txBody>
      </p:sp>
      <p:sp>
        <p:nvSpPr>
          <p:cNvPr id="14" name="Titre 13"/>
          <p:cNvSpPr>
            <a:spLocks noGrp="1"/>
          </p:cNvSpPr>
          <p:nvPr>
            <p:ph type="title"/>
          </p:nvPr>
        </p:nvSpPr>
        <p:spPr>
          <a:xfrm>
            <a:off x="0" y="0"/>
            <a:ext cx="9144000" cy="1196752"/>
          </a:xfrm>
        </p:spPr>
        <p:txBody>
          <a:bodyPr>
            <a:noAutofit/>
          </a:bodyPr>
          <a:lstStyle>
            <a:lvl1pPr>
              <a:defRPr sz="3400" baseline="0">
                <a:solidFill>
                  <a:schemeClr val="bg1"/>
                </a:solidFill>
                <a:effectLst>
                  <a:outerShdw blurRad="38100" dist="38100" dir="2700000" algn="tl">
                    <a:srgbClr val="000000">
                      <a:alpha val="43137"/>
                    </a:srgbClr>
                  </a:outerShdw>
                </a:effectLst>
                <a:latin typeface="Arial Black" pitchFamily="34" charset="0"/>
              </a:defRPr>
            </a:lvl1pPr>
          </a:lstStyle>
          <a:p>
            <a:r>
              <a:rPr lang="fr-FR" dirty="0"/>
              <a:t>Cliquez pour modifier le style du titre</a:t>
            </a:r>
          </a:p>
        </p:txBody>
      </p:sp>
    </p:spTree>
  </p:cSld>
  <p:clrMapOvr>
    <a:masterClrMapping/>
  </p:clrMapOvr>
  <p:transition xmlns:p14="http://schemas.microsoft.com/office/powerpoint/2010/main" spd="med">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OUBLE">
    <p:spTree>
      <p:nvGrpSpPr>
        <p:cNvPr id="1" name=""/>
        <p:cNvGrpSpPr/>
        <p:nvPr/>
      </p:nvGrpSpPr>
      <p:grpSpPr>
        <a:xfrm>
          <a:off x="0" y="0"/>
          <a:ext cx="0" cy="0"/>
          <a:chOff x="0" y="0"/>
          <a:chExt cx="0" cy="0"/>
        </a:xfrm>
      </p:grpSpPr>
      <p:pic>
        <p:nvPicPr>
          <p:cNvPr id="7" name="Picture 2" descr="http://eps.ac-orleans-tours.fr/typo3temp/pics/ed95f2fa2b.jpg"/>
          <p:cNvPicPr>
            <a:picLocks noChangeAspect="1" noChangeArrowheads="1"/>
          </p:cNvPicPr>
          <p:nvPr/>
        </p:nvPicPr>
        <p:blipFill>
          <a:blip r:embed="rId2" cstate="print"/>
          <a:srcRect b="5940"/>
          <a:stretch>
            <a:fillRect/>
          </a:stretch>
        </p:blipFill>
        <p:spPr bwMode="auto">
          <a:xfrm>
            <a:off x="0" y="-27384"/>
            <a:ext cx="9144000" cy="1296144"/>
          </a:xfrm>
          <a:prstGeom prst="rect">
            <a:avLst/>
          </a:prstGeom>
          <a:noFill/>
          <a:effectLst>
            <a:outerShdw blurRad="50800" dist="50800" dir="5400000" algn="ctr" rotWithShape="0">
              <a:srgbClr val="000000">
                <a:alpha val="13000"/>
              </a:srgbClr>
            </a:outerShdw>
            <a:softEdge rad="317500"/>
          </a:effectLst>
        </p:spPr>
      </p:pic>
      <p:sp>
        <p:nvSpPr>
          <p:cNvPr id="3" name="Espace réservé du contenu 2"/>
          <p:cNvSpPr>
            <a:spLocks noGrp="1"/>
          </p:cNvSpPr>
          <p:nvPr>
            <p:ph idx="1"/>
          </p:nvPr>
        </p:nvSpPr>
        <p:spPr>
          <a:xfrm>
            <a:off x="457200" y="1196753"/>
            <a:ext cx="8229600" cy="208823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p:txBody>
          <a:bodyPr/>
          <a:lstStyle/>
          <a:p>
            <a:fld id="{D140825E-4A15-4D39-8176-1F07E904CB30}" type="datetimeFigureOut">
              <a:rPr lang="en-US" smtClean="0"/>
              <a:pPr/>
              <a:t>04/07/16</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93E4AAA4-6363-4581-962D-1ACCC2D600C5}" type="slidenum">
              <a:rPr lang="en-US" smtClean="0"/>
              <a:pPr/>
              <a:t>‹#›</a:t>
            </a:fld>
            <a:endParaRPr lang="en-US"/>
          </a:p>
        </p:txBody>
      </p:sp>
      <p:sp>
        <p:nvSpPr>
          <p:cNvPr id="14" name="Titre 13"/>
          <p:cNvSpPr>
            <a:spLocks noGrp="1"/>
          </p:cNvSpPr>
          <p:nvPr>
            <p:ph type="title"/>
          </p:nvPr>
        </p:nvSpPr>
        <p:spPr>
          <a:xfrm>
            <a:off x="0" y="0"/>
            <a:ext cx="9144000" cy="1196752"/>
          </a:xfrm>
        </p:spPr>
        <p:txBody>
          <a:bodyPr>
            <a:noAutofit/>
          </a:bodyPr>
          <a:lstStyle>
            <a:lvl1pPr>
              <a:defRPr sz="3600" baseline="0">
                <a:solidFill>
                  <a:schemeClr val="bg1"/>
                </a:solidFill>
                <a:effectLst>
                  <a:outerShdw blurRad="38100" dist="38100" dir="2700000" algn="tl">
                    <a:srgbClr val="000000">
                      <a:alpha val="43137"/>
                    </a:srgbClr>
                  </a:outerShdw>
                </a:effectLst>
                <a:latin typeface="Arial Black" pitchFamily="34" charset="0"/>
              </a:defRPr>
            </a:lvl1pPr>
          </a:lstStyle>
          <a:p>
            <a:r>
              <a:rPr lang="fr-FR" dirty="0"/>
              <a:t>Cliquez pour modifier le style du titre</a:t>
            </a:r>
          </a:p>
        </p:txBody>
      </p:sp>
      <p:pic>
        <p:nvPicPr>
          <p:cNvPr id="8" name="Picture 2" descr="http://eps.ac-orleans-tours.fr/typo3temp/pics/38d92ddb59.jpg"/>
          <p:cNvPicPr>
            <a:picLocks noChangeAspect="1" noChangeArrowheads="1"/>
          </p:cNvPicPr>
          <p:nvPr/>
        </p:nvPicPr>
        <p:blipFill>
          <a:blip r:embed="rId3" cstate="print"/>
          <a:srcRect/>
          <a:stretch>
            <a:fillRect/>
          </a:stretch>
        </p:blipFill>
        <p:spPr bwMode="auto">
          <a:xfrm>
            <a:off x="-36513" y="3197706"/>
            <a:ext cx="9180000" cy="1383422"/>
          </a:xfrm>
          <a:prstGeom prst="rect">
            <a:avLst/>
          </a:prstGeom>
          <a:noFill/>
          <a:effectLst>
            <a:softEdge rad="317500"/>
          </a:effectLst>
        </p:spPr>
      </p:pic>
      <p:sp>
        <p:nvSpPr>
          <p:cNvPr id="10" name="Espace réservé du contenu 2"/>
          <p:cNvSpPr>
            <a:spLocks noGrp="1"/>
          </p:cNvSpPr>
          <p:nvPr>
            <p:ph idx="13"/>
          </p:nvPr>
        </p:nvSpPr>
        <p:spPr>
          <a:xfrm>
            <a:off x="467544" y="4509120"/>
            <a:ext cx="8229600" cy="208823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cSld>
  <p:clrMapOvr>
    <a:masterClrMapping/>
  </p:clrMapOvr>
  <p:transition xmlns:p14="http://schemas.microsoft.com/office/powerpoint/2010/main" spd="med">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GYM">
    <p:spTree>
      <p:nvGrpSpPr>
        <p:cNvPr id="1" name=""/>
        <p:cNvGrpSpPr/>
        <p:nvPr/>
      </p:nvGrpSpPr>
      <p:grpSpPr>
        <a:xfrm>
          <a:off x="0" y="0"/>
          <a:ext cx="0" cy="0"/>
          <a:chOff x="0" y="0"/>
          <a:chExt cx="0" cy="0"/>
        </a:xfrm>
      </p:grpSpPr>
      <p:pic>
        <p:nvPicPr>
          <p:cNvPr id="7" name="Picture 4" descr="http://eps.ac-orleans-tours.fr/typo3temp/pics/76010f26f3.jpg"/>
          <p:cNvPicPr>
            <a:picLocks noChangeAspect="1" noChangeArrowheads="1"/>
          </p:cNvPicPr>
          <p:nvPr/>
        </p:nvPicPr>
        <p:blipFill>
          <a:blip cstate="print"/>
          <a:srcRect/>
          <a:stretch>
            <a:fillRect/>
          </a:stretch>
        </p:blipFill>
        <p:spPr bwMode="auto">
          <a:xfrm>
            <a:off x="-36513" y="7262"/>
            <a:ext cx="9180000" cy="1383422"/>
          </a:xfrm>
          <a:prstGeom prst="rect">
            <a:avLst/>
          </a:prstGeom>
          <a:noFill/>
          <a:effectLst>
            <a:softEdge rad="317500"/>
          </a:effectLst>
        </p:spPr>
      </p:pic>
      <p:sp>
        <p:nvSpPr>
          <p:cNvPr id="2" name="Titre 1"/>
          <p:cNvSpPr>
            <a:spLocks noGrp="1"/>
          </p:cNvSpPr>
          <p:nvPr>
            <p:ph type="title"/>
          </p:nvPr>
        </p:nvSpPr>
        <p:spPr>
          <a:xfrm>
            <a:off x="0" y="188640"/>
            <a:ext cx="9144000" cy="1143000"/>
          </a:xfrm>
        </p:spPr>
        <p:txBody>
          <a:bodyPr/>
          <a:lstStyle>
            <a:lvl1pPr>
              <a:defRPr b="1">
                <a:solidFill>
                  <a:srgbClr val="FF6600"/>
                </a:solidFill>
                <a:effectLst>
                  <a:outerShdw blurRad="38100" dist="38100" dir="2700000" algn="tl">
                    <a:srgbClr val="000000">
                      <a:alpha val="43137"/>
                    </a:srgbClr>
                  </a:outerShdw>
                </a:effectLst>
                <a:latin typeface="Arial Black" pitchFamily="34" charset="0"/>
              </a:defRPr>
            </a:lvl1pPr>
          </a:lstStyle>
          <a:p>
            <a:r>
              <a:rPr lang="fr-FR"/>
              <a:t>Cliquez pour modifier le style du titre</a:t>
            </a:r>
            <a:endParaRPr lang="fr-FR" dirty="0"/>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140825E-4A15-4D39-8176-1F07E904CB30}" type="datetimeFigureOut">
              <a:rPr lang="en-US" smtClean="0"/>
              <a:pPr/>
              <a:t>04/07/16</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93E4AAA4-6363-4581-962D-1ACCC2D600C5}" type="slidenum">
              <a:rPr lang="en-US" smtClean="0"/>
              <a:pPr/>
              <a:t>‹#›</a:t>
            </a:fld>
            <a:endParaRPr lang="en-US"/>
          </a:p>
        </p:txBody>
      </p:sp>
    </p:spTree>
  </p:cSld>
  <p:clrMapOvr>
    <a:masterClrMapping/>
  </p:clrMapOvr>
  <p:transition xmlns:p14="http://schemas.microsoft.com/office/powerpoint/2010/main" spd="med">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RIATHLON">
    <p:spTree>
      <p:nvGrpSpPr>
        <p:cNvPr id="1" name=""/>
        <p:cNvGrpSpPr/>
        <p:nvPr/>
      </p:nvGrpSpPr>
      <p:grpSpPr>
        <a:xfrm>
          <a:off x="0" y="0"/>
          <a:ext cx="0" cy="0"/>
          <a:chOff x="0" y="0"/>
          <a:chExt cx="0" cy="0"/>
        </a:xfrm>
      </p:grpSpPr>
      <p:pic>
        <p:nvPicPr>
          <p:cNvPr id="8" name="Picture 4" descr="http://eps.ac-orleans-tours.fr/typo3temp/pics/a3593f9d53.jpg"/>
          <p:cNvPicPr>
            <a:picLocks noChangeAspect="1" noChangeArrowheads="1"/>
          </p:cNvPicPr>
          <p:nvPr/>
        </p:nvPicPr>
        <p:blipFill>
          <a:blip r:embed="rId2" cstate="print"/>
          <a:srcRect/>
          <a:stretch>
            <a:fillRect/>
          </a:stretch>
        </p:blipFill>
        <p:spPr bwMode="auto">
          <a:xfrm>
            <a:off x="0" y="29354"/>
            <a:ext cx="9180000" cy="1383422"/>
          </a:xfrm>
          <a:prstGeom prst="rect">
            <a:avLst/>
          </a:prstGeom>
          <a:noFill/>
          <a:effectLst>
            <a:outerShdw sx="1000" sy="1000" algn="ctr" rotWithShape="0">
              <a:srgbClr val="000000"/>
            </a:outerShdw>
            <a:softEdge rad="127000"/>
          </a:effectLst>
        </p:spPr>
      </p:pic>
      <p:sp>
        <p:nvSpPr>
          <p:cNvPr id="2" name="Titre 1"/>
          <p:cNvSpPr>
            <a:spLocks noGrp="1"/>
          </p:cNvSpPr>
          <p:nvPr>
            <p:ph type="title"/>
          </p:nvPr>
        </p:nvSpPr>
        <p:spPr>
          <a:xfrm>
            <a:off x="395536" y="188640"/>
            <a:ext cx="8229600" cy="1143000"/>
          </a:xfrm>
        </p:spPr>
        <p:txBody>
          <a:bodyPr/>
          <a:lstStyle>
            <a:lvl1pPr>
              <a:defRPr b="1">
                <a:solidFill>
                  <a:schemeClr val="bg1"/>
                </a:solidFill>
                <a:effectLst>
                  <a:outerShdw blurRad="38100" dist="38100" dir="2700000" algn="tl">
                    <a:srgbClr val="000000">
                      <a:alpha val="43137"/>
                    </a:srgbClr>
                  </a:outerShdw>
                </a:effectLst>
                <a:latin typeface="Arial Black" pitchFamily="34" charset="0"/>
              </a:defRPr>
            </a:lvl1pPr>
          </a:lstStyle>
          <a:p>
            <a:r>
              <a:rPr lang="fr-FR"/>
              <a:t>Cliquez pour modifier le style du titre</a:t>
            </a:r>
            <a:endParaRPr lang="fr-FR" dirty="0"/>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140825E-4A15-4D39-8176-1F07E904CB30}" type="datetimeFigureOut">
              <a:rPr lang="en-US" smtClean="0"/>
              <a:pPr/>
              <a:t>04/07/16</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93E4AAA4-6363-4581-962D-1ACCC2D600C5}" type="slidenum">
              <a:rPr lang="en-US" smtClean="0"/>
              <a:pPr/>
              <a:t>‹#›</a:t>
            </a:fld>
            <a:endParaRPr lang="en-US"/>
          </a:p>
        </p:txBody>
      </p:sp>
    </p:spTree>
  </p:cSld>
  <p:clrMapOvr>
    <a:masterClrMapping/>
  </p:clrMapOvr>
  <p:transition xmlns:p14="http://schemas.microsoft.com/office/powerpoint/2010/main" spd="med">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VOLLEY">
    <p:spTree>
      <p:nvGrpSpPr>
        <p:cNvPr id="1" name=""/>
        <p:cNvGrpSpPr/>
        <p:nvPr/>
      </p:nvGrpSpPr>
      <p:grpSpPr>
        <a:xfrm>
          <a:off x="0" y="0"/>
          <a:ext cx="0" cy="0"/>
          <a:chOff x="0" y="0"/>
          <a:chExt cx="0" cy="0"/>
        </a:xfrm>
      </p:grpSpPr>
      <p:pic>
        <p:nvPicPr>
          <p:cNvPr id="9" name="Picture 4" descr="http://eps.ac-orleans-tours.fr/typo3temp/pics/9f79a0bf68.jpg"/>
          <p:cNvPicPr>
            <a:picLocks noChangeAspect="1" noChangeArrowheads="1"/>
          </p:cNvPicPr>
          <p:nvPr/>
        </p:nvPicPr>
        <p:blipFill>
          <a:blip r:embed="rId2" cstate="print"/>
          <a:srcRect/>
          <a:stretch>
            <a:fillRect/>
          </a:stretch>
        </p:blipFill>
        <p:spPr bwMode="auto">
          <a:xfrm>
            <a:off x="-36000" y="-27384"/>
            <a:ext cx="9180000" cy="1383422"/>
          </a:xfrm>
          <a:prstGeom prst="rect">
            <a:avLst/>
          </a:prstGeom>
          <a:noFill/>
          <a:effectLst>
            <a:softEdge rad="317500"/>
          </a:effectLst>
        </p:spPr>
      </p:pic>
      <p:sp>
        <p:nvSpPr>
          <p:cNvPr id="2" name="Titre 1"/>
          <p:cNvSpPr>
            <a:spLocks noGrp="1"/>
          </p:cNvSpPr>
          <p:nvPr>
            <p:ph type="title"/>
          </p:nvPr>
        </p:nvSpPr>
        <p:spPr>
          <a:xfrm>
            <a:off x="395536" y="188640"/>
            <a:ext cx="8229600" cy="1143000"/>
          </a:xfrm>
        </p:spPr>
        <p:txBody>
          <a:bodyPr/>
          <a:lstStyle>
            <a:lvl1pPr>
              <a:defRPr>
                <a:solidFill>
                  <a:srgbClr val="FF0000"/>
                </a:solidFill>
                <a:effectLst>
                  <a:outerShdw blurRad="38100" dist="38100" dir="2700000" algn="tl">
                    <a:srgbClr val="000000">
                      <a:alpha val="43137"/>
                    </a:srgbClr>
                  </a:outerShdw>
                </a:effectLst>
                <a:latin typeface="Arial Black" pitchFamily="34" charset="0"/>
              </a:defRPr>
            </a:lvl1pPr>
          </a:lstStyle>
          <a:p>
            <a:r>
              <a:rPr lang="fr-FR"/>
              <a:t>Cliquez pour modifier le style du titre</a:t>
            </a:r>
            <a:endParaRPr lang="fr-FR" dirty="0"/>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140825E-4A15-4D39-8176-1F07E904CB30}" type="datetimeFigureOut">
              <a:rPr lang="en-US" smtClean="0"/>
              <a:pPr/>
              <a:t>04/07/16</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93E4AAA4-6363-4581-962D-1ACCC2D600C5}" type="slidenum">
              <a:rPr lang="en-US" smtClean="0"/>
              <a:pPr/>
              <a:t>‹#›</a:t>
            </a:fld>
            <a:endParaRPr lang="en-US"/>
          </a:p>
        </p:txBody>
      </p:sp>
    </p:spTree>
  </p:cSld>
  <p:clrMapOvr>
    <a:masterClrMapping/>
  </p:clrMapOvr>
  <p:transition xmlns:p14="http://schemas.microsoft.com/office/powerpoint/2010/main" spd="med">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CROSS">
    <p:spTree>
      <p:nvGrpSpPr>
        <p:cNvPr id="1" name=""/>
        <p:cNvGrpSpPr/>
        <p:nvPr/>
      </p:nvGrpSpPr>
      <p:grpSpPr>
        <a:xfrm>
          <a:off x="0" y="0"/>
          <a:ext cx="0" cy="0"/>
          <a:chOff x="0" y="0"/>
          <a:chExt cx="0" cy="0"/>
        </a:xfrm>
      </p:grpSpPr>
      <p:pic>
        <p:nvPicPr>
          <p:cNvPr id="8" name="Picture 2" descr="http://eps.ac-orleans-tours.fr/typo3temp/pics/38d92ddb59.jpg"/>
          <p:cNvPicPr>
            <a:picLocks noChangeAspect="1" noChangeArrowheads="1"/>
          </p:cNvPicPr>
          <p:nvPr/>
        </p:nvPicPr>
        <p:blipFill>
          <a:blip r:embed="rId2" cstate="print"/>
          <a:srcRect/>
          <a:stretch>
            <a:fillRect/>
          </a:stretch>
        </p:blipFill>
        <p:spPr bwMode="auto">
          <a:xfrm>
            <a:off x="-36513" y="-27389"/>
            <a:ext cx="9180000" cy="1383422"/>
          </a:xfrm>
          <a:prstGeom prst="rect">
            <a:avLst/>
          </a:prstGeom>
          <a:noFill/>
          <a:effectLst>
            <a:softEdge rad="317500"/>
          </a:effectLst>
        </p:spPr>
      </p:pic>
      <p:sp>
        <p:nvSpPr>
          <p:cNvPr id="2" name="Titre 1"/>
          <p:cNvSpPr>
            <a:spLocks noGrp="1"/>
          </p:cNvSpPr>
          <p:nvPr>
            <p:ph type="title"/>
          </p:nvPr>
        </p:nvSpPr>
        <p:spPr>
          <a:xfrm>
            <a:off x="395536" y="188640"/>
            <a:ext cx="8229600" cy="1143000"/>
          </a:xfrm>
        </p:spPr>
        <p:txBody>
          <a:bodyPr/>
          <a:lstStyle>
            <a:lvl1pPr>
              <a:defRPr>
                <a:solidFill>
                  <a:srgbClr val="0066FF"/>
                </a:solidFill>
                <a:effectLst>
                  <a:outerShdw blurRad="38100" dist="38100" dir="2700000" algn="tl">
                    <a:srgbClr val="000000">
                      <a:alpha val="43137"/>
                    </a:srgbClr>
                  </a:outerShdw>
                </a:effectLst>
                <a:latin typeface="Arial Black" pitchFamily="34" charset="0"/>
              </a:defRPr>
            </a:lvl1pPr>
          </a:lstStyle>
          <a:p>
            <a:r>
              <a:rPr lang="fr-FR"/>
              <a:t>Cliquez pour modifier le style du titre</a:t>
            </a:r>
            <a:endParaRPr lang="fr-FR" dirty="0"/>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140825E-4A15-4D39-8176-1F07E904CB30}" type="datetimeFigureOut">
              <a:rPr lang="en-US" smtClean="0"/>
              <a:pPr/>
              <a:t>04/07/16</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93E4AAA4-6363-4581-962D-1ACCC2D600C5}" type="slidenum">
              <a:rPr lang="en-US" smtClean="0"/>
              <a:pPr/>
              <a:t>‹#›</a:t>
            </a:fld>
            <a:endParaRPr lang="en-US"/>
          </a:p>
        </p:txBody>
      </p:sp>
    </p:spTree>
  </p:cSld>
  <p:clrMapOvr>
    <a:masterClrMapping/>
  </p:clrMapOvr>
  <p:transition xmlns:p14="http://schemas.microsoft.com/office/powerpoint/2010/main" spd="med">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CE">
    <p:spTree>
      <p:nvGrpSpPr>
        <p:cNvPr id="1" name=""/>
        <p:cNvGrpSpPr/>
        <p:nvPr/>
      </p:nvGrpSpPr>
      <p:grpSpPr>
        <a:xfrm>
          <a:off x="0" y="0"/>
          <a:ext cx="0" cy="0"/>
          <a:chOff x="0" y="0"/>
          <a:chExt cx="0" cy="0"/>
        </a:xfrm>
      </p:grpSpPr>
      <p:pic>
        <p:nvPicPr>
          <p:cNvPr id="9" name="Picture 2" descr="http://eps.ac-orleans-tours.fr/typo3temp/pics/d897fb5193.jpg"/>
          <p:cNvPicPr>
            <a:picLocks noChangeAspect="1" noChangeArrowheads="1"/>
          </p:cNvPicPr>
          <p:nvPr/>
        </p:nvPicPr>
        <p:blipFill>
          <a:blip r:embed="rId2" cstate="print"/>
          <a:srcRect/>
          <a:stretch>
            <a:fillRect/>
          </a:stretch>
        </p:blipFill>
        <p:spPr bwMode="auto">
          <a:xfrm>
            <a:off x="-36513" y="23929"/>
            <a:ext cx="9216000" cy="1388847"/>
          </a:xfrm>
          <a:prstGeom prst="rect">
            <a:avLst/>
          </a:prstGeom>
          <a:noFill/>
          <a:effectLst>
            <a:softEdge rad="317500"/>
          </a:effectLst>
        </p:spPr>
      </p:pic>
      <p:sp>
        <p:nvSpPr>
          <p:cNvPr id="2" name="Titre 1"/>
          <p:cNvSpPr>
            <a:spLocks noGrp="1"/>
          </p:cNvSpPr>
          <p:nvPr>
            <p:ph type="title"/>
          </p:nvPr>
        </p:nvSpPr>
        <p:spPr>
          <a:xfrm>
            <a:off x="395536" y="188640"/>
            <a:ext cx="8229600" cy="1143000"/>
          </a:xfrm>
        </p:spPr>
        <p:txBody>
          <a:bodyPr/>
          <a:lstStyle>
            <a:lvl1pPr>
              <a:defRPr>
                <a:solidFill>
                  <a:schemeClr val="accent3">
                    <a:lumMod val="60000"/>
                    <a:lumOff val="40000"/>
                  </a:schemeClr>
                </a:solidFill>
                <a:effectLst>
                  <a:outerShdw blurRad="38100" dist="38100" dir="2700000" algn="tl">
                    <a:srgbClr val="000000">
                      <a:alpha val="43137"/>
                    </a:srgbClr>
                  </a:outerShdw>
                </a:effectLst>
                <a:latin typeface="Arial Black" pitchFamily="34" charset="0"/>
              </a:defRPr>
            </a:lvl1pPr>
          </a:lstStyle>
          <a:p>
            <a:r>
              <a:rPr lang="fr-FR"/>
              <a:t>Cliquez pour modifier le style du titre</a:t>
            </a:r>
            <a:endParaRPr lang="fr-FR" dirty="0"/>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140825E-4A15-4D39-8176-1F07E904CB30}" type="datetimeFigureOut">
              <a:rPr lang="en-US" smtClean="0"/>
              <a:pPr/>
              <a:t>04/07/16</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93E4AAA4-6363-4581-962D-1ACCC2D600C5}" type="slidenum">
              <a:rPr lang="en-US" smtClean="0"/>
              <a:pPr/>
              <a:t>‹#›</a:t>
            </a:fld>
            <a:endParaRPr lang="en-US"/>
          </a:p>
        </p:txBody>
      </p:sp>
    </p:spTree>
  </p:cSld>
  <p:clrMapOvr>
    <a:masterClrMapping/>
  </p:clrMapOvr>
  <p:transition xmlns:p14="http://schemas.microsoft.com/office/powerpoint/2010/main" spd="med">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APPN">
    <p:spTree>
      <p:nvGrpSpPr>
        <p:cNvPr id="1" name=""/>
        <p:cNvGrpSpPr/>
        <p:nvPr/>
      </p:nvGrpSpPr>
      <p:grpSpPr>
        <a:xfrm>
          <a:off x="0" y="0"/>
          <a:ext cx="0" cy="0"/>
          <a:chOff x="0" y="0"/>
          <a:chExt cx="0" cy="0"/>
        </a:xfrm>
      </p:grpSpPr>
      <p:pic>
        <p:nvPicPr>
          <p:cNvPr id="8" name="Picture 2" descr="http://eps.ac-orleans-tours.fr/typo3temp/pics/1130d201a2.jpg"/>
          <p:cNvPicPr>
            <a:picLocks noChangeAspect="1" noChangeArrowheads="1"/>
          </p:cNvPicPr>
          <p:nvPr/>
        </p:nvPicPr>
        <p:blipFill>
          <a:blip r:embed="rId2" cstate="print"/>
          <a:srcRect/>
          <a:stretch>
            <a:fillRect/>
          </a:stretch>
        </p:blipFill>
        <p:spPr bwMode="auto">
          <a:xfrm>
            <a:off x="-36513" y="7262"/>
            <a:ext cx="9180000" cy="1383422"/>
          </a:xfrm>
          <a:prstGeom prst="rect">
            <a:avLst/>
          </a:prstGeom>
          <a:noFill/>
          <a:effectLst>
            <a:softEdge rad="317500"/>
          </a:effectLst>
        </p:spPr>
      </p:pic>
      <p:sp>
        <p:nvSpPr>
          <p:cNvPr id="2" name="Titre 1"/>
          <p:cNvSpPr>
            <a:spLocks noGrp="1"/>
          </p:cNvSpPr>
          <p:nvPr>
            <p:ph type="title"/>
          </p:nvPr>
        </p:nvSpPr>
        <p:spPr>
          <a:xfrm>
            <a:off x="395536" y="188640"/>
            <a:ext cx="8229600" cy="1143000"/>
          </a:xfrm>
        </p:spPr>
        <p:txBody>
          <a:bodyPr/>
          <a:lstStyle>
            <a:lvl1pPr>
              <a:defRPr>
                <a:solidFill>
                  <a:srgbClr val="00CCFF"/>
                </a:solidFill>
                <a:effectLst>
                  <a:outerShdw blurRad="38100" dist="38100" dir="2700000" algn="tl">
                    <a:srgbClr val="000000">
                      <a:alpha val="43137"/>
                    </a:srgbClr>
                  </a:outerShdw>
                </a:effectLst>
                <a:latin typeface="Arial Black" pitchFamily="34" charset="0"/>
              </a:defRPr>
            </a:lvl1pPr>
          </a:lstStyle>
          <a:p>
            <a:r>
              <a:rPr lang="fr-FR"/>
              <a:t>Cliquez pour modifier le style du titre</a:t>
            </a:r>
            <a:endParaRPr lang="fr-FR" dirty="0"/>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140825E-4A15-4D39-8176-1F07E904CB30}" type="datetimeFigureOut">
              <a:rPr lang="en-US" smtClean="0"/>
              <a:pPr/>
              <a:t>04/07/16</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93E4AAA4-6363-4581-962D-1ACCC2D600C5}" type="slidenum">
              <a:rPr lang="en-US" smtClean="0"/>
              <a:pPr/>
              <a:t>‹#›</a:t>
            </a:fld>
            <a:endParaRPr lang="en-US"/>
          </a:p>
        </p:txBody>
      </p:sp>
    </p:spTree>
  </p:cSld>
  <p:clrMapOvr>
    <a:masterClrMapping/>
  </p:clrMapOvr>
  <p:transition xmlns:p14="http://schemas.microsoft.com/office/powerpoint/2010/main" spd="med">
    <p:split orient="vert"/>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619672" y="0"/>
            <a:ext cx="7524328" cy="1196752"/>
          </a:xfrm>
          <a:prstGeom prst="rect">
            <a:avLst/>
          </a:prstGeom>
        </p:spPr>
        <p:txBody>
          <a:bodyPr vert="horz" lIns="91440" tIns="45720" rIns="91440" bIns="45720" rtlCol="0" anchor="ctr">
            <a:normAutofit/>
          </a:bodyPr>
          <a:lstStyle/>
          <a:p>
            <a:r>
              <a:rPr lang="fr-FR" dirty="0"/>
              <a:t>Cliquez pour modifier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40825E-4A15-4D39-8176-1F07E904CB30}" type="datetimeFigureOut">
              <a:rPr lang="en-US" smtClean="0"/>
              <a:pPr/>
              <a:t>04/07/16</a:t>
            </a:fld>
            <a:endParaRPr lang="en-US"/>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E4AAA4-6363-4581-962D-1ACCC2D600C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ransition xmlns:p14="http://schemas.microsoft.com/office/powerpoint/2010/main" spd="med">
    <p:split orient="ver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 Target="slide17.xml"/><Relationship Id="rId4" Type="http://schemas.openxmlformats.org/officeDocument/2006/relationships/slide" Target="slide29.xml"/><Relationship Id="rId5" Type="http://schemas.openxmlformats.org/officeDocument/2006/relationships/slide" Target="slide41.xml"/><Relationship Id="rId6" Type="http://schemas.openxmlformats.org/officeDocument/2006/relationships/slide" Target="slide53.xml"/><Relationship Id="rId7" Type="http://schemas.openxmlformats.org/officeDocument/2006/relationships/chart" Target="../charts/chart6.xml"/><Relationship Id="rId1" Type="http://schemas.openxmlformats.org/officeDocument/2006/relationships/slideLayout" Target="../slideLayouts/slideLayout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chart" Target="../charts/chart7.xml"/><Relationship Id="rId4" Type="http://schemas.openxmlformats.org/officeDocument/2006/relationships/slide" Target="slide23.xml"/><Relationship Id="rId5" Type="http://schemas.openxmlformats.org/officeDocument/2006/relationships/slide" Target="slide35.xml"/><Relationship Id="rId6" Type="http://schemas.openxmlformats.org/officeDocument/2006/relationships/slide" Target="slide47.xml"/><Relationship Id="rId7" Type="http://schemas.openxmlformats.org/officeDocument/2006/relationships/slide" Target="slide61.xml"/><Relationship Id="rId1" Type="http://schemas.openxmlformats.org/officeDocument/2006/relationships/slideLayout" Target="../slideLayouts/slideLayout8.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chart" Target="../charts/char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slide" Target="slide16.xml"/><Relationship Id="rId1" Type="http://schemas.openxmlformats.org/officeDocument/2006/relationships/slideLayout" Target="../slideLayouts/slideLayout8.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chart" Target="../charts/char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slide" Target="slide68.xml"/><Relationship Id="rId1" Type="http://schemas.openxmlformats.org/officeDocument/2006/relationships/slideLayout" Target="../slideLayouts/slideLayout8.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 Id="rId3" Type="http://schemas.openxmlformats.org/officeDocument/2006/relationships/chart" Target="../charts/char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 Id="rId3" Type="http://schemas.openxmlformats.org/officeDocument/2006/relationships/image" Target="../media/image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 Id="rId3" Type="http://schemas.openxmlformats.org/officeDocument/2006/relationships/image" Target="../media/image2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2.xml"/><Relationship Id="rId3" Type="http://schemas.openxmlformats.org/officeDocument/2006/relationships/chart" Target="../charts/char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3.xml"/><Relationship Id="rId3"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slide" Target="slide16.xml"/><Relationship Id="rId1" Type="http://schemas.openxmlformats.org/officeDocument/2006/relationships/slideLayout" Target="../slideLayouts/slideLayout8.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5.xml"/><Relationship Id="rId3" Type="http://schemas.openxmlformats.org/officeDocument/2006/relationships/chart" Target="../charts/char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 Id="rId3" Type="http://schemas.openxmlformats.org/officeDocument/2006/relationships/image" Target="../media/image2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7.xml"/><Relationship Id="rId3" Type="http://schemas.openxmlformats.org/officeDocument/2006/relationships/image" Target="../media/image2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8.xml"/><Relationship Id="rId3" Type="http://schemas.openxmlformats.org/officeDocument/2006/relationships/chart" Target="../charts/char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9.xml"/><Relationship Id="rId3"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chart" Target="../charts/chart1.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slide" Target="slide68.xml"/><Relationship Id="rId1" Type="http://schemas.openxmlformats.org/officeDocument/2006/relationships/slideLayout" Target="../slideLayouts/slideLayout8.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1.xml"/><Relationship Id="rId3" Type="http://schemas.openxmlformats.org/officeDocument/2006/relationships/chart" Target="../charts/char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2.xml"/><Relationship Id="rId3" Type="http://schemas.openxmlformats.org/officeDocument/2006/relationships/image" Target="../media/image2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3.xml"/><Relationship Id="rId3" Type="http://schemas.openxmlformats.org/officeDocument/2006/relationships/image" Target="../media/image2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4.xml"/><Relationship Id="rId3" Type="http://schemas.openxmlformats.org/officeDocument/2006/relationships/image" Target="../media/image2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5.xml"/><Relationship Id="rId3" Type="http://schemas.openxmlformats.org/officeDocument/2006/relationships/image" Target="../media/image30.png"/></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slide" Target="slide16.xml"/><Relationship Id="rId1" Type="http://schemas.openxmlformats.org/officeDocument/2006/relationships/slideLayout" Target="../slideLayouts/slideLayout8.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7.xml"/><Relationship Id="rId3" Type="http://schemas.openxmlformats.org/officeDocument/2006/relationships/chart" Target="../charts/char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8.xml"/><Relationship Id="rId3" Type="http://schemas.openxmlformats.org/officeDocument/2006/relationships/image" Target="../media/image3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9.xml"/><Relationship Id="rId3" Type="http://schemas.openxmlformats.org/officeDocument/2006/relationships/image" Target="../media/image3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chart" Target="../charts/char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0.xml"/><Relationship Id="rId3" Type="http://schemas.openxmlformats.org/officeDocument/2006/relationships/image" Target="../media/image3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1.xml"/><Relationship Id="rId3" Type="http://schemas.openxmlformats.org/officeDocument/2006/relationships/image" Target="../media/image35.png"/></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slide" Target="slide68.xml"/><Relationship Id="rId1" Type="http://schemas.openxmlformats.org/officeDocument/2006/relationships/slideLayout" Target="../slideLayouts/slideLayout8.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3.xml"/><Relationship Id="rId3" Type="http://schemas.openxmlformats.org/officeDocument/2006/relationships/chart" Target="../charts/chart1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4.xml"/><Relationship Id="rId3" Type="http://schemas.openxmlformats.org/officeDocument/2006/relationships/image" Target="../media/image3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5.xml"/><Relationship Id="rId3" Type="http://schemas.openxmlformats.org/officeDocument/2006/relationships/image" Target="../media/image3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6.xml"/><Relationship Id="rId3" Type="http://schemas.openxmlformats.org/officeDocument/2006/relationships/image" Target="../media/image3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7.xml"/><Relationship Id="rId3" Type="http://schemas.openxmlformats.org/officeDocument/2006/relationships/image" Target="../media/image4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8.xml"/><Relationship Id="rId3" Type="http://schemas.openxmlformats.org/officeDocument/2006/relationships/chart" Target="../charts/chart1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9.xml"/><Relationship Id="rId3" Type="http://schemas.openxmlformats.org/officeDocument/2006/relationships/image" Target="../media/image4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chart" Target="../charts/chart3.xm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slide" Target="slide16.xml"/><Relationship Id="rId1" Type="http://schemas.openxmlformats.org/officeDocument/2006/relationships/slideLayout" Target="../slideLayouts/slideLayout8.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1.xml"/><Relationship Id="rId3" Type="http://schemas.openxmlformats.org/officeDocument/2006/relationships/chart" Target="../charts/chart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2.xml"/><Relationship Id="rId3" Type="http://schemas.openxmlformats.org/officeDocument/2006/relationships/image" Target="../media/image4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3.xml"/><Relationship Id="rId3" Type="http://schemas.openxmlformats.org/officeDocument/2006/relationships/image" Target="../media/image4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4.xml"/><Relationship Id="rId3" Type="http://schemas.openxmlformats.org/officeDocument/2006/relationships/image" Target="../media/image4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5.xml"/><Relationship Id="rId3" Type="http://schemas.openxmlformats.org/officeDocument/2006/relationships/chart" Target="../charts/chart1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6.xml"/><Relationship Id="rId3" Type="http://schemas.openxmlformats.org/officeDocument/2006/relationships/image" Target="../media/image46.png"/></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slide" Target="slide68.xml"/><Relationship Id="rId1" Type="http://schemas.openxmlformats.org/officeDocument/2006/relationships/slideLayout" Target="../slideLayouts/slideLayout8.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chart" Target="../charts/char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0.xml"/><Relationship Id="rId3" Type="http://schemas.openxmlformats.org/officeDocument/2006/relationships/image" Target="../media/image48.e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1.xml"/><Relationship Id="rId3" Type="http://schemas.openxmlformats.org/officeDocument/2006/relationships/image" Target="../media/image4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2.xml"/><Relationship Id="rId3" Type="http://schemas.openxmlformats.org/officeDocument/2006/relationships/image" Target="../media/image50.e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3.xml"/><Relationship Id="rId3" Type="http://schemas.openxmlformats.org/officeDocument/2006/relationships/chart" Target="../charts/chart2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chart" Target="../charts/char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2061350"/>
            <a:ext cx="9143999" cy="1470025"/>
          </a:xfrm>
        </p:spPr>
        <p:txBody>
          <a:bodyPr>
            <a:normAutofit fontScale="90000"/>
          </a:bodyPr>
          <a:lstStyle/>
          <a:p>
            <a:r>
              <a:rPr lang="fr-FR" b="1" dirty="0">
                <a:solidFill>
                  <a:srgbClr val="FFFFFF"/>
                </a:solidFill>
                <a:effectLst>
                  <a:outerShdw blurRad="38100" dist="38100" dir="2700000" algn="tl">
                    <a:srgbClr val="000000"/>
                  </a:outerShdw>
                </a:effectLst>
              </a:rPr>
              <a:t>Sous-commissions académiques </a:t>
            </a:r>
            <a:br>
              <a:rPr lang="fr-FR" b="1" dirty="0">
                <a:solidFill>
                  <a:srgbClr val="FFFFFF"/>
                </a:solidFill>
                <a:effectLst>
                  <a:outerShdw blurRad="38100" dist="38100" dir="2700000" algn="tl">
                    <a:srgbClr val="000000"/>
                  </a:outerShdw>
                </a:effectLst>
              </a:rPr>
            </a:br>
            <a:r>
              <a:rPr lang="fr-FR" b="1" dirty="0">
                <a:solidFill>
                  <a:srgbClr val="FFFFFF"/>
                </a:solidFill>
                <a:effectLst>
                  <a:outerShdw blurRad="38100" dist="38100" dir="2700000" algn="tl">
                    <a:srgbClr val="000000"/>
                  </a:outerShdw>
                </a:effectLst>
              </a:rPr>
              <a:t>Voie Pro </a:t>
            </a:r>
            <a:endParaRPr lang="fr-FR" dirty="0">
              <a:solidFill>
                <a:schemeClr val="bg1"/>
              </a:solidFill>
            </a:endParaRPr>
          </a:p>
        </p:txBody>
      </p:sp>
      <p:sp>
        <p:nvSpPr>
          <p:cNvPr id="5" name="Sous-titre 2"/>
          <p:cNvSpPr txBox="1">
            <a:spLocks/>
          </p:cNvSpPr>
          <p:nvPr/>
        </p:nvSpPr>
        <p:spPr>
          <a:xfrm>
            <a:off x="0" y="3880556"/>
            <a:ext cx="9144000" cy="2520244"/>
          </a:xfrm>
          <a:prstGeom prst="rect">
            <a:avLst/>
          </a:prstGeom>
        </p:spPr>
        <p:txBody>
          <a:bodyPr vert="horz" lIns="91440" tIns="45720" rIns="91440" bIns="45720" rtlCol="0">
            <a:normAutofit fontScale="85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fr-FR" dirty="0">
              <a:solidFill>
                <a:schemeClr val="bg1"/>
              </a:solidFill>
            </a:endParaRPr>
          </a:p>
          <a:p>
            <a:endParaRPr lang="fr-FR" dirty="0">
              <a:solidFill>
                <a:schemeClr val="bg1"/>
              </a:solidFill>
            </a:endParaRPr>
          </a:p>
          <a:p>
            <a:endParaRPr lang="fr-FR" dirty="0">
              <a:solidFill>
                <a:schemeClr val="bg1"/>
              </a:solidFill>
            </a:endParaRPr>
          </a:p>
          <a:p>
            <a:r>
              <a:rPr lang="fr-FR" sz="1900" dirty="0">
                <a:solidFill>
                  <a:schemeClr val="bg1"/>
                </a:solidFill>
              </a:rPr>
              <a:t>Saint Jean de Braye, Châteauroux, Tours, Vendôme. </a:t>
            </a:r>
          </a:p>
          <a:p>
            <a:r>
              <a:rPr lang="fr-FR" sz="1900" dirty="0">
                <a:solidFill>
                  <a:schemeClr val="bg1"/>
                </a:solidFill>
              </a:rPr>
              <a:t>Jeudi 9 juin  –   Vendredi 10 juin 2016</a:t>
            </a:r>
          </a:p>
          <a:p>
            <a:endParaRPr lang="fr-FR" sz="1500" dirty="0">
              <a:solidFill>
                <a:schemeClr val="bg1"/>
              </a:solidFill>
            </a:endParaRPr>
          </a:p>
          <a:p>
            <a:r>
              <a:rPr lang="fr-FR" sz="1500" dirty="0">
                <a:solidFill>
                  <a:schemeClr val="bg1"/>
                </a:solidFill>
              </a:rPr>
              <a:t>Inspection Pédagogique Régionale d’ E.P.S. </a:t>
            </a:r>
          </a:p>
          <a:p>
            <a:r>
              <a:rPr lang="fr-FR" sz="1500" dirty="0">
                <a:solidFill>
                  <a:schemeClr val="bg1"/>
                </a:solidFill>
              </a:rPr>
              <a:t>Académie d’Orléans-Tours. </a:t>
            </a:r>
          </a:p>
        </p:txBody>
      </p:sp>
    </p:spTree>
    <p:extLst>
      <p:ext uri="{BB962C8B-B14F-4D97-AF65-F5344CB8AC3E}">
        <p14:creationId xmlns:p14="http://schemas.microsoft.com/office/powerpoint/2010/main" val="34410277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4000" y="135593"/>
            <a:ext cx="8621025" cy="954107"/>
          </a:xfrm>
          <a:prstGeom prst="rect">
            <a:avLst/>
          </a:prstGeom>
        </p:spPr>
        <p:txBody>
          <a:bodyPr wrap="square">
            <a:spAutoFit/>
          </a:bodyPr>
          <a:lstStyle/>
          <a:p>
            <a:pPr marL="0" lvl="4" indent="0" algn="ctr">
              <a:buNone/>
            </a:pPr>
            <a:r>
              <a:rPr lang="fr-FR" sz="2800" b="1" dirty="0">
                <a:solidFill>
                  <a:schemeClr val="bg1"/>
                </a:solidFill>
                <a:effectLst>
                  <a:outerShdw blurRad="38100" dist="38100" dir="2700000" algn="tl">
                    <a:srgbClr val="000000">
                      <a:alpha val="43137"/>
                    </a:srgbClr>
                  </a:outerShdw>
                </a:effectLst>
                <a:latin typeface="Arial Black" pitchFamily="34" charset="0"/>
                <a:ea typeface="+mj-ea"/>
                <a:cs typeface="+mj-cs"/>
                <a:sym typeface="Wingdings"/>
              </a:rPr>
              <a:t>Évolution du différentiel des notes entre les filles et les garçons au </a:t>
            </a:r>
            <a:r>
              <a:rPr lang="fr-FR" sz="2800" b="1" u="sng" dirty="0">
                <a:solidFill>
                  <a:srgbClr val="FFFF00"/>
                </a:solidFill>
                <a:effectLst>
                  <a:outerShdw blurRad="38100" dist="38100" dir="2700000" algn="tl">
                    <a:srgbClr val="000000">
                      <a:alpha val="43137"/>
                    </a:srgbClr>
                  </a:outerShdw>
                </a:effectLst>
                <a:latin typeface="Arial Black" pitchFamily="34" charset="0"/>
                <a:ea typeface="+mj-ea"/>
                <a:cs typeface="+mj-cs"/>
                <a:sym typeface="Wingdings"/>
              </a:rPr>
              <a:t>Bac Pro :  </a:t>
            </a:r>
            <a:endParaRPr lang="fr-FR" sz="2800" b="1" u="sng" dirty="0">
              <a:solidFill>
                <a:srgbClr val="FFFF00"/>
              </a:solidFill>
              <a:effectLst>
                <a:outerShdw blurRad="38100" dist="38100" dir="2700000" algn="tl">
                  <a:srgbClr val="000000">
                    <a:alpha val="43137"/>
                  </a:srgbClr>
                </a:outerShdw>
              </a:effectLst>
              <a:latin typeface="Arial Black" pitchFamily="34" charset="0"/>
              <a:ea typeface="+mj-ea"/>
              <a:cs typeface="+mj-cs"/>
            </a:endParaRPr>
          </a:p>
        </p:txBody>
      </p:sp>
      <p:sp>
        <p:nvSpPr>
          <p:cNvPr id="3" name="Rectangle 2"/>
          <p:cNvSpPr/>
          <p:nvPr/>
        </p:nvSpPr>
        <p:spPr>
          <a:xfrm>
            <a:off x="0" y="3628897"/>
            <a:ext cx="9044430" cy="1661993"/>
          </a:xfrm>
          <a:prstGeom prst="rect">
            <a:avLst/>
          </a:prstGeom>
        </p:spPr>
        <p:txBody>
          <a:bodyPr wrap="square">
            <a:spAutoFit/>
          </a:bodyPr>
          <a:lstStyle/>
          <a:p>
            <a:r>
              <a:rPr lang="fr-FR" sz="2400" b="1" u="sng" dirty="0">
                <a:solidFill>
                  <a:schemeClr val="bg1"/>
                </a:solidFill>
                <a:effectLst>
                  <a:outerShdw blurRad="38100" dist="38100" dir="2700000" algn="tl">
                    <a:srgbClr val="000000">
                      <a:alpha val="43137"/>
                    </a:srgbClr>
                  </a:outerShdw>
                </a:effectLst>
                <a:latin typeface="Arial Black" pitchFamily="34" charset="0"/>
                <a:sym typeface="Wingdings"/>
              </a:rPr>
              <a:t>Constats : </a:t>
            </a:r>
          </a:p>
          <a:p>
            <a:r>
              <a:rPr lang="fr-FR" sz="2000" dirty="0">
                <a:solidFill>
                  <a:schemeClr val="bg1"/>
                </a:solidFill>
                <a:sym typeface="Wingdings"/>
              </a:rPr>
              <a:t>-    Une progression des moyennes des filles et des garçons d’environ 0,2 point. </a:t>
            </a:r>
            <a:endParaRPr lang="fr-FR" sz="2000" b="1" dirty="0">
              <a:solidFill>
                <a:srgbClr val="FFFF00"/>
              </a:solidFill>
              <a:sym typeface="Wingdings"/>
            </a:endParaRPr>
          </a:p>
          <a:p>
            <a:pPr marL="342900" indent="-342900">
              <a:buFontTx/>
              <a:buChar char="-"/>
            </a:pPr>
            <a:r>
              <a:rPr lang="fr-FR" sz="1900" b="1" dirty="0">
                <a:solidFill>
                  <a:srgbClr val="FFFF00"/>
                </a:solidFill>
                <a:sym typeface="Wingdings"/>
              </a:rPr>
              <a:t>Un différentiel en légère remontée cette année mais qui reste sur une tendance à la baisse depuis 2011. </a:t>
            </a:r>
          </a:p>
          <a:p>
            <a:pPr marL="342900" indent="-342900">
              <a:buFontTx/>
              <a:buChar char="-"/>
            </a:pPr>
            <a:endParaRPr lang="fr-FR" sz="2000" dirty="0">
              <a:solidFill>
                <a:schemeClr val="bg1"/>
              </a:solidFill>
              <a:sym typeface="Wingdings"/>
            </a:endParaRPr>
          </a:p>
        </p:txBody>
      </p:sp>
      <p:graphicFrame>
        <p:nvGraphicFramePr>
          <p:cNvPr id="4" name="Tableau 3"/>
          <p:cNvGraphicFramePr>
            <a:graphicFrameLocks noGrp="1"/>
          </p:cNvGraphicFramePr>
          <p:nvPr>
            <p:extLst>
              <p:ext uri="{D42A27DB-BD31-4B8C-83A1-F6EECF244321}">
                <p14:modId xmlns:p14="http://schemas.microsoft.com/office/powerpoint/2010/main" val="931902108"/>
              </p:ext>
            </p:extLst>
          </p:nvPr>
        </p:nvGraphicFramePr>
        <p:xfrm>
          <a:off x="194236" y="1413715"/>
          <a:ext cx="8790429" cy="2134215"/>
        </p:xfrm>
        <a:graphic>
          <a:graphicData uri="http://schemas.openxmlformats.org/drawingml/2006/table">
            <a:tbl>
              <a:tblPr firstRow="1" bandRow="1">
                <a:tableStyleId>{5C22544A-7EE6-4342-B048-85BDC9FD1C3A}</a:tableStyleId>
              </a:tblPr>
              <a:tblGrid>
                <a:gridCol w="3856384">
                  <a:extLst>
                    <a:ext uri="{9D8B030D-6E8A-4147-A177-3AD203B41FA5}">
                      <a16:colId xmlns="" xmlns:a16="http://schemas.microsoft.com/office/drawing/2014/main" val="20000"/>
                    </a:ext>
                  </a:extLst>
                </a:gridCol>
                <a:gridCol w="826442">
                  <a:extLst>
                    <a:ext uri="{9D8B030D-6E8A-4147-A177-3AD203B41FA5}">
                      <a16:colId xmlns="" xmlns:a16="http://schemas.microsoft.com/office/drawing/2014/main" val="20001"/>
                    </a:ext>
                  </a:extLst>
                </a:gridCol>
                <a:gridCol w="793805">
                  <a:extLst>
                    <a:ext uri="{9D8B030D-6E8A-4147-A177-3AD203B41FA5}">
                      <a16:colId xmlns="" xmlns:a16="http://schemas.microsoft.com/office/drawing/2014/main" val="20002"/>
                    </a:ext>
                  </a:extLst>
                </a:gridCol>
                <a:gridCol w="842967">
                  <a:extLst>
                    <a:ext uri="{9D8B030D-6E8A-4147-A177-3AD203B41FA5}">
                      <a16:colId xmlns="" xmlns:a16="http://schemas.microsoft.com/office/drawing/2014/main" val="20003"/>
                    </a:ext>
                  </a:extLst>
                </a:gridCol>
                <a:gridCol w="832019">
                  <a:extLst>
                    <a:ext uri="{9D8B030D-6E8A-4147-A177-3AD203B41FA5}">
                      <a16:colId xmlns="" xmlns:a16="http://schemas.microsoft.com/office/drawing/2014/main" val="20004"/>
                    </a:ext>
                  </a:extLst>
                </a:gridCol>
                <a:gridCol w="919600">
                  <a:extLst>
                    <a:ext uri="{9D8B030D-6E8A-4147-A177-3AD203B41FA5}">
                      <a16:colId xmlns="" xmlns:a16="http://schemas.microsoft.com/office/drawing/2014/main" val="20005"/>
                    </a:ext>
                  </a:extLst>
                </a:gridCol>
                <a:gridCol w="719212">
                  <a:extLst>
                    <a:ext uri="{9D8B030D-6E8A-4147-A177-3AD203B41FA5}">
                      <a16:colId xmlns="" xmlns:a16="http://schemas.microsoft.com/office/drawing/2014/main" val="20006"/>
                    </a:ext>
                  </a:extLst>
                </a:gridCol>
              </a:tblGrid>
              <a:tr h="370840">
                <a:tc>
                  <a:txBody>
                    <a:bodyPr/>
                    <a:lstStyle/>
                    <a:p>
                      <a:endParaRPr lang="fr-F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a:t>2011</a:t>
                      </a:r>
                      <a:endParaRPr lang="fr-FR"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a:t>2012</a:t>
                      </a:r>
                      <a:endParaRPr lang="fr-FR"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a:t>2013</a:t>
                      </a:r>
                      <a:endParaRPr lang="fr-FR"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a:t>2014</a:t>
                      </a:r>
                      <a:endParaRPr lang="fr-FR" dirty="0"/>
                    </a:p>
                  </a:txBody>
                  <a:tcPr anchor="ctr"/>
                </a:tc>
                <a:tc>
                  <a:txBody>
                    <a:bodyPr/>
                    <a:lstStyle/>
                    <a:p>
                      <a:pPr algn="ctr"/>
                      <a:r>
                        <a:rPr lang="fr-FR" dirty="0"/>
                        <a:t>2015</a:t>
                      </a:r>
                    </a:p>
                  </a:txBody>
                  <a:tcPr anchor="ctr"/>
                </a:tc>
                <a:tc>
                  <a:txBody>
                    <a:bodyPr/>
                    <a:lstStyle/>
                    <a:p>
                      <a:pPr algn="ctr"/>
                      <a:r>
                        <a:rPr lang="fr-FR" dirty="0"/>
                        <a:t>2016</a:t>
                      </a:r>
                    </a:p>
                  </a:txBody>
                  <a:tcPr anchor="ctr"/>
                </a:tc>
                <a:extLst>
                  <a:ext uri="{0D108BD9-81ED-4DB2-BD59-A6C34878D82A}">
                    <a16:rowId xmlns="" xmlns:a16="http://schemas.microsoft.com/office/drawing/2014/main" val="10000"/>
                  </a:ext>
                </a:extLst>
              </a:tr>
              <a:tr h="38161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a:solidFill>
                            <a:schemeClr val="tx1"/>
                          </a:solidFill>
                        </a:rPr>
                        <a:t>Moyenne EPS Bac Pro Filles</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a:t>12,00</a:t>
                      </a:r>
                      <a:endParaRPr lang="fr-FR"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a:t>12,23</a:t>
                      </a:r>
                      <a:endParaRPr lang="fr-FR"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a:t>12,11</a:t>
                      </a:r>
                      <a:endParaRPr lang="fr-FR"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b="1" dirty="0"/>
                        <a:t>12,50</a:t>
                      </a:r>
                    </a:p>
                  </a:txBody>
                  <a:tcPr anchor="ctr"/>
                </a:tc>
                <a:tc>
                  <a:txBody>
                    <a:bodyPr/>
                    <a:lstStyle/>
                    <a:p>
                      <a:pPr algn="ctr" fontAlgn="ctr"/>
                      <a:r>
                        <a:rPr lang="fr-FR" sz="1800" b="1" i="0" u="none" strike="noStrike" dirty="0">
                          <a:solidFill>
                            <a:srgbClr val="000000"/>
                          </a:solidFill>
                          <a:effectLst/>
                          <a:latin typeface="+mj-lt"/>
                        </a:rPr>
                        <a:t>12,52</a:t>
                      </a:r>
                    </a:p>
                  </a:txBody>
                  <a:tcPr marL="0" marR="0" marT="0" marB="0" anchor="ctr"/>
                </a:tc>
                <a:tc>
                  <a:txBody>
                    <a:bodyPr/>
                    <a:lstStyle/>
                    <a:p>
                      <a:pPr algn="ctr" fontAlgn="ctr"/>
                      <a:r>
                        <a:rPr lang="fr-FR" sz="1800" b="1" i="0" u="none" strike="noStrike" dirty="0">
                          <a:solidFill>
                            <a:srgbClr val="000000"/>
                          </a:solidFill>
                          <a:effectLst/>
                          <a:latin typeface="+mj-lt"/>
                        </a:rPr>
                        <a:t>12,70</a:t>
                      </a:r>
                    </a:p>
                  </a:txBody>
                  <a:tcPr marL="0" marR="0" marT="0" marB="0" anchor="ctr"/>
                </a:tc>
                <a:extLst>
                  <a:ext uri="{0D108BD9-81ED-4DB2-BD59-A6C34878D82A}">
                    <a16:rowId xmlns="" xmlns:a16="http://schemas.microsoft.com/office/drawing/2014/main" val="10001"/>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a:solidFill>
                            <a:schemeClr val="tx1"/>
                          </a:solidFill>
                        </a:rPr>
                        <a:t>Moyenne EPS Bac Pro Garçons</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a:t>13,16</a:t>
                      </a:r>
                      <a:endParaRPr lang="fr-FR"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a:t>13,09</a:t>
                      </a:r>
                      <a:endParaRPr lang="fr-FR"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a:t>13,12</a:t>
                      </a:r>
                      <a:endParaRPr lang="fr-FR"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b="1" dirty="0"/>
                        <a:t>13,17</a:t>
                      </a:r>
                    </a:p>
                  </a:txBody>
                  <a:tcPr anchor="ctr"/>
                </a:tc>
                <a:tc>
                  <a:txBody>
                    <a:bodyPr/>
                    <a:lstStyle/>
                    <a:p>
                      <a:pPr algn="ctr" fontAlgn="ctr"/>
                      <a:r>
                        <a:rPr lang="fr-FR" sz="1800" b="1" i="0" u="none" strike="noStrike" dirty="0">
                          <a:solidFill>
                            <a:srgbClr val="000000"/>
                          </a:solidFill>
                          <a:effectLst/>
                          <a:latin typeface="+mj-lt"/>
                        </a:rPr>
                        <a:t>13,16</a:t>
                      </a:r>
                    </a:p>
                  </a:txBody>
                  <a:tcPr marL="0" marR="0" marT="0" marB="0" anchor="ctr"/>
                </a:tc>
                <a:tc>
                  <a:txBody>
                    <a:bodyPr/>
                    <a:lstStyle/>
                    <a:p>
                      <a:pPr algn="ctr" fontAlgn="ctr"/>
                      <a:r>
                        <a:rPr lang="fr-FR" sz="1800" b="1" i="0" u="none" strike="noStrike" dirty="0">
                          <a:solidFill>
                            <a:srgbClr val="000000"/>
                          </a:solidFill>
                          <a:effectLst/>
                          <a:latin typeface="+mj-lt"/>
                        </a:rPr>
                        <a:t>13,40</a:t>
                      </a:r>
                    </a:p>
                  </a:txBody>
                  <a:tcPr marL="0" marR="0" marT="0" marB="0" anchor="ctr"/>
                </a:tc>
                <a:extLst>
                  <a:ext uri="{0D108BD9-81ED-4DB2-BD59-A6C34878D82A}">
                    <a16:rowId xmlns="" xmlns:a16="http://schemas.microsoft.com/office/drawing/2014/main" val="10002"/>
                  </a:ext>
                </a:extLst>
              </a:tr>
              <a:tr h="370840">
                <a:tc>
                  <a:txBody>
                    <a:bodyPr/>
                    <a:lstStyle/>
                    <a:p>
                      <a:pPr algn="ctr"/>
                      <a:r>
                        <a:rPr lang="fr-FR" sz="1800" b="1" dirty="0">
                          <a:solidFill>
                            <a:schemeClr val="tx1"/>
                          </a:solidFill>
                        </a:rPr>
                        <a:t>Différentiel des notes F / G </a:t>
                      </a:r>
                      <a:r>
                        <a:rPr lang="fr-FR" sz="1800" b="1" baseline="0" dirty="0">
                          <a:solidFill>
                            <a:schemeClr val="tx1"/>
                          </a:solidFill>
                        </a:rPr>
                        <a:t>sur OT</a:t>
                      </a:r>
                      <a:endParaRPr lang="fr-FR" sz="1800" b="1" dirty="0">
                        <a:solidFill>
                          <a:schemeClr val="tx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a:solidFill>
                            <a:schemeClr val="tx1"/>
                          </a:solidFill>
                        </a:rPr>
                        <a:t>-1,16</a:t>
                      </a:r>
                      <a:endParaRPr lang="fr-FR" dirty="0">
                        <a:solidFill>
                          <a:schemeClr val="tx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a:solidFill>
                            <a:schemeClr val="tx1"/>
                          </a:solidFill>
                        </a:rPr>
                        <a:t>-0,86</a:t>
                      </a:r>
                      <a:endParaRPr lang="fr-FR" dirty="0">
                        <a:solidFill>
                          <a:schemeClr val="tx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a:solidFill>
                            <a:schemeClr val="tx1"/>
                          </a:solidFill>
                        </a:rPr>
                        <a:t>-1,01</a:t>
                      </a:r>
                      <a:endParaRPr lang="fr-FR" dirty="0">
                        <a:solidFill>
                          <a:schemeClr val="tx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b="1" dirty="0">
                          <a:solidFill>
                            <a:schemeClr val="tx1"/>
                          </a:solidFill>
                        </a:rPr>
                        <a:t>-0,67</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a:solidFill>
                            <a:schemeClr val="tx1"/>
                          </a:solidFill>
                        </a:rPr>
                        <a:t>-0,64</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a:solidFill>
                            <a:srgbClr val="FF0000"/>
                          </a:solidFill>
                        </a:rPr>
                        <a:t>-0,70</a:t>
                      </a:r>
                    </a:p>
                  </a:txBody>
                  <a:tcPr anchor="ctr"/>
                </a:tc>
                <a:extLst>
                  <a:ext uri="{0D108BD9-81ED-4DB2-BD59-A6C34878D82A}">
                    <a16:rowId xmlns="" xmlns:a16="http://schemas.microsoft.com/office/drawing/2014/main" val="10003"/>
                  </a:ext>
                </a:extLst>
              </a:tr>
              <a:tr h="370840">
                <a:tc>
                  <a:txBody>
                    <a:bodyPr/>
                    <a:lstStyle/>
                    <a:p>
                      <a:pPr algn="ctr"/>
                      <a:r>
                        <a:rPr lang="fr-FR" sz="1800" b="1" dirty="0">
                          <a:solidFill>
                            <a:schemeClr val="tx1"/>
                          </a:solidFill>
                        </a:rPr>
                        <a:t>Différentiel des notes F / G </a:t>
                      </a:r>
                    </a:p>
                    <a:p>
                      <a:pPr algn="ctr"/>
                      <a:r>
                        <a:rPr lang="fr-FR" sz="1800" b="1" baseline="0" dirty="0">
                          <a:solidFill>
                            <a:srgbClr val="000000"/>
                          </a:solidFill>
                        </a:rPr>
                        <a:t>au national.</a:t>
                      </a:r>
                      <a:endParaRPr lang="fr-FR" sz="1800" b="1" dirty="0">
                        <a:solidFill>
                          <a:srgbClr val="000000"/>
                        </a:solidFill>
                      </a:endParaRPr>
                    </a:p>
                  </a:txBody>
                  <a:tcPr anchor="ctr">
                    <a:solidFill>
                      <a:schemeClr val="accent4">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a:solidFill>
                            <a:schemeClr val="tx1"/>
                          </a:solidFill>
                        </a:rPr>
                        <a:t>-1,04</a:t>
                      </a:r>
                      <a:endParaRPr lang="fr-FR" dirty="0">
                        <a:solidFill>
                          <a:schemeClr val="tx1"/>
                        </a:solidFill>
                      </a:endParaRPr>
                    </a:p>
                  </a:txBody>
                  <a:tcPr anchor="ctr">
                    <a:solidFill>
                      <a:schemeClr val="accent4">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a:solidFill>
                            <a:schemeClr val="tx1"/>
                          </a:solidFill>
                        </a:rPr>
                        <a:t>-0,95</a:t>
                      </a:r>
                      <a:endParaRPr lang="fr-FR" dirty="0">
                        <a:solidFill>
                          <a:schemeClr val="tx1"/>
                        </a:solidFill>
                      </a:endParaRPr>
                    </a:p>
                  </a:txBody>
                  <a:tcPr anchor="ctr">
                    <a:solidFill>
                      <a:schemeClr val="accent4">
                        <a:lumMod val="60000"/>
                        <a:lumOff val="40000"/>
                      </a:schemeClr>
                    </a:solidFill>
                  </a:tcPr>
                </a:tc>
                <a:tc>
                  <a:txBody>
                    <a:bodyPr/>
                    <a:lstStyle/>
                    <a:p>
                      <a:pPr algn="ctr"/>
                      <a:r>
                        <a:rPr lang="fr-FR" b="1" dirty="0">
                          <a:solidFill>
                            <a:schemeClr val="tx1"/>
                          </a:solidFill>
                        </a:rPr>
                        <a:t>- 0,95</a:t>
                      </a:r>
                    </a:p>
                  </a:txBody>
                  <a:tcPr anchor="ctr">
                    <a:solidFill>
                      <a:schemeClr val="accent4">
                        <a:lumMod val="60000"/>
                        <a:lumOff val="40000"/>
                      </a:schemeClr>
                    </a:solidFill>
                  </a:tcPr>
                </a:tc>
                <a:tc>
                  <a:txBody>
                    <a:bodyPr/>
                    <a:lstStyle/>
                    <a:p>
                      <a:pPr algn="ctr"/>
                      <a:r>
                        <a:rPr lang="fr-FR" b="1" dirty="0">
                          <a:solidFill>
                            <a:schemeClr val="tx1"/>
                          </a:solidFill>
                        </a:rPr>
                        <a:t>- 0,72</a:t>
                      </a:r>
                    </a:p>
                  </a:txBody>
                  <a:tcPr anchor="ctr">
                    <a:solidFill>
                      <a:schemeClr val="accent4">
                        <a:lumMod val="60000"/>
                        <a:lumOff val="40000"/>
                      </a:schemeClr>
                    </a:solidFill>
                  </a:tcPr>
                </a:tc>
                <a:tc>
                  <a:txBody>
                    <a:bodyPr/>
                    <a:lstStyle/>
                    <a:p>
                      <a:pPr algn="ctr" fontAlgn="ctr"/>
                      <a:r>
                        <a:rPr lang="fr-FR" sz="1800" b="1" i="0" u="none" strike="noStrike" dirty="0">
                          <a:solidFill>
                            <a:srgbClr val="000000"/>
                          </a:solidFill>
                          <a:effectLst/>
                          <a:latin typeface="+mj-lt"/>
                        </a:rPr>
                        <a:t>- 0,73</a:t>
                      </a:r>
                    </a:p>
                  </a:txBody>
                  <a:tcPr marL="0" marR="0" marT="0" marB="0" anchor="ctr">
                    <a:solidFill>
                      <a:schemeClr val="accent4">
                        <a:lumMod val="60000"/>
                        <a:lumOff val="40000"/>
                      </a:schemeClr>
                    </a:solidFill>
                  </a:tcPr>
                </a:tc>
                <a:tc>
                  <a:txBody>
                    <a:bodyPr/>
                    <a:lstStyle/>
                    <a:p>
                      <a:pPr algn="ctr" fontAlgn="ctr"/>
                      <a:r>
                        <a:rPr lang="fr-FR" sz="1800" b="1" i="0" u="none" strike="noStrike" dirty="0">
                          <a:solidFill>
                            <a:srgbClr val="FF33E4"/>
                          </a:solidFill>
                          <a:effectLst/>
                          <a:latin typeface="+mj-lt"/>
                        </a:rPr>
                        <a:t>?</a:t>
                      </a:r>
                    </a:p>
                  </a:txBody>
                  <a:tcPr marL="0" marR="0" marT="0" marB="0" anchor="ctr">
                    <a:solidFill>
                      <a:schemeClr val="accent4">
                        <a:lumMod val="60000"/>
                        <a:lumOff val="40000"/>
                      </a:schemeClr>
                    </a:solid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77957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717"/>
            <a:ext cx="9144000" cy="1143000"/>
          </a:xfrm>
        </p:spPr>
        <p:txBody>
          <a:bodyPr>
            <a:normAutofit fontScale="90000"/>
          </a:bodyPr>
          <a:lstStyle/>
          <a:p>
            <a:r>
              <a:rPr lang="fr-FR" dirty="0">
                <a:solidFill>
                  <a:schemeClr val="bg1"/>
                </a:solidFill>
              </a:rPr>
              <a:t>Moyennes des notes par CP en </a:t>
            </a:r>
            <a:r>
              <a:rPr lang="fr-FR" u="sng" dirty="0">
                <a:solidFill>
                  <a:srgbClr val="FFFF00"/>
                </a:solidFill>
              </a:rPr>
              <a:t>CAP BEP </a:t>
            </a:r>
            <a:r>
              <a:rPr lang="fr-FR" dirty="0">
                <a:solidFill>
                  <a:schemeClr val="bg1"/>
                </a:solidFill>
              </a:rPr>
              <a:t>et différentiel : *</a:t>
            </a:r>
          </a:p>
        </p:txBody>
      </p:sp>
      <p:graphicFrame>
        <p:nvGraphicFramePr>
          <p:cNvPr id="7" name="Tableau 6"/>
          <p:cNvGraphicFramePr>
            <a:graphicFrameLocks noGrp="1"/>
          </p:cNvGraphicFramePr>
          <p:nvPr>
            <p:extLst>
              <p:ext uri="{D42A27DB-BD31-4B8C-83A1-F6EECF244321}">
                <p14:modId xmlns:p14="http://schemas.microsoft.com/office/powerpoint/2010/main" val="2660942038"/>
              </p:ext>
            </p:extLst>
          </p:nvPr>
        </p:nvGraphicFramePr>
        <p:xfrm>
          <a:off x="179293" y="1325429"/>
          <a:ext cx="8721122" cy="5337980"/>
        </p:xfrm>
        <a:graphic>
          <a:graphicData uri="http://schemas.openxmlformats.org/drawingml/2006/table">
            <a:tbl>
              <a:tblPr>
                <a:tableStyleId>{5C22544A-7EE6-4342-B048-85BDC9FD1C3A}</a:tableStyleId>
              </a:tblPr>
              <a:tblGrid>
                <a:gridCol w="2292516">
                  <a:extLst>
                    <a:ext uri="{9D8B030D-6E8A-4147-A177-3AD203B41FA5}">
                      <a16:colId xmlns="" xmlns:a16="http://schemas.microsoft.com/office/drawing/2014/main" val="20000"/>
                    </a:ext>
                  </a:extLst>
                </a:gridCol>
                <a:gridCol w="1545968">
                  <a:extLst>
                    <a:ext uri="{9D8B030D-6E8A-4147-A177-3AD203B41FA5}">
                      <a16:colId xmlns="" xmlns:a16="http://schemas.microsoft.com/office/drawing/2014/main" val="20001"/>
                    </a:ext>
                  </a:extLst>
                </a:gridCol>
                <a:gridCol w="1892807">
                  <a:extLst>
                    <a:ext uri="{9D8B030D-6E8A-4147-A177-3AD203B41FA5}">
                      <a16:colId xmlns="" xmlns:a16="http://schemas.microsoft.com/office/drawing/2014/main" val="20002"/>
                    </a:ext>
                  </a:extLst>
                </a:gridCol>
                <a:gridCol w="1665169">
                  <a:extLst>
                    <a:ext uri="{9D8B030D-6E8A-4147-A177-3AD203B41FA5}">
                      <a16:colId xmlns="" xmlns:a16="http://schemas.microsoft.com/office/drawing/2014/main" val="20003"/>
                    </a:ext>
                  </a:extLst>
                </a:gridCol>
                <a:gridCol w="1324662">
                  <a:extLst>
                    <a:ext uri="{9D8B030D-6E8A-4147-A177-3AD203B41FA5}">
                      <a16:colId xmlns="" xmlns:a16="http://schemas.microsoft.com/office/drawing/2014/main" val="20004"/>
                    </a:ext>
                  </a:extLst>
                </a:gridCol>
              </a:tblGrid>
              <a:tr h="623420">
                <a:tc rowSpan="2">
                  <a:txBody>
                    <a:bodyPr/>
                    <a:lstStyle/>
                    <a:p>
                      <a:pPr algn="ctr" fontAlgn="b"/>
                      <a:endParaRPr lang="fr-FR" sz="2400" b="0" i="0" u="none" strike="noStrike" dirty="0">
                        <a:effectLst/>
                        <a:latin typeface="Arial"/>
                      </a:endParaRPr>
                    </a:p>
                  </a:txBody>
                  <a:tcPr marL="0" marR="0" marT="0" marB="0" anchor="ctr"/>
                </a:tc>
                <a:tc rowSpan="3">
                  <a:txBody>
                    <a:bodyPr/>
                    <a:lstStyle/>
                    <a:p>
                      <a:pPr algn="ctr" fontAlgn="b"/>
                      <a:r>
                        <a:rPr lang="fr-FR" sz="2400" b="0" i="0" u="none" strike="noStrike" dirty="0">
                          <a:effectLst/>
                          <a:latin typeface="Arial"/>
                        </a:rPr>
                        <a:t>Moyenne</a:t>
                      </a:r>
                    </a:p>
                  </a:txBody>
                  <a:tcPr marL="0" marR="0" marT="0" marB="0">
                    <a:solidFill>
                      <a:srgbClr val="FFFFFF"/>
                    </a:solidFill>
                  </a:tcPr>
                </a:tc>
                <a:tc>
                  <a:txBody>
                    <a:bodyPr/>
                    <a:lstStyle/>
                    <a:p>
                      <a:pPr algn="l" fontAlgn="b"/>
                      <a:r>
                        <a:rPr lang="fr-FR" sz="2400" u="none" strike="noStrike" dirty="0">
                          <a:effectLst/>
                        </a:rPr>
                        <a:t>   G</a:t>
                      </a:r>
                      <a:endParaRPr lang="fr-FR" sz="2400" b="0" i="0" u="none" strike="noStrike" dirty="0">
                        <a:effectLst/>
                        <a:latin typeface="Arial"/>
                      </a:endParaRPr>
                    </a:p>
                  </a:txBody>
                  <a:tcPr marL="0" marR="0" marT="0" marB="0" anchor="ctr">
                    <a:solidFill>
                      <a:srgbClr val="4EAFB6"/>
                    </a:solidFill>
                  </a:tcPr>
                </a:tc>
                <a:tc>
                  <a:txBody>
                    <a:bodyPr/>
                    <a:lstStyle/>
                    <a:p>
                      <a:pPr algn="l" fontAlgn="b"/>
                      <a:r>
                        <a:rPr lang="fr-FR" sz="2400" u="none" strike="noStrike" dirty="0">
                          <a:effectLst/>
                        </a:rPr>
                        <a:t>  F</a:t>
                      </a:r>
                      <a:endParaRPr lang="fr-FR" sz="2400" b="0" i="0" u="none" strike="noStrike" dirty="0">
                        <a:effectLst/>
                        <a:latin typeface="Arial"/>
                      </a:endParaRPr>
                    </a:p>
                  </a:txBody>
                  <a:tcPr marL="0" marR="0" marT="0" marB="0" anchor="ctr">
                    <a:solidFill>
                      <a:srgbClr val="F2ADA8"/>
                    </a:solidFill>
                  </a:tcPr>
                </a:tc>
                <a:tc rowSpan="3">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fr-FR" sz="1800" b="1" dirty="0">
                          <a:solidFill>
                            <a:schemeClr val="tx2"/>
                          </a:solidFill>
                        </a:rPr>
                        <a:t>Différentiel de moyenne</a:t>
                      </a:r>
                    </a:p>
                    <a:p>
                      <a:pPr marL="0" marR="0" indent="0" algn="ctr" defTabSz="914400" rtl="0" eaLnBrk="1" fontAlgn="b" latinLnBrk="0" hangingPunct="1">
                        <a:lnSpc>
                          <a:spcPct val="100000"/>
                        </a:lnSpc>
                        <a:spcBef>
                          <a:spcPts val="0"/>
                        </a:spcBef>
                        <a:spcAft>
                          <a:spcPts val="0"/>
                        </a:spcAft>
                        <a:buClrTx/>
                        <a:buSzTx/>
                        <a:buFontTx/>
                        <a:buNone/>
                        <a:tabLst/>
                        <a:defRPr/>
                      </a:pPr>
                      <a:endParaRPr lang="fr-FR" sz="1800" b="1" dirty="0">
                        <a:solidFill>
                          <a:schemeClr val="tx2"/>
                        </a:solidFill>
                      </a:endParaRPr>
                    </a:p>
                  </a:txBody>
                  <a:tcPr marL="0" marR="0" marT="0" marB="0" anchor="ctr"/>
                </a:tc>
                <a:extLst>
                  <a:ext uri="{0D108BD9-81ED-4DB2-BD59-A6C34878D82A}">
                    <a16:rowId xmlns="" xmlns:a16="http://schemas.microsoft.com/office/drawing/2014/main" val="10000"/>
                  </a:ext>
                </a:extLst>
              </a:tr>
              <a:tr h="83151">
                <a:tc vMerge="1">
                  <a:txBody>
                    <a:bodyPr/>
                    <a:lstStyle/>
                    <a:p>
                      <a:pPr algn="ctr" fontAlgn="b"/>
                      <a:endParaRPr lang="fr-FR" sz="2400" b="0" i="0" u="none" strike="noStrike" dirty="0">
                        <a:effectLst/>
                        <a:latin typeface="Arial"/>
                      </a:endParaRPr>
                    </a:p>
                  </a:txBody>
                  <a:tcPr marL="0" marR="0" marT="0" marB="0" anchor="ctr"/>
                </a:tc>
                <a:tc vMerge="1">
                  <a:txBody>
                    <a:bodyPr/>
                    <a:lstStyle/>
                    <a:p>
                      <a:pPr algn="ctr" fontAlgn="b"/>
                      <a:endParaRPr lang="fr-FR" sz="2400" b="0" i="0" u="none" strike="noStrike" dirty="0">
                        <a:effectLst/>
                        <a:latin typeface="Arial"/>
                      </a:endParaRPr>
                    </a:p>
                  </a:txBody>
                  <a:tcPr marL="0" marR="0" marT="0" marB="0" anchor="ctr">
                    <a:solidFill>
                      <a:srgbClr val="FFFFFF"/>
                    </a:solidFill>
                  </a:tcPr>
                </a:tc>
                <a:tc rowSpan="2">
                  <a:txBody>
                    <a:bodyPr/>
                    <a:lstStyle/>
                    <a:p>
                      <a:pPr algn="ctr" fontAlgn="b"/>
                      <a:r>
                        <a:rPr lang="fr-FR" sz="2400" b="0" i="0" u="none" strike="noStrike" dirty="0" err="1">
                          <a:effectLst/>
                          <a:latin typeface="Arial"/>
                        </a:rPr>
                        <a:t>Moy</a:t>
                      </a:r>
                      <a:endParaRPr lang="fr-FR" sz="2400" b="0" i="0" u="none" strike="noStrike" dirty="0">
                        <a:effectLst/>
                        <a:latin typeface="Arial"/>
                      </a:endParaRPr>
                    </a:p>
                  </a:txBody>
                  <a:tcPr marL="0" marR="0" marT="0" marB="0" anchor="ctr">
                    <a:solidFill>
                      <a:srgbClr val="4EAFB6"/>
                    </a:solidFill>
                  </a:tcPr>
                </a:tc>
                <a:tc rowSpan="2">
                  <a:txBody>
                    <a:bodyPr/>
                    <a:lstStyle/>
                    <a:p>
                      <a:pPr algn="ctr" fontAlgn="b"/>
                      <a:r>
                        <a:rPr lang="fr-FR" sz="2400" b="0" i="0" u="none" strike="noStrike" dirty="0" err="1">
                          <a:effectLst/>
                          <a:latin typeface="Arial"/>
                        </a:rPr>
                        <a:t>Moy</a:t>
                      </a:r>
                      <a:endParaRPr lang="fr-FR" sz="2400" b="0" i="0" u="none" strike="noStrike" dirty="0">
                        <a:effectLst/>
                        <a:latin typeface="Arial"/>
                      </a:endParaRPr>
                    </a:p>
                  </a:txBody>
                  <a:tcPr marL="0" marR="0" marT="0" marB="0" anchor="ctr">
                    <a:solidFill>
                      <a:srgbClr val="F2ADA8"/>
                    </a:solidFill>
                  </a:tcPr>
                </a:tc>
                <a:tc vMerge="1">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fr-FR" sz="1800" b="1" dirty="0">
                        <a:solidFill>
                          <a:schemeClr val="tx2"/>
                        </a:solidFill>
                      </a:endParaRPr>
                    </a:p>
                  </a:txBody>
                  <a:tcPr marL="0" marR="0" marT="0" marB="0" anchor="ctr"/>
                </a:tc>
                <a:extLst>
                  <a:ext uri="{0D108BD9-81ED-4DB2-BD59-A6C34878D82A}">
                    <a16:rowId xmlns="" xmlns:a16="http://schemas.microsoft.com/office/drawing/2014/main" val="10001"/>
                  </a:ext>
                </a:extLst>
              </a:tr>
              <a:tr h="540269">
                <a:tc>
                  <a:txBody>
                    <a:bodyPr/>
                    <a:lstStyle/>
                    <a:p>
                      <a:endParaRPr lang="fr-FR" dirty="0"/>
                    </a:p>
                  </a:txBody>
                  <a:tcPr marL="0" marR="0" marT="0" marB="0" anchor="ct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 xmlns:a16="http://schemas.microsoft.com/office/drawing/2014/main" val="10002"/>
                  </a:ext>
                </a:extLst>
              </a:tr>
              <a:tr h="818228">
                <a:tc>
                  <a:txBody>
                    <a:bodyPr/>
                    <a:lstStyle/>
                    <a:p>
                      <a:pPr algn="ctr" fontAlgn="b"/>
                      <a:r>
                        <a:rPr lang="fr-FR" sz="2400" b="1" u="none" strike="noStrike" dirty="0">
                          <a:effectLst/>
                        </a:rPr>
                        <a:t>CP1</a:t>
                      </a:r>
                    </a:p>
                    <a:p>
                      <a:pPr marL="0" marR="0" indent="0" algn="ctr" defTabSz="914400" rtl="0" eaLnBrk="1" fontAlgn="b" latinLnBrk="0" hangingPunct="1">
                        <a:lnSpc>
                          <a:spcPct val="100000"/>
                        </a:lnSpc>
                        <a:spcBef>
                          <a:spcPts val="0"/>
                        </a:spcBef>
                        <a:spcAft>
                          <a:spcPts val="0"/>
                        </a:spcAft>
                        <a:buClrTx/>
                        <a:buSzTx/>
                        <a:buFontTx/>
                        <a:buNone/>
                        <a:tabLst/>
                        <a:defRPr/>
                      </a:pPr>
                      <a:r>
                        <a:rPr lang="fr-FR" sz="1200" b="1" i="1" u="none" strike="noStrike" dirty="0">
                          <a:solidFill>
                            <a:srgbClr val="0000FF"/>
                          </a:solidFill>
                          <a:effectLst/>
                          <a:latin typeface="Arial"/>
                        </a:rPr>
                        <a:t>Moyenne </a:t>
                      </a:r>
                      <a:r>
                        <a:rPr lang="fr-FR" sz="1200" b="1" i="1" u="none" strike="noStrike" dirty="0" smtClean="0">
                          <a:solidFill>
                            <a:srgbClr val="0000FF"/>
                          </a:solidFill>
                          <a:effectLst/>
                          <a:latin typeface="Arial"/>
                        </a:rPr>
                        <a:t>2015</a:t>
                      </a:r>
                      <a:endParaRPr lang="fr-FR" sz="1200" b="1" i="1" u="none" strike="noStrike" dirty="0">
                        <a:solidFill>
                          <a:srgbClr val="0000FF"/>
                        </a:solidFill>
                        <a:effectLst/>
                        <a:latin typeface="Arial"/>
                      </a:endParaRPr>
                    </a:p>
                  </a:txBody>
                  <a:tcPr marL="0" marR="0" marT="0" marB="0" anchor="ctr">
                    <a:solidFill>
                      <a:schemeClr val="bg1">
                        <a:lumMod val="85000"/>
                      </a:schemeClr>
                    </a:solidFill>
                  </a:tcPr>
                </a:tc>
                <a:tc>
                  <a:txBody>
                    <a:bodyPr/>
                    <a:lstStyle/>
                    <a:p>
                      <a:pPr algn="ctr"/>
                      <a:r>
                        <a:rPr lang="fr-FR" sz="2400" b="1" dirty="0" smtClean="0">
                          <a:solidFill>
                            <a:srgbClr val="FF0000"/>
                          </a:solidFill>
                        </a:rPr>
                        <a:t>12,30</a:t>
                      </a:r>
                      <a:endParaRPr lang="fr-FR" sz="2400" b="1" dirty="0">
                        <a:solidFill>
                          <a:srgbClr val="FF0000"/>
                        </a:solidFill>
                      </a:endParaRPr>
                    </a:p>
                    <a:p>
                      <a:pPr algn="ctr"/>
                      <a:r>
                        <a:rPr lang="fr-FR" sz="1200" b="1" i="1" dirty="0" smtClean="0">
                          <a:solidFill>
                            <a:srgbClr val="3333FF"/>
                          </a:solidFill>
                        </a:rPr>
                        <a:t>12,39</a:t>
                      </a:r>
                      <a:endParaRPr lang="fr-FR" sz="1200" b="1" i="1" dirty="0">
                        <a:solidFill>
                          <a:srgbClr val="3333FF"/>
                        </a:solidFill>
                      </a:endParaRPr>
                    </a:p>
                  </a:txBody>
                  <a:tcPr marL="0" marR="0" marT="0" marB="0" anchor="ctr">
                    <a:solidFill>
                      <a:srgbClr val="FFFFFF"/>
                    </a:solidFill>
                  </a:tcPr>
                </a:tc>
                <a:tc>
                  <a:txBody>
                    <a:bodyPr/>
                    <a:lstStyle/>
                    <a:p>
                      <a:pPr algn="ctr"/>
                      <a:r>
                        <a:rPr lang="fr-FR" sz="2400" b="1" dirty="0" smtClean="0">
                          <a:solidFill>
                            <a:srgbClr val="FF0000"/>
                          </a:solidFill>
                        </a:rPr>
                        <a:t>12,76</a:t>
                      </a:r>
                      <a:endParaRPr lang="fr-FR" sz="2400" b="1" dirty="0">
                        <a:solidFill>
                          <a:srgbClr val="FF0000"/>
                        </a:solidFill>
                      </a:endParaRPr>
                    </a:p>
                    <a:p>
                      <a:pPr algn="ctr"/>
                      <a:r>
                        <a:rPr lang="fr-FR" sz="1200" b="1" dirty="0" smtClean="0">
                          <a:solidFill>
                            <a:srgbClr val="FF0000"/>
                          </a:solidFill>
                        </a:rPr>
                        <a:t>12,71</a:t>
                      </a:r>
                      <a:endParaRPr lang="fr-FR" sz="1200" b="1" dirty="0">
                        <a:solidFill>
                          <a:srgbClr val="FF0000"/>
                        </a:solidFill>
                      </a:endParaRPr>
                    </a:p>
                  </a:txBody>
                  <a:tcPr marL="0" marR="0" marT="0" marB="0" anchor="ctr">
                    <a:solidFill>
                      <a:srgbClr val="4EAFB6"/>
                    </a:solidFill>
                  </a:tcPr>
                </a:tc>
                <a:tc>
                  <a:txBody>
                    <a:bodyPr/>
                    <a:lstStyle/>
                    <a:p>
                      <a:pPr algn="ctr"/>
                      <a:r>
                        <a:rPr lang="fr-FR" sz="2400" b="1" dirty="0" smtClean="0">
                          <a:solidFill>
                            <a:srgbClr val="FF0000"/>
                          </a:solidFill>
                        </a:rPr>
                        <a:t>11,36</a:t>
                      </a:r>
                      <a:endParaRPr lang="fr-FR" sz="2400" b="1" dirty="0">
                        <a:solidFill>
                          <a:srgbClr val="FF0000"/>
                        </a:solidFill>
                      </a:endParaRPr>
                    </a:p>
                    <a:p>
                      <a:pPr algn="ctr"/>
                      <a:r>
                        <a:rPr lang="fr-FR" sz="1200" b="1" i="1" dirty="0" smtClean="0">
                          <a:solidFill>
                            <a:srgbClr val="FF0000"/>
                          </a:solidFill>
                        </a:rPr>
                        <a:t>11,74</a:t>
                      </a:r>
                      <a:endParaRPr lang="fr-FR" sz="1200" b="1" i="1" dirty="0">
                        <a:solidFill>
                          <a:srgbClr val="FF0000"/>
                        </a:solidFill>
                      </a:endParaRPr>
                    </a:p>
                  </a:txBody>
                  <a:tcPr marL="0" marR="0" marT="0" marB="0" anchor="ctr">
                    <a:solidFill>
                      <a:srgbClr val="F2ADA8"/>
                    </a:solidFill>
                  </a:tcPr>
                </a:tc>
                <a:tc>
                  <a:txBody>
                    <a:bodyPr/>
                    <a:lstStyle/>
                    <a:p>
                      <a:pPr algn="ctr"/>
                      <a:r>
                        <a:rPr lang="fr-FR" sz="2400" b="1" dirty="0" smtClean="0">
                          <a:solidFill>
                            <a:srgbClr val="FF0000"/>
                          </a:solidFill>
                        </a:rPr>
                        <a:t>-1,40</a:t>
                      </a:r>
                      <a:endParaRPr lang="fr-FR" sz="2400" b="1" dirty="0">
                        <a:solidFill>
                          <a:srgbClr val="FF0000"/>
                        </a:solidFill>
                      </a:endParaRPr>
                    </a:p>
                    <a:p>
                      <a:pPr algn="ctr"/>
                      <a:r>
                        <a:rPr lang="fr-FR" sz="1200" b="1" i="1" dirty="0" smtClean="0">
                          <a:solidFill>
                            <a:srgbClr val="FF0000"/>
                          </a:solidFill>
                        </a:rPr>
                        <a:t>- 0,97</a:t>
                      </a:r>
                      <a:endParaRPr lang="fr-FR" sz="1200" b="1" i="1" dirty="0">
                        <a:solidFill>
                          <a:srgbClr val="FF0000"/>
                        </a:solidFill>
                      </a:endParaRPr>
                    </a:p>
                  </a:txBody>
                  <a:tcPr marL="0" marR="0" marT="0" marB="0" anchor="ctr">
                    <a:solidFill>
                      <a:schemeClr val="bg1">
                        <a:lumMod val="85000"/>
                      </a:schemeClr>
                    </a:solidFill>
                  </a:tcPr>
                </a:tc>
                <a:extLst>
                  <a:ext uri="{0D108BD9-81ED-4DB2-BD59-A6C34878D82A}">
                    <a16:rowId xmlns="" xmlns:a16="http://schemas.microsoft.com/office/drawing/2014/main" val="10003"/>
                  </a:ext>
                </a:extLst>
              </a:tr>
              <a:tr h="818228">
                <a:tc>
                  <a:txBody>
                    <a:bodyPr/>
                    <a:lstStyle/>
                    <a:p>
                      <a:pPr algn="ctr" fontAlgn="b"/>
                      <a:r>
                        <a:rPr lang="fr-FR" sz="2400" b="1" u="none" strike="noStrike" dirty="0">
                          <a:effectLst/>
                        </a:rPr>
                        <a:t>CP2</a:t>
                      </a:r>
                    </a:p>
                    <a:p>
                      <a:pPr marL="0" marR="0" indent="0" algn="ctr" defTabSz="914400" rtl="0" eaLnBrk="1" fontAlgn="b" latinLnBrk="0" hangingPunct="1">
                        <a:lnSpc>
                          <a:spcPct val="100000"/>
                        </a:lnSpc>
                        <a:spcBef>
                          <a:spcPts val="0"/>
                        </a:spcBef>
                        <a:spcAft>
                          <a:spcPts val="0"/>
                        </a:spcAft>
                        <a:buClrTx/>
                        <a:buSzTx/>
                        <a:buFontTx/>
                        <a:buNone/>
                        <a:tabLst/>
                        <a:defRPr/>
                      </a:pPr>
                      <a:r>
                        <a:rPr lang="fr-FR" sz="1200" b="1" i="1" u="none" strike="noStrike" dirty="0">
                          <a:solidFill>
                            <a:srgbClr val="0000FF"/>
                          </a:solidFill>
                          <a:effectLst/>
                          <a:latin typeface="Arial"/>
                        </a:rPr>
                        <a:t>Moyenne </a:t>
                      </a:r>
                      <a:r>
                        <a:rPr lang="fr-FR" sz="1200" b="1" i="1" u="none" strike="noStrike" dirty="0" smtClean="0">
                          <a:solidFill>
                            <a:srgbClr val="0000FF"/>
                          </a:solidFill>
                          <a:effectLst/>
                          <a:latin typeface="Arial"/>
                        </a:rPr>
                        <a:t>2015</a:t>
                      </a:r>
                      <a:endParaRPr lang="fr-FR" sz="1200" b="1" i="1" u="none" strike="noStrike" dirty="0">
                        <a:solidFill>
                          <a:srgbClr val="0000FF"/>
                        </a:solidFill>
                        <a:effectLst/>
                        <a:latin typeface="Arial"/>
                      </a:endParaRPr>
                    </a:p>
                  </a:txBody>
                  <a:tcPr marL="0" marR="0" marT="0" marB="0" anchor="ctr">
                    <a:solidFill>
                      <a:schemeClr val="bg1">
                        <a:lumMod val="85000"/>
                      </a:schemeClr>
                    </a:solidFill>
                  </a:tcPr>
                </a:tc>
                <a:tc>
                  <a:txBody>
                    <a:bodyPr/>
                    <a:lstStyle/>
                    <a:p>
                      <a:pPr algn="ctr"/>
                      <a:r>
                        <a:rPr lang="fr-FR" sz="2400" b="1" dirty="0" smtClean="0">
                          <a:solidFill>
                            <a:srgbClr val="008000"/>
                          </a:solidFill>
                        </a:rPr>
                        <a:t>13,42</a:t>
                      </a:r>
                      <a:endParaRPr lang="fr-FR" sz="2400" b="1" dirty="0">
                        <a:solidFill>
                          <a:srgbClr val="008000"/>
                        </a:solidFill>
                      </a:endParaRPr>
                    </a:p>
                    <a:p>
                      <a:pPr algn="ctr"/>
                      <a:r>
                        <a:rPr lang="fr-FR" sz="1200" b="1" i="1" dirty="0" smtClean="0">
                          <a:solidFill>
                            <a:srgbClr val="008000"/>
                          </a:solidFill>
                        </a:rPr>
                        <a:t>12,94</a:t>
                      </a:r>
                      <a:endParaRPr lang="fr-FR" sz="1200" b="1" i="1" dirty="0">
                        <a:solidFill>
                          <a:srgbClr val="008000"/>
                        </a:solidFill>
                      </a:endParaRPr>
                    </a:p>
                  </a:txBody>
                  <a:tcPr marL="0" marR="0" marT="0" marB="0" anchor="ctr">
                    <a:solidFill>
                      <a:schemeClr val="bg1"/>
                    </a:solidFill>
                  </a:tcPr>
                </a:tc>
                <a:tc>
                  <a:txBody>
                    <a:bodyPr/>
                    <a:lstStyle/>
                    <a:p>
                      <a:pPr algn="ctr"/>
                      <a:r>
                        <a:rPr lang="fr-FR" sz="2400" b="1" dirty="0" smtClean="0">
                          <a:solidFill>
                            <a:srgbClr val="008000"/>
                          </a:solidFill>
                        </a:rPr>
                        <a:t>13,89</a:t>
                      </a:r>
                      <a:endParaRPr lang="fr-FR" sz="2400" b="1" dirty="0">
                        <a:solidFill>
                          <a:srgbClr val="008000"/>
                        </a:solidFill>
                      </a:endParaRPr>
                    </a:p>
                    <a:p>
                      <a:pPr algn="ctr"/>
                      <a:r>
                        <a:rPr lang="fr-FR" sz="1200" b="1" i="1" dirty="0" smtClean="0">
                          <a:solidFill>
                            <a:srgbClr val="008000"/>
                          </a:solidFill>
                        </a:rPr>
                        <a:t>13,46</a:t>
                      </a:r>
                      <a:endParaRPr lang="fr-FR" sz="1200" b="1" i="1" dirty="0">
                        <a:solidFill>
                          <a:srgbClr val="008000"/>
                        </a:solidFill>
                      </a:endParaRPr>
                    </a:p>
                  </a:txBody>
                  <a:tcPr marL="0" marR="0" marT="0" marB="0" anchor="ctr">
                    <a:solidFill>
                      <a:srgbClr val="4EAFB6"/>
                    </a:solidFill>
                  </a:tcPr>
                </a:tc>
                <a:tc>
                  <a:txBody>
                    <a:bodyPr/>
                    <a:lstStyle/>
                    <a:p>
                      <a:pPr algn="ctr"/>
                      <a:r>
                        <a:rPr lang="fr-FR" sz="2400" b="1" dirty="0" smtClean="0">
                          <a:solidFill>
                            <a:srgbClr val="008000"/>
                          </a:solidFill>
                        </a:rPr>
                        <a:t>12,72</a:t>
                      </a:r>
                      <a:endParaRPr lang="fr-FR" sz="2400" b="1" dirty="0">
                        <a:solidFill>
                          <a:srgbClr val="008000"/>
                        </a:solidFill>
                      </a:endParaRPr>
                    </a:p>
                    <a:p>
                      <a:pPr algn="ctr"/>
                      <a:r>
                        <a:rPr lang="fr-FR" sz="1200" b="1" i="1" dirty="0" smtClean="0">
                          <a:solidFill>
                            <a:srgbClr val="0000FF"/>
                          </a:solidFill>
                        </a:rPr>
                        <a:t>12,22</a:t>
                      </a:r>
                      <a:endParaRPr lang="fr-FR" sz="1200" b="1" i="1" dirty="0">
                        <a:solidFill>
                          <a:srgbClr val="0000FF"/>
                        </a:solidFill>
                      </a:endParaRPr>
                    </a:p>
                  </a:txBody>
                  <a:tcPr marL="0" marR="0" marT="0" marB="0" anchor="ctr">
                    <a:solidFill>
                      <a:schemeClr val="accent2">
                        <a:lumMod val="60000"/>
                        <a:lumOff val="40000"/>
                      </a:schemeClr>
                    </a:solidFill>
                  </a:tcPr>
                </a:tc>
                <a:tc>
                  <a:txBody>
                    <a:bodyPr/>
                    <a:lstStyle/>
                    <a:p>
                      <a:pPr algn="ctr"/>
                      <a:r>
                        <a:rPr lang="fr-FR" sz="2400" b="1" dirty="0">
                          <a:solidFill>
                            <a:srgbClr val="FF0000"/>
                          </a:solidFill>
                        </a:rPr>
                        <a:t>-</a:t>
                      </a:r>
                      <a:r>
                        <a:rPr lang="fr-FR" sz="2400" b="1" dirty="0" smtClean="0">
                          <a:solidFill>
                            <a:srgbClr val="FF0000"/>
                          </a:solidFill>
                        </a:rPr>
                        <a:t>1,17</a:t>
                      </a:r>
                      <a:endParaRPr lang="fr-FR" sz="2400" b="1" dirty="0">
                        <a:solidFill>
                          <a:srgbClr val="FF0000"/>
                        </a:solidFill>
                      </a:endParaRPr>
                    </a:p>
                    <a:p>
                      <a:pPr algn="ctr"/>
                      <a:r>
                        <a:rPr lang="fr-FR" sz="1200" b="1" i="1" dirty="0" smtClean="0">
                          <a:solidFill>
                            <a:srgbClr val="FF0000"/>
                          </a:solidFill>
                        </a:rPr>
                        <a:t>- 1,24</a:t>
                      </a:r>
                      <a:endParaRPr lang="fr-FR" sz="1200" b="1" i="1" dirty="0">
                        <a:solidFill>
                          <a:srgbClr val="FF0000"/>
                        </a:solidFill>
                      </a:endParaRPr>
                    </a:p>
                  </a:txBody>
                  <a:tcPr marL="0" marR="0" marT="0" marB="0" anchor="ctr">
                    <a:solidFill>
                      <a:schemeClr val="bg1">
                        <a:lumMod val="85000"/>
                      </a:schemeClr>
                    </a:solidFill>
                  </a:tcPr>
                </a:tc>
                <a:extLst>
                  <a:ext uri="{0D108BD9-81ED-4DB2-BD59-A6C34878D82A}">
                    <a16:rowId xmlns="" xmlns:a16="http://schemas.microsoft.com/office/drawing/2014/main" val="10004"/>
                  </a:ext>
                </a:extLst>
              </a:tr>
              <a:tr h="818228">
                <a:tc>
                  <a:txBody>
                    <a:bodyPr/>
                    <a:lstStyle/>
                    <a:p>
                      <a:pPr algn="ctr" fontAlgn="b"/>
                      <a:r>
                        <a:rPr lang="fr-FR" sz="2400" b="1" u="none" strike="noStrike" dirty="0">
                          <a:effectLst/>
                        </a:rPr>
                        <a:t>CP3</a:t>
                      </a:r>
                    </a:p>
                    <a:p>
                      <a:pPr marL="0" marR="0" indent="0" algn="ctr" defTabSz="914400" rtl="0" eaLnBrk="1" fontAlgn="b" latinLnBrk="0" hangingPunct="1">
                        <a:lnSpc>
                          <a:spcPct val="100000"/>
                        </a:lnSpc>
                        <a:spcBef>
                          <a:spcPts val="0"/>
                        </a:spcBef>
                        <a:spcAft>
                          <a:spcPts val="0"/>
                        </a:spcAft>
                        <a:buClrTx/>
                        <a:buSzTx/>
                        <a:buFontTx/>
                        <a:buNone/>
                        <a:tabLst/>
                        <a:defRPr/>
                      </a:pPr>
                      <a:r>
                        <a:rPr lang="fr-FR" sz="1200" b="1" i="1" u="none" strike="noStrike" dirty="0">
                          <a:solidFill>
                            <a:srgbClr val="0000FF"/>
                          </a:solidFill>
                          <a:effectLst/>
                          <a:latin typeface="Arial"/>
                        </a:rPr>
                        <a:t>Moyenne </a:t>
                      </a:r>
                      <a:r>
                        <a:rPr lang="fr-FR" sz="1200" b="1" i="1" u="none" strike="noStrike" dirty="0" smtClean="0">
                          <a:solidFill>
                            <a:srgbClr val="0000FF"/>
                          </a:solidFill>
                          <a:effectLst/>
                          <a:latin typeface="Arial"/>
                        </a:rPr>
                        <a:t>2015</a:t>
                      </a:r>
                      <a:endParaRPr lang="fr-FR" sz="1200" b="1" i="1" u="none" strike="noStrike" dirty="0">
                        <a:solidFill>
                          <a:srgbClr val="0000FF"/>
                        </a:solidFill>
                        <a:effectLst/>
                        <a:latin typeface="Arial"/>
                      </a:endParaRPr>
                    </a:p>
                  </a:txBody>
                  <a:tcPr marL="0" marR="0" marT="0" marB="0" anchor="ctr">
                    <a:solidFill>
                      <a:schemeClr val="bg1">
                        <a:lumMod val="85000"/>
                      </a:schemeClr>
                    </a:solidFill>
                  </a:tcPr>
                </a:tc>
                <a:tc>
                  <a:txBody>
                    <a:bodyPr/>
                    <a:lstStyle/>
                    <a:p>
                      <a:pPr algn="ctr"/>
                      <a:r>
                        <a:rPr lang="fr-FR" sz="2400" b="1" dirty="0" smtClean="0">
                          <a:solidFill>
                            <a:srgbClr val="008000"/>
                          </a:solidFill>
                        </a:rPr>
                        <a:t>13,14</a:t>
                      </a:r>
                      <a:endParaRPr lang="fr-FR" sz="2400" b="1" dirty="0">
                        <a:solidFill>
                          <a:srgbClr val="008000"/>
                        </a:solidFill>
                      </a:endParaRPr>
                    </a:p>
                    <a:p>
                      <a:pPr algn="ctr"/>
                      <a:r>
                        <a:rPr lang="fr-FR" sz="1200" b="1" i="1" dirty="0" smtClean="0">
                          <a:solidFill>
                            <a:srgbClr val="3333FF"/>
                          </a:solidFill>
                        </a:rPr>
                        <a:t>12,94</a:t>
                      </a:r>
                      <a:endParaRPr lang="fr-FR" sz="1200" b="1" i="1" dirty="0">
                        <a:solidFill>
                          <a:srgbClr val="3333FF"/>
                        </a:solidFill>
                      </a:endParaRPr>
                    </a:p>
                  </a:txBody>
                  <a:tcPr marL="0" marR="0" marT="0" marB="0" anchor="ctr">
                    <a:solidFill>
                      <a:srgbClr val="FFFFFF"/>
                    </a:solidFill>
                  </a:tcPr>
                </a:tc>
                <a:tc>
                  <a:txBody>
                    <a:bodyPr/>
                    <a:lstStyle/>
                    <a:p>
                      <a:pPr algn="ctr"/>
                      <a:r>
                        <a:rPr lang="fr-FR" sz="2400" b="1" dirty="0" smtClean="0">
                          <a:solidFill>
                            <a:srgbClr val="3333CC"/>
                          </a:solidFill>
                        </a:rPr>
                        <a:t>13,08</a:t>
                      </a:r>
                      <a:endParaRPr lang="fr-FR" sz="2400" b="1" dirty="0">
                        <a:solidFill>
                          <a:srgbClr val="3333CC"/>
                        </a:solidFill>
                      </a:endParaRPr>
                    </a:p>
                    <a:p>
                      <a:pPr algn="ctr"/>
                      <a:r>
                        <a:rPr lang="fr-FR" sz="1200" b="1" dirty="0" smtClean="0">
                          <a:solidFill>
                            <a:srgbClr val="FF0000"/>
                          </a:solidFill>
                        </a:rPr>
                        <a:t>12,7</a:t>
                      </a:r>
                      <a:endParaRPr lang="fr-FR" sz="1200" b="1" dirty="0">
                        <a:solidFill>
                          <a:srgbClr val="FF0000"/>
                        </a:solidFill>
                      </a:endParaRPr>
                    </a:p>
                  </a:txBody>
                  <a:tcPr marL="0" marR="0" marT="0" marB="0" anchor="ctr">
                    <a:solidFill>
                      <a:srgbClr val="4EAFB6"/>
                    </a:solidFill>
                  </a:tcPr>
                </a:tc>
                <a:tc>
                  <a:txBody>
                    <a:bodyPr/>
                    <a:lstStyle/>
                    <a:p>
                      <a:pPr algn="ctr"/>
                      <a:r>
                        <a:rPr lang="fr-FR" sz="2400" b="1" dirty="0" smtClean="0">
                          <a:solidFill>
                            <a:srgbClr val="008000"/>
                          </a:solidFill>
                        </a:rPr>
                        <a:t>13,20</a:t>
                      </a:r>
                      <a:endParaRPr lang="fr-FR" sz="2400" b="1" dirty="0">
                        <a:solidFill>
                          <a:srgbClr val="008000"/>
                        </a:solidFill>
                      </a:endParaRPr>
                    </a:p>
                    <a:p>
                      <a:pPr algn="ctr"/>
                      <a:r>
                        <a:rPr lang="fr-FR" sz="1200" b="1" dirty="0" smtClean="0">
                          <a:solidFill>
                            <a:srgbClr val="008000"/>
                          </a:solidFill>
                        </a:rPr>
                        <a:t>13,13</a:t>
                      </a:r>
                      <a:endParaRPr lang="fr-FR" sz="1200" b="1" dirty="0">
                        <a:solidFill>
                          <a:srgbClr val="008000"/>
                        </a:solidFill>
                      </a:endParaRPr>
                    </a:p>
                  </a:txBody>
                  <a:tcPr marL="0" marR="0" marT="0" marB="0" anchor="ctr">
                    <a:solidFill>
                      <a:srgbClr val="F2ADA8"/>
                    </a:solidFill>
                  </a:tcPr>
                </a:tc>
                <a:tc>
                  <a:txBody>
                    <a:bodyPr/>
                    <a:lstStyle/>
                    <a:p>
                      <a:pPr algn="ctr"/>
                      <a:r>
                        <a:rPr lang="fr-FR" sz="2400" b="1" dirty="0" smtClean="0">
                          <a:solidFill>
                            <a:srgbClr val="008000"/>
                          </a:solidFill>
                        </a:rPr>
                        <a:t>+0,12</a:t>
                      </a:r>
                      <a:endParaRPr lang="fr-FR" sz="2400" b="1" dirty="0">
                        <a:solidFill>
                          <a:srgbClr val="008000"/>
                        </a:solidFill>
                      </a:endParaRPr>
                    </a:p>
                    <a:p>
                      <a:pPr algn="ctr"/>
                      <a:r>
                        <a:rPr lang="fr-FR" sz="1200" b="1" dirty="0">
                          <a:solidFill>
                            <a:srgbClr val="008000"/>
                          </a:solidFill>
                        </a:rPr>
                        <a:t>+</a:t>
                      </a:r>
                      <a:r>
                        <a:rPr lang="fr-FR" sz="1200" b="1" dirty="0" smtClean="0">
                          <a:solidFill>
                            <a:srgbClr val="008000"/>
                          </a:solidFill>
                        </a:rPr>
                        <a:t>0,43</a:t>
                      </a:r>
                      <a:endParaRPr lang="fr-FR" sz="1200" b="1" dirty="0">
                        <a:solidFill>
                          <a:srgbClr val="008000"/>
                        </a:solidFill>
                      </a:endParaRPr>
                    </a:p>
                  </a:txBody>
                  <a:tcPr marL="0" marR="0" marT="0" marB="0" anchor="ctr">
                    <a:solidFill>
                      <a:schemeClr val="bg1">
                        <a:lumMod val="85000"/>
                      </a:schemeClr>
                    </a:solidFill>
                  </a:tcPr>
                </a:tc>
                <a:extLst>
                  <a:ext uri="{0D108BD9-81ED-4DB2-BD59-A6C34878D82A}">
                    <a16:rowId xmlns="" xmlns:a16="http://schemas.microsoft.com/office/drawing/2014/main" val="10005"/>
                  </a:ext>
                </a:extLst>
              </a:tr>
              <a:tr h="818228">
                <a:tc>
                  <a:txBody>
                    <a:bodyPr/>
                    <a:lstStyle/>
                    <a:p>
                      <a:pPr algn="ctr" fontAlgn="b"/>
                      <a:r>
                        <a:rPr lang="fr-FR" sz="2400" b="1" u="none" strike="noStrike" dirty="0">
                          <a:effectLst/>
                        </a:rPr>
                        <a:t>CP4</a:t>
                      </a:r>
                    </a:p>
                    <a:p>
                      <a:pPr marL="0" marR="0" indent="0" algn="ctr" defTabSz="914400" rtl="0" eaLnBrk="1" fontAlgn="b" latinLnBrk="0" hangingPunct="1">
                        <a:lnSpc>
                          <a:spcPct val="100000"/>
                        </a:lnSpc>
                        <a:spcBef>
                          <a:spcPts val="0"/>
                        </a:spcBef>
                        <a:spcAft>
                          <a:spcPts val="0"/>
                        </a:spcAft>
                        <a:buClrTx/>
                        <a:buSzTx/>
                        <a:buFontTx/>
                        <a:buNone/>
                        <a:tabLst/>
                        <a:defRPr/>
                      </a:pPr>
                      <a:r>
                        <a:rPr lang="fr-FR" sz="1200" b="1" i="1" u="none" strike="noStrike" dirty="0">
                          <a:solidFill>
                            <a:srgbClr val="0000FF"/>
                          </a:solidFill>
                          <a:effectLst/>
                          <a:latin typeface="Arial"/>
                        </a:rPr>
                        <a:t>Moyenne </a:t>
                      </a:r>
                      <a:r>
                        <a:rPr lang="fr-FR" sz="1200" b="1" i="1" u="none" strike="noStrike" dirty="0" smtClean="0">
                          <a:solidFill>
                            <a:srgbClr val="0000FF"/>
                          </a:solidFill>
                          <a:effectLst/>
                          <a:latin typeface="Arial"/>
                        </a:rPr>
                        <a:t>2015</a:t>
                      </a:r>
                      <a:endParaRPr lang="fr-FR" sz="1200" b="1" i="1" u="none" strike="noStrike" dirty="0">
                        <a:solidFill>
                          <a:srgbClr val="0000FF"/>
                        </a:solidFill>
                        <a:effectLst/>
                        <a:latin typeface="Arial"/>
                      </a:endParaRPr>
                    </a:p>
                  </a:txBody>
                  <a:tcPr marL="0" marR="0" marT="0" marB="0" anchor="ctr">
                    <a:solidFill>
                      <a:schemeClr val="bg1">
                        <a:lumMod val="85000"/>
                      </a:schemeClr>
                    </a:solidFill>
                  </a:tcPr>
                </a:tc>
                <a:tc>
                  <a:txBody>
                    <a:bodyPr/>
                    <a:lstStyle/>
                    <a:p>
                      <a:pPr algn="ctr"/>
                      <a:r>
                        <a:rPr lang="fr-FR" sz="2400" b="1" dirty="0" smtClean="0">
                          <a:solidFill>
                            <a:srgbClr val="008000"/>
                          </a:solidFill>
                        </a:rPr>
                        <a:t>13,10</a:t>
                      </a:r>
                      <a:endParaRPr lang="fr-FR" sz="2400" b="1" dirty="0">
                        <a:solidFill>
                          <a:srgbClr val="008000"/>
                        </a:solidFill>
                      </a:endParaRPr>
                    </a:p>
                    <a:p>
                      <a:pPr algn="ctr"/>
                      <a:r>
                        <a:rPr lang="fr-FR" sz="1200" b="1" i="1" dirty="0" smtClean="0">
                          <a:solidFill>
                            <a:srgbClr val="3333FF"/>
                          </a:solidFill>
                        </a:rPr>
                        <a:t>12,97</a:t>
                      </a:r>
                      <a:endParaRPr lang="fr-FR" sz="1200" b="1" i="1" dirty="0">
                        <a:solidFill>
                          <a:srgbClr val="3333FF"/>
                        </a:solidFill>
                      </a:endParaRPr>
                    </a:p>
                  </a:txBody>
                  <a:tcPr marL="0" marR="0" marT="0" marB="0" anchor="ctr">
                    <a:solidFill>
                      <a:srgbClr val="FFFFFF"/>
                    </a:solidFill>
                  </a:tcPr>
                </a:tc>
                <a:tc>
                  <a:txBody>
                    <a:bodyPr/>
                    <a:lstStyle/>
                    <a:p>
                      <a:pPr algn="ctr"/>
                      <a:r>
                        <a:rPr lang="fr-FR" sz="2400" b="1" dirty="0" smtClean="0">
                          <a:solidFill>
                            <a:srgbClr val="008000"/>
                          </a:solidFill>
                        </a:rPr>
                        <a:t>13,59</a:t>
                      </a:r>
                      <a:endParaRPr lang="fr-FR" sz="2400" b="1" dirty="0">
                        <a:solidFill>
                          <a:srgbClr val="008000"/>
                        </a:solidFill>
                      </a:endParaRPr>
                    </a:p>
                    <a:p>
                      <a:pPr algn="ctr"/>
                      <a:r>
                        <a:rPr lang="fr-FR" sz="1200" b="1" dirty="0" smtClean="0">
                          <a:solidFill>
                            <a:srgbClr val="008000"/>
                          </a:solidFill>
                        </a:rPr>
                        <a:t>13,37</a:t>
                      </a:r>
                      <a:endParaRPr lang="fr-FR" sz="1200" b="1" dirty="0">
                        <a:solidFill>
                          <a:srgbClr val="008000"/>
                        </a:solidFill>
                      </a:endParaRPr>
                    </a:p>
                  </a:txBody>
                  <a:tcPr marL="0" marR="0" marT="0" marB="0" anchor="ctr">
                    <a:solidFill>
                      <a:srgbClr val="4EAFB6"/>
                    </a:solidFill>
                  </a:tcPr>
                </a:tc>
                <a:tc>
                  <a:txBody>
                    <a:bodyPr/>
                    <a:lstStyle/>
                    <a:p>
                      <a:pPr algn="ctr"/>
                      <a:r>
                        <a:rPr lang="fr-FR" sz="2400" b="1" dirty="0" smtClean="0">
                          <a:solidFill>
                            <a:srgbClr val="0000FF"/>
                          </a:solidFill>
                        </a:rPr>
                        <a:t>12,26</a:t>
                      </a:r>
                      <a:endParaRPr lang="fr-FR" sz="2400" b="1" dirty="0">
                        <a:solidFill>
                          <a:srgbClr val="0000FF"/>
                        </a:solidFill>
                      </a:endParaRPr>
                    </a:p>
                    <a:p>
                      <a:pPr algn="ctr"/>
                      <a:r>
                        <a:rPr lang="fr-FR" sz="1200" b="1" dirty="0" smtClean="0">
                          <a:solidFill>
                            <a:srgbClr val="FF0000"/>
                          </a:solidFill>
                        </a:rPr>
                        <a:t>12,30</a:t>
                      </a:r>
                      <a:endParaRPr lang="fr-FR" sz="1200" b="1" dirty="0">
                        <a:solidFill>
                          <a:srgbClr val="FF0000"/>
                        </a:solidFill>
                      </a:endParaRPr>
                    </a:p>
                  </a:txBody>
                  <a:tcPr marL="0" marR="0" marT="0" marB="0" anchor="ctr">
                    <a:solidFill>
                      <a:srgbClr val="F2ADA8"/>
                    </a:solidFill>
                  </a:tcPr>
                </a:tc>
                <a:tc>
                  <a:txBody>
                    <a:bodyPr/>
                    <a:lstStyle/>
                    <a:p>
                      <a:pPr algn="ctr"/>
                      <a:r>
                        <a:rPr lang="fr-FR" sz="2400" b="1" dirty="0" smtClean="0">
                          <a:solidFill>
                            <a:srgbClr val="FF0000"/>
                          </a:solidFill>
                        </a:rPr>
                        <a:t>-1,33</a:t>
                      </a:r>
                      <a:endParaRPr lang="fr-FR" sz="2400" b="1" dirty="0">
                        <a:solidFill>
                          <a:srgbClr val="FF0000"/>
                        </a:solidFill>
                      </a:endParaRPr>
                    </a:p>
                    <a:p>
                      <a:pPr algn="ctr"/>
                      <a:r>
                        <a:rPr lang="fr-FR" sz="1200" b="1" i="1" dirty="0">
                          <a:solidFill>
                            <a:srgbClr val="FF0000"/>
                          </a:solidFill>
                        </a:rPr>
                        <a:t>- </a:t>
                      </a:r>
                      <a:r>
                        <a:rPr lang="fr-FR" sz="1200" b="1" i="1" dirty="0" smtClean="0">
                          <a:solidFill>
                            <a:srgbClr val="FF0000"/>
                          </a:solidFill>
                        </a:rPr>
                        <a:t>1,07</a:t>
                      </a:r>
                      <a:endParaRPr lang="fr-FR" sz="1200" b="1" i="1" dirty="0">
                        <a:solidFill>
                          <a:srgbClr val="FF0000"/>
                        </a:solidFill>
                      </a:endParaRPr>
                    </a:p>
                  </a:txBody>
                  <a:tcPr marL="0" marR="0" marT="0" marB="0" anchor="ctr">
                    <a:solidFill>
                      <a:schemeClr val="bg1">
                        <a:lumMod val="85000"/>
                      </a:schemeClr>
                    </a:solidFill>
                  </a:tcPr>
                </a:tc>
                <a:extLst>
                  <a:ext uri="{0D108BD9-81ED-4DB2-BD59-A6C34878D82A}">
                    <a16:rowId xmlns="" xmlns:a16="http://schemas.microsoft.com/office/drawing/2014/main" val="10006"/>
                  </a:ext>
                </a:extLst>
              </a:tr>
              <a:tr h="818228">
                <a:tc>
                  <a:txBody>
                    <a:bodyPr/>
                    <a:lstStyle/>
                    <a:p>
                      <a:pPr algn="ctr" fontAlgn="b"/>
                      <a:r>
                        <a:rPr lang="fr-FR" sz="2400" b="1" u="none" strike="noStrike" dirty="0">
                          <a:effectLst/>
                        </a:rPr>
                        <a:t>CP5</a:t>
                      </a:r>
                    </a:p>
                    <a:p>
                      <a:pPr marL="0" marR="0" indent="0" algn="ctr" defTabSz="914400" rtl="0" eaLnBrk="1" fontAlgn="b" latinLnBrk="0" hangingPunct="1">
                        <a:lnSpc>
                          <a:spcPct val="100000"/>
                        </a:lnSpc>
                        <a:spcBef>
                          <a:spcPts val="0"/>
                        </a:spcBef>
                        <a:spcAft>
                          <a:spcPts val="0"/>
                        </a:spcAft>
                        <a:buClrTx/>
                        <a:buSzTx/>
                        <a:buFontTx/>
                        <a:buNone/>
                        <a:tabLst/>
                        <a:defRPr/>
                      </a:pPr>
                      <a:r>
                        <a:rPr lang="fr-FR" sz="1200" b="1" i="1" u="none" strike="noStrike" dirty="0">
                          <a:solidFill>
                            <a:srgbClr val="0000FF"/>
                          </a:solidFill>
                          <a:effectLst/>
                          <a:latin typeface="Arial"/>
                        </a:rPr>
                        <a:t>Moyenne </a:t>
                      </a:r>
                      <a:r>
                        <a:rPr lang="fr-FR" sz="1200" b="1" i="1" u="none" strike="noStrike" dirty="0" smtClean="0">
                          <a:solidFill>
                            <a:srgbClr val="0000FF"/>
                          </a:solidFill>
                          <a:effectLst/>
                          <a:latin typeface="Arial"/>
                        </a:rPr>
                        <a:t>2015</a:t>
                      </a:r>
                      <a:endParaRPr lang="fr-FR" sz="1200" b="1" i="1" u="none" strike="noStrike" dirty="0">
                        <a:solidFill>
                          <a:srgbClr val="0000FF"/>
                        </a:solidFill>
                        <a:effectLst/>
                        <a:latin typeface="Arial"/>
                      </a:endParaRPr>
                    </a:p>
                  </a:txBody>
                  <a:tcPr marL="0" marR="0" marT="0" marB="0" anchor="ctr">
                    <a:solidFill>
                      <a:schemeClr val="bg1">
                        <a:lumMod val="85000"/>
                      </a:schemeClr>
                    </a:solidFill>
                  </a:tcPr>
                </a:tc>
                <a:tc>
                  <a:txBody>
                    <a:bodyPr/>
                    <a:lstStyle/>
                    <a:p>
                      <a:pPr algn="ctr"/>
                      <a:r>
                        <a:rPr lang="fr-FR" sz="2400" b="1" dirty="0" smtClean="0">
                          <a:solidFill>
                            <a:srgbClr val="008000"/>
                          </a:solidFill>
                        </a:rPr>
                        <a:t>13,06</a:t>
                      </a:r>
                      <a:endParaRPr lang="fr-FR" sz="2400" b="1" dirty="0">
                        <a:solidFill>
                          <a:srgbClr val="008000"/>
                        </a:solidFill>
                      </a:endParaRPr>
                    </a:p>
                    <a:p>
                      <a:pPr algn="ctr"/>
                      <a:r>
                        <a:rPr lang="fr-FR" sz="1200" b="1" i="1" dirty="0" smtClean="0">
                          <a:solidFill>
                            <a:srgbClr val="3333FF"/>
                          </a:solidFill>
                        </a:rPr>
                        <a:t>13,12</a:t>
                      </a:r>
                      <a:endParaRPr lang="fr-FR" sz="1200" b="1" i="1" dirty="0">
                        <a:solidFill>
                          <a:srgbClr val="3333FF"/>
                        </a:solidFill>
                      </a:endParaRPr>
                    </a:p>
                  </a:txBody>
                  <a:tcPr marL="0" marR="0" marT="0" marB="0" anchor="ctr">
                    <a:solidFill>
                      <a:srgbClr val="FFFFFF"/>
                    </a:solidFill>
                  </a:tcPr>
                </a:tc>
                <a:tc>
                  <a:txBody>
                    <a:bodyPr/>
                    <a:lstStyle/>
                    <a:p>
                      <a:pPr algn="ctr"/>
                      <a:r>
                        <a:rPr lang="fr-FR" sz="2400" b="1" dirty="0" smtClean="0">
                          <a:solidFill>
                            <a:srgbClr val="0000FF"/>
                          </a:solidFill>
                        </a:rPr>
                        <a:t>13,08</a:t>
                      </a:r>
                      <a:endParaRPr lang="fr-FR" sz="2400" b="1" dirty="0">
                        <a:solidFill>
                          <a:srgbClr val="0000FF"/>
                        </a:solidFill>
                      </a:endParaRPr>
                    </a:p>
                    <a:p>
                      <a:pPr algn="ctr"/>
                      <a:r>
                        <a:rPr lang="fr-FR" sz="1200" b="1" dirty="0" smtClean="0">
                          <a:solidFill>
                            <a:srgbClr val="0000FF"/>
                          </a:solidFill>
                        </a:rPr>
                        <a:t>13,09</a:t>
                      </a:r>
                      <a:endParaRPr lang="fr-FR" sz="1200" b="1" dirty="0">
                        <a:solidFill>
                          <a:srgbClr val="0000FF"/>
                        </a:solidFill>
                      </a:endParaRPr>
                    </a:p>
                  </a:txBody>
                  <a:tcPr marL="0" marR="0" marT="0" marB="0" anchor="ctr">
                    <a:solidFill>
                      <a:srgbClr val="4EAFB6"/>
                    </a:solidFill>
                  </a:tcPr>
                </a:tc>
                <a:tc>
                  <a:txBody>
                    <a:bodyPr/>
                    <a:lstStyle/>
                    <a:p>
                      <a:pPr algn="ctr"/>
                      <a:r>
                        <a:rPr lang="fr-FR" sz="2400" b="1" dirty="0" smtClean="0">
                          <a:solidFill>
                            <a:srgbClr val="008000"/>
                          </a:solidFill>
                        </a:rPr>
                        <a:t>13,03</a:t>
                      </a:r>
                      <a:endParaRPr lang="fr-FR" sz="2400" b="1" dirty="0">
                        <a:solidFill>
                          <a:srgbClr val="008000"/>
                        </a:solidFill>
                      </a:endParaRPr>
                    </a:p>
                    <a:p>
                      <a:pPr algn="ctr"/>
                      <a:r>
                        <a:rPr lang="fr-FR" sz="1200" b="1" i="1" dirty="0" smtClean="0">
                          <a:solidFill>
                            <a:srgbClr val="008000"/>
                          </a:solidFill>
                        </a:rPr>
                        <a:t>13,18</a:t>
                      </a:r>
                      <a:endParaRPr lang="fr-FR" sz="1200" b="1" i="1" dirty="0">
                        <a:solidFill>
                          <a:srgbClr val="008000"/>
                        </a:solidFill>
                      </a:endParaRPr>
                    </a:p>
                  </a:txBody>
                  <a:tcPr marL="0" marR="0" marT="0" marB="0" anchor="ctr">
                    <a:solidFill>
                      <a:srgbClr val="F2ADA8"/>
                    </a:solidFill>
                  </a:tcPr>
                </a:tc>
                <a:tc>
                  <a:txBody>
                    <a:bodyPr/>
                    <a:lstStyle/>
                    <a:p>
                      <a:pPr algn="ctr"/>
                      <a:r>
                        <a:rPr lang="fr-FR" sz="2400" b="1" dirty="0">
                          <a:solidFill>
                            <a:srgbClr val="008000"/>
                          </a:solidFill>
                        </a:rPr>
                        <a:t>-</a:t>
                      </a:r>
                      <a:r>
                        <a:rPr lang="fr-FR" sz="2400" b="1" dirty="0" smtClean="0">
                          <a:solidFill>
                            <a:srgbClr val="008000"/>
                          </a:solidFill>
                        </a:rPr>
                        <a:t>0,05</a:t>
                      </a:r>
                      <a:endParaRPr lang="fr-FR" sz="2400" b="1" dirty="0">
                        <a:solidFill>
                          <a:srgbClr val="008000"/>
                        </a:solidFill>
                      </a:endParaRPr>
                    </a:p>
                    <a:p>
                      <a:pPr algn="ctr"/>
                      <a:r>
                        <a:rPr lang="fr-FR" sz="1200" b="1" i="1" dirty="0">
                          <a:solidFill>
                            <a:srgbClr val="008000"/>
                          </a:solidFill>
                        </a:rPr>
                        <a:t>-0,09</a:t>
                      </a:r>
                    </a:p>
                  </a:txBody>
                  <a:tcPr marL="0" marR="0" marT="0" marB="0" anchor="ctr">
                    <a:solidFill>
                      <a:schemeClr val="bg1">
                        <a:lumMod val="85000"/>
                      </a:schemeClr>
                    </a:solidFill>
                  </a:tcPr>
                </a:tc>
                <a:extLst>
                  <a:ext uri="{0D108BD9-81ED-4DB2-BD59-A6C34878D82A}">
                    <a16:rowId xmlns="" xmlns:a16="http://schemas.microsoft.com/office/drawing/2014/main" val="10007"/>
                  </a:ext>
                </a:extLst>
              </a:tr>
            </a:tbl>
          </a:graphicData>
        </a:graphic>
      </p:graphicFrame>
      <p:sp>
        <p:nvSpPr>
          <p:cNvPr id="4" name="Vague 3"/>
          <p:cNvSpPr/>
          <p:nvPr/>
        </p:nvSpPr>
        <p:spPr>
          <a:xfrm>
            <a:off x="2480236" y="1834784"/>
            <a:ext cx="1016000" cy="475407"/>
          </a:xfrm>
          <a:prstGeom prst="wav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smtClean="0">
                <a:solidFill>
                  <a:srgbClr val="FF0000"/>
                </a:solidFill>
              </a:rPr>
              <a:t>12,95</a:t>
            </a:r>
            <a:endParaRPr lang="fr-FR" b="1" dirty="0">
              <a:solidFill>
                <a:srgbClr val="FF0000"/>
              </a:solidFill>
            </a:endParaRPr>
          </a:p>
        </p:txBody>
      </p:sp>
      <p:sp>
        <p:nvSpPr>
          <p:cNvPr id="6" name="Vague 5"/>
          <p:cNvSpPr/>
          <p:nvPr/>
        </p:nvSpPr>
        <p:spPr>
          <a:xfrm>
            <a:off x="4503270" y="1428391"/>
            <a:ext cx="1016000" cy="475407"/>
          </a:xfrm>
          <a:prstGeom prst="wav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smtClean="0">
                <a:solidFill>
                  <a:srgbClr val="FF0000"/>
                </a:solidFill>
              </a:rPr>
              <a:t>13,25</a:t>
            </a:r>
            <a:endParaRPr lang="fr-FR" b="1" dirty="0">
              <a:solidFill>
                <a:srgbClr val="FF0000"/>
              </a:solidFill>
            </a:endParaRPr>
          </a:p>
        </p:txBody>
      </p:sp>
      <p:sp>
        <p:nvSpPr>
          <p:cNvPr id="8" name="Vague 7"/>
          <p:cNvSpPr/>
          <p:nvPr/>
        </p:nvSpPr>
        <p:spPr>
          <a:xfrm>
            <a:off x="6354778" y="1417473"/>
            <a:ext cx="1016000" cy="475407"/>
          </a:xfrm>
          <a:prstGeom prst="wav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smtClean="0">
                <a:solidFill>
                  <a:srgbClr val="FF0000"/>
                </a:solidFill>
              </a:rPr>
              <a:t>12,46</a:t>
            </a:r>
            <a:endParaRPr lang="fr-FR" b="1" dirty="0">
              <a:solidFill>
                <a:srgbClr val="FF0000"/>
              </a:solidFill>
            </a:endParaRPr>
          </a:p>
        </p:txBody>
      </p:sp>
      <p:sp>
        <p:nvSpPr>
          <p:cNvPr id="9" name="Vague 8"/>
          <p:cNvSpPr/>
          <p:nvPr/>
        </p:nvSpPr>
        <p:spPr>
          <a:xfrm>
            <a:off x="7679766" y="2072487"/>
            <a:ext cx="1016000" cy="475407"/>
          </a:xfrm>
          <a:prstGeom prst="wav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solidFill>
                  <a:srgbClr val="FF0000"/>
                </a:solidFill>
              </a:rPr>
              <a:t>-</a:t>
            </a:r>
            <a:r>
              <a:rPr lang="fr-FR" b="1" dirty="0" smtClean="0">
                <a:solidFill>
                  <a:srgbClr val="FF0000"/>
                </a:solidFill>
              </a:rPr>
              <a:t>0,79</a:t>
            </a:r>
            <a:endParaRPr lang="fr-FR" b="1" dirty="0">
              <a:solidFill>
                <a:srgbClr val="FF0000"/>
              </a:solidFill>
            </a:endParaRPr>
          </a:p>
        </p:txBody>
      </p:sp>
    </p:spTree>
    <p:extLst>
      <p:ext uri="{BB962C8B-B14F-4D97-AF65-F5344CB8AC3E}">
        <p14:creationId xmlns:p14="http://schemas.microsoft.com/office/powerpoint/2010/main" val="1459230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717"/>
            <a:ext cx="9144000" cy="1143000"/>
          </a:xfrm>
        </p:spPr>
        <p:txBody>
          <a:bodyPr>
            <a:normAutofit fontScale="90000"/>
          </a:bodyPr>
          <a:lstStyle/>
          <a:p>
            <a:r>
              <a:rPr lang="fr-FR" dirty="0">
                <a:solidFill>
                  <a:schemeClr val="bg1"/>
                </a:solidFill>
              </a:rPr>
              <a:t>Moyennes des notes par CP au </a:t>
            </a:r>
            <a:r>
              <a:rPr lang="fr-FR" u="sng" dirty="0">
                <a:solidFill>
                  <a:srgbClr val="FFFF00"/>
                </a:solidFill>
              </a:rPr>
              <a:t>Bac Pro </a:t>
            </a:r>
            <a:r>
              <a:rPr lang="fr-FR" dirty="0">
                <a:solidFill>
                  <a:schemeClr val="bg1"/>
                </a:solidFill>
              </a:rPr>
              <a:t>et différentiel : </a:t>
            </a:r>
            <a:r>
              <a:rPr lang="fr-FR" dirty="0">
                <a:solidFill>
                  <a:srgbClr val="FFFF00"/>
                </a:solidFill>
              </a:rPr>
              <a:t>*</a:t>
            </a:r>
          </a:p>
        </p:txBody>
      </p:sp>
      <p:graphicFrame>
        <p:nvGraphicFramePr>
          <p:cNvPr id="7" name="Tableau 6"/>
          <p:cNvGraphicFramePr>
            <a:graphicFrameLocks noGrp="1"/>
          </p:cNvGraphicFramePr>
          <p:nvPr>
            <p:extLst>
              <p:ext uri="{D42A27DB-BD31-4B8C-83A1-F6EECF244321}">
                <p14:modId xmlns:p14="http://schemas.microsoft.com/office/powerpoint/2010/main" val="2963497781"/>
              </p:ext>
            </p:extLst>
          </p:nvPr>
        </p:nvGraphicFramePr>
        <p:xfrm>
          <a:off x="358584" y="1336619"/>
          <a:ext cx="8651308" cy="5337980"/>
        </p:xfrm>
        <a:graphic>
          <a:graphicData uri="http://schemas.openxmlformats.org/drawingml/2006/table">
            <a:tbl>
              <a:tblPr>
                <a:tableStyleId>{5C22544A-7EE6-4342-B048-85BDC9FD1C3A}</a:tableStyleId>
              </a:tblPr>
              <a:tblGrid>
                <a:gridCol w="1744735">
                  <a:extLst>
                    <a:ext uri="{9D8B030D-6E8A-4147-A177-3AD203B41FA5}">
                      <a16:colId xmlns="" xmlns:a16="http://schemas.microsoft.com/office/drawing/2014/main" val="20000"/>
                    </a:ext>
                  </a:extLst>
                </a:gridCol>
                <a:gridCol w="1258446">
                  <a:extLst>
                    <a:ext uri="{9D8B030D-6E8A-4147-A177-3AD203B41FA5}">
                      <a16:colId xmlns="" xmlns:a16="http://schemas.microsoft.com/office/drawing/2014/main" val="20001"/>
                    </a:ext>
                  </a:extLst>
                </a:gridCol>
                <a:gridCol w="1947831">
                  <a:extLst>
                    <a:ext uri="{9D8B030D-6E8A-4147-A177-3AD203B41FA5}">
                      <a16:colId xmlns="" xmlns:a16="http://schemas.microsoft.com/office/drawing/2014/main" val="20002"/>
                    </a:ext>
                  </a:extLst>
                </a:gridCol>
                <a:gridCol w="1948676">
                  <a:extLst>
                    <a:ext uri="{9D8B030D-6E8A-4147-A177-3AD203B41FA5}">
                      <a16:colId xmlns="" xmlns:a16="http://schemas.microsoft.com/office/drawing/2014/main" val="20003"/>
                    </a:ext>
                  </a:extLst>
                </a:gridCol>
                <a:gridCol w="1751620">
                  <a:extLst>
                    <a:ext uri="{9D8B030D-6E8A-4147-A177-3AD203B41FA5}">
                      <a16:colId xmlns="" xmlns:a16="http://schemas.microsoft.com/office/drawing/2014/main" val="20004"/>
                    </a:ext>
                  </a:extLst>
                </a:gridCol>
              </a:tblGrid>
              <a:tr h="623420">
                <a:tc>
                  <a:txBody>
                    <a:bodyPr/>
                    <a:lstStyle/>
                    <a:p>
                      <a:pPr algn="ctr" fontAlgn="b"/>
                      <a:endParaRPr lang="fr-FR" sz="2400" b="0" i="0" u="none" strike="noStrike" dirty="0">
                        <a:effectLst/>
                        <a:latin typeface="Arial"/>
                      </a:endParaRPr>
                    </a:p>
                  </a:txBody>
                  <a:tcPr marL="0" marR="0" marT="0" marB="0" anchor="ctr"/>
                </a:tc>
                <a:tc>
                  <a:txBody>
                    <a:bodyPr/>
                    <a:lstStyle/>
                    <a:p>
                      <a:pPr algn="ctr" fontAlgn="b"/>
                      <a:r>
                        <a:rPr lang="fr-FR" sz="2400" b="0" i="0" u="none" strike="noStrike" dirty="0">
                          <a:effectLst/>
                          <a:latin typeface="Arial"/>
                        </a:rPr>
                        <a:t>Moyenne</a:t>
                      </a:r>
                    </a:p>
                  </a:txBody>
                  <a:tcPr marL="0" marR="0" marT="0" marB="0" anchor="ctr">
                    <a:solidFill>
                      <a:srgbClr val="FFFFFF"/>
                    </a:solidFill>
                  </a:tcPr>
                </a:tc>
                <a:tc>
                  <a:txBody>
                    <a:bodyPr/>
                    <a:lstStyle/>
                    <a:p>
                      <a:pPr algn="l" fontAlgn="b"/>
                      <a:r>
                        <a:rPr lang="fr-FR" sz="2400" u="none" strike="noStrike" dirty="0">
                          <a:effectLst/>
                        </a:rPr>
                        <a:t>   G  </a:t>
                      </a:r>
                      <a:endParaRPr lang="fr-FR" sz="2400" b="0" i="0" u="none" strike="noStrike" dirty="0">
                        <a:effectLst/>
                        <a:latin typeface="Arial"/>
                      </a:endParaRPr>
                    </a:p>
                  </a:txBody>
                  <a:tcPr marL="0" marR="0" marT="0" marB="0" anchor="ctr">
                    <a:solidFill>
                      <a:srgbClr val="4EAFB6"/>
                    </a:solidFill>
                  </a:tcPr>
                </a:tc>
                <a:tc>
                  <a:txBody>
                    <a:bodyPr/>
                    <a:lstStyle/>
                    <a:p>
                      <a:pPr algn="l" fontAlgn="b"/>
                      <a:r>
                        <a:rPr lang="fr-FR" sz="2400" u="none" strike="noStrike" dirty="0">
                          <a:effectLst/>
                        </a:rPr>
                        <a:t>   F</a:t>
                      </a:r>
                      <a:endParaRPr lang="fr-FR" sz="2400" b="0" i="0" u="none" strike="noStrike" dirty="0">
                        <a:effectLst/>
                        <a:latin typeface="Arial"/>
                      </a:endParaRPr>
                    </a:p>
                  </a:txBody>
                  <a:tcPr marL="0" marR="0" marT="0" marB="0" anchor="ctr">
                    <a:solidFill>
                      <a:srgbClr val="F2ADA8"/>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fr-FR" sz="1800" b="1" dirty="0">
                          <a:solidFill>
                            <a:schemeClr val="tx2"/>
                          </a:solidFill>
                        </a:rPr>
                        <a:t>Différentiel de moyenne</a:t>
                      </a:r>
                    </a:p>
                  </a:txBody>
                  <a:tcPr marL="0" marR="0" marT="0" marB="0" anchor="ctr"/>
                </a:tc>
                <a:extLst>
                  <a:ext uri="{0D108BD9-81ED-4DB2-BD59-A6C34878D82A}">
                    <a16:rowId xmlns="" xmlns:a16="http://schemas.microsoft.com/office/drawing/2014/main" val="10000"/>
                  </a:ext>
                </a:extLst>
              </a:tr>
              <a:tr h="623420">
                <a:tc>
                  <a:txBody>
                    <a:bodyPr/>
                    <a:lstStyle/>
                    <a:p>
                      <a:pPr algn="ctr" fontAlgn="b"/>
                      <a:endParaRPr lang="fr-FR" sz="2400" b="0" i="0" u="none" strike="noStrike" dirty="0">
                        <a:effectLst/>
                        <a:latin typeface="Arial"/>
                      </a:endParaRPr>
                    </a:p>
                  </a:txBody>
                  <a:tcPr marL="0" marR="0" marT="0" marB="0" anchor="ctr"/>
                </a:tc>
                <a:tc>
                  <a:txBody>
                    <a:bodyPr/>
                    <a:lstStyle/>
                    <a:p>
                      <a:pPr algn="ctr" fontAlgn="b"/>
                      <a:endParaRPr lang="fr-FR" sz="2400" b="0" i="0" u="none" strike="noStrike" dirty="0">
                        <a:effectLst/>
                        <a:latin typeface="Arial"/>
                      </a:endParaRPr>
                    </a:p>
                  </a:txBody>
                  <a:tcPr marL="0" marR="0" marT="0" marB="0" anchor="ctr">
                    <a:solidFill>
                      <a:srgbClr val="FFFFFF"/>
                    </a:solidFill>
                  </a:tcPr>
                </a:tc>
                <a:tc>
                  <a:txBody>
                    <a:bodyPr/>
                    <a:lstStyle/>
                    <a:p>
                      <a:pPr algn="ctr" fontAlgn="b"/>
                      <a:r>
                        <a:rPr lang="fr-FR" sz="2400" b="0" i="0" u="none" strike="noStrike" dirty="0" err="1">
                          <a:effectLst/>
                          <a:latin typeface="Arial"/>
                        </a:rPr>
                        <a:t>Moy</a:t>
                      </a:r>
                      <a:endParaRPr lang="fr-FR" sz="2400" b="0" i="0" u="none" strike="noStrike" dirty="0">
                        <a:effectLst/>
                        <a:latin typeface="Arial"/>
                      </a:endParaRPr>
                    </a:p>
                  </a:txBody>
                  <a:tcPr marL="0" marR="0" marT="0" marB="0" anchor="ctr">
                    <a:solidFill>
                      <a:srgbClr val="4EAFB6"/>
                    </a:solidFill>
                  </a:tcPr>
                </a:tc>
                <a:tc>
                  <a:txBody>
                    <a:bodyPr/>
                    <a:lstStyle/>
                    <a:p>
                      <a:pPr algn="ctr" fontAlgn="b"/>
                      <a:r>
                        <a:rPr lang="fr-FR" sz="2400" b="0" i="0" u="none" strike="noStrike" dirty="0" err="1">
                          <a:effectLst/>
                          <a:latin typeface="Arial"/>
                        </a:rPr>
                        <a:t>Moy</a:t>
                      </a:r>
                      <a:endParaRPr lang="fr-FR" sz="2400" b="0" i="0" u="none" strike="noStrike" dirty="0">
                        <a:effectLst/>
                        <a:latin typeface="Arial"/>
                      </a:endParaRPr>
                    </a:p>
                  </a:txBody>
                  <a:tcPr marL="0" marR="0" marT="0" marB="0" anchor="ctr">
                    <a:solidFill>
                      <a:srgbClr val="F2ADA8"/>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fr-FR" sz="1800" b="1" dirty="0">
                        <a:solidFill>
                          <a:schemeClr val="tx2"/>
                        </a:solidFill>
                      </a:endParaRPr>
                    </a:p>
                  </a:txBody>
                  <a:tcPr marL="0" marR="0" marT="0" marB="0" anchor="ctr"/>
                </a:tc>
                <a:extLst>
                  <a:ext uri="{0D108BD9-81ED-4DB2-BD59-A6C34878D82A}">
                    <a16:rowId xmlns="" xmlns:a16="http://schemas.microsoft.com/office/drawing/2014/main" val="10001"/>
                  </a:ext>
                </a:extLst>
              </a:tr>
              <a:tr h="818228">
                <a:tc>
                  <a:txBody>
                    <a:bodyPr/>
                    <a:lstStyle/>
                    <a:p>
                      <a:pPr algn="ctr" fontAlgn="b"/>
                      <a:r>
                        <a:rPr lang="fr-FR" sz="2400" b="1" u="none" strike="noStrike" dirty="0">
                          <a:effectLst/>
                        </a:rPr>
                        <a:t>CP1 2016</a:t>
                      </a:r>
                    </a:p>
                    <a:p>
                      <a:pPr algn="ctr" fontAlgn="b"/>
                      <a:r>
                        <a:rPr lang="fr-FR" sz="1200" b="1" i="1" u="none" strike="noStrike" dirty="0">
                          <a:solidFill>
                            <a:srgbClr val="0000FF"/>
                          </a:solidFill>
                          <a:effectLst/>
                          <a:latin typeface="Arial"/>
                        </a:rPr>
                        <a:t>Moyenne 2015</a:t>
                      </a:r>
                    </a:p>
                  </a:txBody>
                  <a:tcPr marL="0" marR="0" marT="0" marB="0" anchor="ctr">
                    <a:solidFill>
                      <a:schemeClr val="bg1">
                        <a:lumMod val="85000"/>
                      </a:schemeClr>
                    </a:solidFill>
                  </a:tcPr>
                </a:tc>
                <a:tc>
                  <a:txBody>
                    <a:bodyPr/>
                    <a:lstStyle/>
                    <a:p>
                      <a:pPr algn="ctr"/>
                      <a:r>
                        <a:rPr lang="fr-FR" sz="2400" b="1" dirty="0">
                          <a:solidFill>
                            <a:srgbClr val="FF0000"/>
                          </a:solidFill>
                        </a:rPr>
                        <a:t>12,23</a:t>
                      </a:r>
                    </a:p>
                    <a:p>
                      <a:pPr algn="ctr"/>
                      <a:r>
                        <a:rPr lang="fr-FR" sz="1200" b="1" i="1" dirty="0">
                          <a:solidFill>
                            <a:srgbClr val="0000FF"/>
                          </a:solidFill>
                        </a:rPr>
                        <a:t>12,11</a:t>
                      </a:r>
                    </a:p>
                  </a:txBody>
                  <a:tcPr marL="0" marR="0" marT="0" marB="0" anchor="ctr">
                    <a:solidFill>
                      <a:srgbClr val="FFFFFF"/>
                    </a:solidFill>
                  </a:tcPr>
                </a:tc>
                <a:tc>
                  <a:txBody>
                    <a:bodyPr/>
                    <a:lstStyle/>
                    <a:p>
                      <a:pPr algn="ctr"/>
                      <a:r>
                        <a:rPr lang="fr-FR" sz="2400" b="1" dirty="0">
                          <a:solidFill>
                            <a:srgbClr val="FF0000"/>
                          </a:solidFill>
                        </a:rPr>
                        <a:t>12,58</a:t>
                      </a:r>
                    </a:p>
                    <a:p>
                      <a:pPr algn="ctr"/>
                      <a:r>
                        <a:rPr lang="fr-FR" sz="1200" b="1" i="1" dirty="0">
                          <a:solidFill>
                            <a:srgbClr val="FF0000"/>
                          </a:solidFill>
                        </a:rPr>
                        <a:t>12,44</a:t>
                      </a:r>
                    </a:p>
                  </a:txBody>
                  <a:tcPr marL="0" marR="0" marT="0" marB="0" anchor="ctr">
                    <a:solidFill>
                      <a:srgbClr val="4EAFB6"/>
                    </a:solidFill>
                  </a:tcPr>
                </a:tc>
                <a:tc>
                  <a:txBody>
                    <a:bodyPr/>
                    <a:lstStyle/>
                    <a:p>
                      <a:pPr algn="ctr"/>
                      <a:r>
                        <a:rPr lang="fr-FR" sz="2400" b="1" dirty="0">
                          <a:solidFill>
                            <a:srgbClr val="FF0000"/>
                          </a:solidFill>
                        </a:rPr>
                        <a:t>11,55</a:t>
                      </a:r>
                    </a:p>
                    <a:p>
                      <a:pPr algn="ctr"/>
                      <a:r>
                        <a:rPr lang="fr-FR" sz="1200" b="1" i="1" dirty="0">
                          <a:solidFill>
                            <a:srgbClr val="FF0000"/>
                          </a:solidFill>
                        </a:rPr>
                        <a:t>11,48</a:t>
                      </a:r>
                    </a:p>
                  </a:txBody>
                  <a:tcPr marL="0" marR="0" marT="0" marB="0" anchor="ctr">
                    <a:solidFill>
                      <a:srgbClr val="F2ADA8"/>
                    </a:solidFill>
                  </a:tcPr>
                </a:tc>
                <a:tc>
                  <a:txBody>
                    <a:bodyPr/>
                    <a:lstStyle/>
                    <a:p>
                      <a:pPr algn="ctr"/>
                      <a:r>
                        <a:rPr lang="fr-FR" sz="2400" b="1" dirty="0">
                          <a:solidFill>
                            <a:srgbClr val="FF0000"/>
                          </a:solidFill>
                        </a:rPr>
                        <a:t>- 1,03</a:t>
                      </a:r>
                    </a:p>
                  </a:txBody>
                  <a:tcPr marL="0" marR="0" marT="0" marB="0" anchor="ctr">
                    <a:solidFill>
                      <a:schemeClr val="bg1">
                        <a:lumMod val="85000"/>
                      </a:schemeClr>
                    </a:solidFill>
                  </a:tcPr>
                </a:tc>
                <a:extLst>
                  <a:ext uri="{0D108BD9-81ED-4DB2-BD59-A6C34878D82A}">
                    <a16:rowId xmlns="" xmlns:a16="http://schemas.microsoft.com/office/drawing/2014/main" val="10002"/>
                  </a:ext>
                </a:extLst>
              </a:tr>
              <a:tr h="818228">
                <a:tc>
                  <a:txBody>
                    <a:bodyPr/>
                    <a:lstStyle/>
                    <a:p>
                      <a:pPr algn="ctr" fontAlgn="b"/>
                      <a:r>
                        <a:rPr lang="fr-FR" sz="2400" b="1" u="none" strike="noStrike" dirty="0">
                          <a:effectLst/>
                        </a:rPr>
                        <a:t>CP2 2016</a:t>
                      </a:r>
                    </a:p>
                    <a:p>
                      <a:pPr marL="0" marR="0" indent="0" algn="ctr" defTabSz="914400" rtl="0" eaLnBrk="1" fontAlgn="b" latinLnBrk="0" hangingPunct="1">
                        <a:lnSpc>
                          <a:spcPct val="100000"/>
                        </a:lnSpc>
                        <a:spcBef>
                          <a:spcPts val="0"/>
                        </a:spcBef>
                        <a:spcAft>
                          <a:spcPts val="0"/>
                        </a:spcAft>
                        <a:buClrTx/>
                        <a:buSzTx/>
                        <a:buFontTx/>
                        <a:buNone/>
                        <a:tabLst/>
                        <a:defRPr/>
                      </a:pPr>
                      <a:r>
                        <a:rPr lang="fr-FR" sz="1200" b="1" i="1" u="none" strike="noStrike" dirty="0">
                          <a:solidFill>
                            <a:srgbClr val="0000FF"/>
                          </a:solidFill>
                          <a:effectLst/>
                          <a:latin typeface="Arial"/>
                        </a:rPr>
                        <a:t>Moyenne 2015</a:t>
                      </a:r>
                    </a:p>
                  </a:txBody>
                  <a:tcPr marL="0" marR="0" marT="0" marB="0" anchor="ctr">
                    <a:solidFill>
                      <a:schemeClr val="bg1">
                        <a:lumMod val="85000"/>
                      </a:schemeClr>
                    </a:solidFill>
                  </a:tcPr>
                </a:tc>
                <a:tc>
                  <a:txBody>
                    <a:bodyPr/>
                    <a:lstStyle/>
                    <a:p>
                      <a:pPr algn="ctr"/>
                      <a:r>
                        <a:rPr lang="fr-FR" sz="2400" b="1" dirty="0">
                          <a:solidFill>
                            <a:srgbClr val="008000"/>
                          </a:solidFill>
                        </a:rPr>
                        <a:t>13,49</a:t>
                      </a:r>
                    </a:p>
                    <a:p>
                      <a:pPr algn="ctr"/>
                      <a:r>
                        <a:rPr lang="fr-FR" sz="1200" b="1" i="1" dirty="0">
                          <a:solidFill>
                            <a:srgbClr val="008000"/>
                          </a:solidFill>
                        </a:rPr>
                        <a:t>13,01</a:t>
                      </a:r>
                    </a:p>
                  </a:txBody>
                  <a:tcPr marL="0" marR="0" marT="0" marB="0" anchor="ctr">
                    <a:solidFill>
                      <a:schemeClr val="bg1"/>
                    </a:solidFill>
                  </a:tcPr>
                </a:tc>
                <a:tc>
                  <a:txBody>
                    <a:bodyPr/>
                    <a:lstStyle/>
                    <a:p>
                      <a:pPr algn="ctr"/>
                      <a:r>
                        <a:rPr lang="fr-FR" sz="2400" b="1" dirty="0">
                          <a:solidFill>
                            <a:srgbClr val="008000"/>
                          </a:solidFill>
                        </a:rPr>
                        <a:t>13,90</a:t>
                      </a:r>
                    </a:p>
                    <a:p>
                      <a:pPr algn="ctr"/>
                      <a:r>
                        <a:rPr lang="fr-FR" sz="1200" b="1" i="1" dirty="0">
                          <a:solidFill>
                            <a:srgbClr val="008000"/>
                          </a:solidFill>
                        </a:rPr>
                        <a:t>13,35</a:t>
                      </a:r>
                    </a:p>
                  </a:txBody>
                  <a:tcPr marL="0" marR="0" marT="0" marB="0" anchor="ctr">
                    <a:solidFill>
                      <a:srgbClr val="4EAFB6"/>
                    </a:solidFill>
                  </a:tcPr>
                </a:tc>
                <a:tc>
                  <a:txBody>
                    <a:bodyPr/>
                    <a:lstStyle/>
                    <a:p>
                      <a:pPr algn="ctr"/>
                      <a:r>
                        <a:rPr lang="fr-FR" sz="2400" b="1" dirty="0">
                          <a:solidFill>
                            <a:srgbClr val="0000FF"/>
                          </a:solidFill>
                        </a:rPr>
                        <a:t>12,95</a:t>
                      </a:r>
                    </a:p>
                    <a:p>
                      <a:pPr algn="ctr"/>
                      <a:r>
                        <a:rPr lang="fr-FR" sz="1200" b="1" i="1" dirty="0">
                          <a:solidFill>
                            <a:srgbClr val="0000FF"/>
                          </a:solidFill>
                        </a:rPr>
                        <a:t>12,52</a:t>
                      </a:r>
                    </a:p>
                  </a:txBody>
                  <a:tcPr marL="0" marR="0" marT="0" marB="0" anchor="ctr">
                    <a:solidFill>
                      <a:schemeClr val="accent2">
                        <a:lumMod val="20000"/>
                        <a:lumOff val="80000"/>
                      </a:schemeClr>
                    </a:solidFill>
                  </a:tcPr>
                </a:tc>
                <a:tc>
                  <a:txBody>
                    <a:bodyPr/>
                    <a:lstStyle/>
                    <a:p>
                      <a:pPr algn="ctr"/>
                      <a:r>
                        <a:rPr lang="fr-FR" sz="2400" b="1" dirty="0">
                          <a:solidFill>
                            <a:srgbClr val="FF0000"/>
                          </a:solidFill>
                        </a:rPr>
                        <a:t>- 1,05</a:t>
                      </a:r>
                    </a:p>
                  </a:txBody>
                  <a:tcPr marL="0" marR="0" marT="0" marB="0" anchor="ctr">
                    <a:solidFill>
                      <a:schemeClr val="bg1">
                        <a:lumMod val="85000"/>
                      </a:schemeClr>
                    </a:solidFill>
                  </a:tcPr>
                </a:tc>
                <a:extLst>
                  <a:ext uri="{0D108BD9-81ED-4DB2-BD59-A6C34878D82A}">
                    <a16:rowId xmlns="" xmlns:a16="http://schemas.microsoft.com/office/drawing/2014/main" val="10003"/>
                  </a:ext>
                </a:extLst>
              </a:tr>
              <a:tr h="818228">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fr-FR" sz="2400" b="1" u="none" strike="noStrike" dirty="0">
                          <a:effectLst/>
                        </a:rPr>
                        <a:t>CP3 2016</a:t>
                      </a:r>
                    </a:p>
                    <a:p>
                      <a:pPr marL="0" marR="0" indent="0" algn="ctr" defTabSz="914400" rtl="0" eaLnBrk="1" fontAlgn="b" latinLnBrk="0" hangingPunct="1">
                        <a:lnSpc>
                          <a:spcPct val="100000"/>
                        </a:lnSpc>
                        <a:spcBef>
                          <a:spcPts val="0"/>
                        </a:spcBef>
                        <a:spcAft>
                          <a:spcPts val="0"/>
                        </a:spcAft>
                        <a:buClrTx/>
                        <a:buSzTx/>
                        <a:buFontTx/>
                        <a:buNone/>
                        <a:tabLst/>
                        <a:defRPr/>
                      </a:pPr>
                      <a:r>
                        <a:rPr lang="fr-FR" sz="1200" b="1" i="1" u="none" strike="noStrike" dirty="0">
                          <a:solidFill>
                            <a:srgbClr val="0000FF"/>
                          </a:solidFill>
                          <a:effectLst/>
                          <a:latin typeface="Arial"/>
                        </a:rPr>
                        <a:t>Moyenne 2015</a:t>
                      </a:r>
                    </a:p>
                  </a:txBody>
                  <a:tcPr marL="0" marR="0" marT="0" marB="0" anchor="ctr">
                    <a:solidFill>
                      <a:schemeClr val="bg1">
                        <a:lumMod val="85000"/>
                      </a:schemeClr>
                    </a:solidFill>
                  </a:tcPr>
                </a:tc>
                <a:tc>
                  <a:txBody>
                    <a:bodyPr/>
                    <a:lstStyle/>
                    <a:p>
                      <a:pPr algn="ctr"/>
                      <a:r>
                        <a:rPr lang="fr-FR" sz="2400" b="1" dirty="0">
                          <a:solidFill>
                            <a:srgbClr val="0000FF"/>
                          </a:solidFill>
                        </a:rPr>
                        <a:t>13,19</a:t>
                      </a:r>
                    </a:p>
                    <a:p>
                      <a:pPr algn="ctr"/>
                      <a:r>
                        <a:rPr lang="fr-FR" sz="1200" b="1" i="1" dirty="0">
                          <a:solidFill>
                            <a:srgbClr val="008000"/>
                          </a:solidFill>
                        </a:rPr>
                        <a:t>12,99</a:t>
                      </a:r>
                    </a:p>
                  </a:txBody>
                  <a:tcPr marL="0" marR="0" marT="0" marB="0" anchor="ctr">
                    <a:solidFill>
                      <a:srgbClr val="FFFFFF"/>
                    </a:solidFill>
                  </a:tcPr>
                </a:tc>
                <a:tc>
                  <a:txBody>
                    <a:bodyPr/>
                    <a:lstStyle/>
                    <a:p>
                      <a:pPr algn="ctr"/>
                      <a:r>
                        <a:rPr lang="fr-FR" sz="2400" b="1" dirty="0">
                          <a:solidFill>
                            <a:srgbClr val="0000FF"/>
                          </a:solidFill>
                        </a:rPr>
                        <a:t>12,83</a:t>
                      </a:r>
                    </a:p>
                    <a:p>
                      <a:pPr algn="ctr"/>
                      <a:r>
                        <a:rPr lang="fr-FR" sz="1200" b="1" i="1" dirty="0">
                          <a:solidFill>
                            <a:srgbClr val="008000"/>
                          </a:solidFill>
                        </a:rPr>
                        <a:t>13,32</a:t>
                      </a:r>
                    </a:p>
                  </a:txBody>
                  <a:tcPr marL="0" marR="0" marT="0" marB="0" anchor="ctr">
                    <a:solidFill>
                      <a:srgbClr val="4EAFB6"/>
                    </a:solidFill>
                  </a:tcPr>
                </a:tc>
                <a:tc>
                  <a:txBody>
                    <a:bodyPr/>
                    <a:lstStyle/>
                    <a:p>
                      <a:pPr algn="ctr"/>
                      <a:r>
                        <a:rPr lang="fr-FR" sz="2400" b="1" dirty="0">
                          <a:solidFill>
                            <a:srgbClr val="008000"/>
                          </a:solidFill>
                        </a:rPr>
                        <a:t>13,38</a:t>
                      </a:r>
                    </a:p>
                    <a:p>
                      <a:pPr algn="ctr"/>
                      <a:r>
                        <a:rPr lang="fr-FR" sz="1200" b="1" i="1" dirty="0">
                          <a:solidFill>
                            <a:srgbClr val="008000"/>
                          </a:solidFill>
                        </a:rPr>
                        <a:t>12,84</a:t>
                      </a:r>
                    </a:p>
                  </a:txBody>
                  <a:tcPr marL="0" marR="0" marT="0" marB="0" anchor="ctr">
                    <a:solidFill>
                      <a:srgbClr val="F2ADA8"/>
                    </a:solidFill>
                  </a:tcPr>
                </a:tc>
                <a:tc>
                  <a:txBody>
                    <a:bodyPr/>
                    <a:lstStyle/>
                    <a:p>
                      <a:pPr algn="ctr"/>
                      <a:r>
                        <a:rPr lang="fr-FR" sz="2400" b="1" dirty="0">
                          <a:solidFill>
                            <a:srgbClr val="008000"/>
                          </a:solidFill>
                        </a:rPr>
                        <a:t>+ 0,55</a:t>
                      </a:r>
                    </a:p>
                  </a:txBody>
                  <a:tcPr marL="0" marR="0" marT="0" marB="0" anchor="ctr">
                    <a:solidFill>
                      <a:schemeClr val="bg1">
                        <a:lumMod val="85000"/>
                      </a:schemeClr>
                    </a:solidFill>
                  </a:tcPr>
                </a:tc>
                <a:extLst>
                  <a:ext uri="{0D108BD9-81ED-4DB2-BD59-A6C34878D82A}">
                    <a16:rowId xmlns="" xmlns:a16="http://schemas.microsoft.com/office/drawing/2014/main" val="10004"/>
                  </a:ext>
                </a:extLst>
              </a:tr>
              <a:tr h="818228">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fr-FR" sz="2400" b="1" u="none" strike="noStrike" dirty="0">
                          <a:effectLst/>
                        </a:rPr>
                        <a:t>CP4 2016</a:t>
                      </a:r>
                    </a:p>
                    <a:p>
                      <a:pPr marL="0" marR="0" indent="0" algn="ctr" defTabSz="914400" rtl="0" eaLnBrk="1" fontAlgn="b" latinLnBrk="0" hangingPunct="1">
                        <a:lnSpc>
                          <a:spcPct val="100000"/>
                        </a:lnSpc>
                        <a:spcBef>
                          <a:spcPts val="0"/>
                        </a:spcBef>
                        <a:spcAft>
                          <a:spcPts val="0"/>
                        </a:spcAft>
                        <a:buClrTx/>
                        <a:buSzTx/>
                        <a:buFontTx/>
                        <a:buNone/>
                        <a:tabLst/>
                        <a:defRPr/>
                      </a:pPr>
                      <a:r>
                        <a:rPr lang="fr-FR" sz="1200" b="1" i="1" u="none" strike="noStrike" dirty="0">
                          <a:solidFill>
                            <a:srgbClr val="0000FF"/>
                          </a:solidFill>
                          <a:effectLst/>
                          <a:latin typeface="Arial"/>
                        </a:rPr>
                        <a:t>Moyenne 2015</a:t>
                      </a:r>
                    </a:p>
                  </a:txBody>
                  <a:tcPr marL="0" marR="0" marT="0" marB="0" anchor="ctr">
                    <a:solidFill>
                      <a:schemeClr val="bg1">
                        <a:lumMod val="85000"/>
                      </a:schemeClr>
                    </a:solidFill>
                  </a:tcPr>
                </a:tc>
                <a:tc>
                  <a:txBody>
                    <a:bodyPr/>
                    <a:lstStyle/>
                    <a:p>
                      <a:pPr algn="ctr"/>
                      <a:r>
                        <a:rPr lang="fr-FR" sz="2400" b="1" dirty="0">
                          <a:solidFill>
                            <a:srgbClr val="008000"/>
                          </a:solidFill>
                        </a:rPr>
                        <a:t>13,26</a:t>
                      </a:r>
                    </a:p>
                    <a:p>
                      <a:pPr algn="ctr"/>
                      <a:r>
                        <a:rPr lang="fr-FR" sz="1200" b="1" i="1" dirty="0">
                          <a:solidFill>
                            <a:srgbClr val="008000"/>
                          </a:solidFill>
                        </a:rPr>
                        <a:t>13,22</a:t>
                      </a:r>
                    </a:p>
                  </a:txBody>
                  <a:tcPr marL="0" marR="0" marT="0" marB="0" anchor="ctr">
                    <a:solidFill>
                      <a:srgbClr val="FFFFFF"/>
                    </a:solidFill>
                  </a:tcPr>
                </a:tc>
                <a:tc>
                  <a:txBody>
                    <a:bodyPr/>
                    <a:lstStyle/>
                    <a:p>
                      <a:pPr algn="ctr"/>
                      <a:r>
                        <a:rPr lang="fr-FR" sz="2400" b="1" dirty="0">
                          <a:solidFill>
                            <a:srgbClr val="008000"/>
                          </a:solidFill>
                        </a:rPr>
                        <a:t>13,86</a:t>
                      </a:r>
                    </a:p>
                    <a:p>
                      <a:pPr algn="ctr"/>
                      <a:r>
                        <a:rPr lang="fr-FR" sz="1200" b="1" i="1" dirty="0">
                          <a:solidFill>
                            <a:srgbClr val="008000"/>
                          </a:solidFill>
                        </a:rPr>
                        <a:t>13,76</a:t>
                      </a:r>
                    </a:p>
                  </a:txBody>
                  <a:tcPr marL="0" marR="0" marT="0" marB="0" anchor="ctr">
                    <a:solidFill>
                      <a:srgbClr val="4EAFB6"/>
                    </a:solidFill>
                  </a:tcPr>
                </a:tc>
                <a:tc>
                  <a:txBody>
                    <a:bodyPr/>
                    <a:lstStyle/>
                    <a:p>
                      <a:pPr algn="ctr"/>
                      <a:r>
                        <a:rPr lang="fr-FR" sz="2400" b="1" dirty="0">
                          <a:solidFill>
                            <a:srgbClr val="0000FF"/>
                          </a:solidFill>
                        </a:rPr>
                        <a:t>12,47</a:t>
                      </a:r>
                    </a:p>
                    <a:p>
                      <a:pPr marL="0" marR="0" indent="0" algn="ctr" defTabSz="914400" rtl="0" eaLnBrk="1" fontAlgn="auto" latinLnBrk="0" hangingPunct="1">
                        <a:lnSpc>
                          <a:spcPct val="100000"/>
                        </a:lnSpc>
                        <a:spcBef>
                          <a:spcPts val="0"/>
                        </a:spcBef>
                        <a:spcAft>
                          <a:spcPts val="0"/>
                        </a:spcAft>
                        <a:buClrTx/>
                        <a:buSzTx/>
                        <a:buFontTx/>
                        <a:buNone/>
                        <a:tabLst/>
                        <a:defRPr/>
                      </a:pPr>
                      <a:r>
                        <a:rPr lang="fr-FR" sz="1200" b="1" i="1" dirty="0">
                          <a:solidFill>
                            <a:srgbClr val="FF0000"/>
                          </a:solidFill>
                        </a:rPr>
                        <a:t>12,47</a:t>
                      </a:r>
                      <a:endParaRPr lang="fr-FR" sz="2400" b="1" dirty="0">
                        <a:solidFill>
                          <a:srgbClr val="FF0000"/>
                        </a:solidFill>
                      </a:endParaRPr>
                    </a:p>
                  </a:txBody>
                  <a:tcPr marL="0" marR="0" marT="0" marB="0" anchor="ctr">
                    <a:solidFill>
                      <a:srgbClr val="F2ADA8"/>
                    </a:solidFill>
                  </a:tcPr>
                </a:tc>
                <a:tc>
                  <a:txBody>
                    <a:bodyPr/>
                    <a:lstStyle/>
                    <a:p>
                      <a:pPr algn="ctr"/>
                      <a:r>
                        <a:rPr lang="fr-FR" sz="2400" b="1" dirty="0">
                          <a:solidFill>
                            <a:srgbClr val="FF0000"/>
                          </a:solidFill>
                        </a:rPr>
                        <a:t>- 1,39</a:t>
                      </a:r>
                    </a:p>
                  </a:txBody>
                  <a:tcPr marL="0" marR="0" marT="0" marB="0" anchor="ctr">
                    <a:solidFill>
                      <a:schemeClr val="bg1">
                        <a:lumMod val="85000"/>
                      </a:schemeClr>
                    </a:solidFill>
                  </a:tcPr>
                </a:tc>
                <a:extLst>
                  <a:ext uri="{0D108BD9-81ED-4DB2-BD59-A6C34878D82A}">
                    <a16:rowId xmlns="" xmlns:a16="http://schemas.microsoft.com/office/drawing/2014/main" val="10005"/>
                  </a:ext>
                </a:extLst>
              </a:tr>
              <a:tr h="818228">
                <a:tc>
                  <a:txBody>
                    <a:bodyPr/>
                    <a:lstStyle/>
                    <a:p>
                      <a:pPr algn="ctr" fontAlgn="b"/>
                      <a:r>
                        <a:rPr lang="fr-FR" sz="2400" b="1" u="none" strike="noStrike" dirty="0">
                          <a:effectLst/>
                        </a:rPr>
                        <a:t>CP5 2016</a:t>
                      </a:r>
                    </a:p>
                    <a:p>
                      <a:pPr marL="0" marR="0" indent="0" algn="ctr" defTabSz="914400" rtl="0" eaLnBrk="1" fontAlgn="b" latinLnBrk="0" hangingPunct="1">
                        <a:lnSpc>
                          <a:spcPct val="100000"/>
                        </a:lnSpc>
                        <a:spcBef>
                          <a:spcPts val="0"/>
                        </a:spcBef>
                        <a:spcAft>
                          <a:spcPts val="0"/>
                        </a:spcAft>
                        <a:buClrTx/>
                        <a:buSzTx/>
                        <a:buFontTx/>
                        <a:buNone/>
                        <a:tabLst/>
                        <a:defRPr/>
                      </a:pPr>
                      <a:r>
                        <a:rPr lang="fr-FR" sz="1200" b="1" i="1" u="none" strike="noStrike" dirty="0">
                          <a:solidFill>
                            <a:srgbClr val="0000FF"/>
                          </a:solidFill>
                          <a:effectLst/>
                          <a:latin typeface="Arial"/>
                        </a:rPr>
                        <a:t>Moyenne 2015</a:t>
                      </a:r>
                    </a:p>
                  </a:txBody>
                  <a:tcPr marL="0" marR="0" marT="0" marB="0" anchor="ctr">
                    <a:solidFill>
                      <a:schemeClr val="bg1">
                        <a:lumMod val="85000"/>
                      </a:schemeClr>
                    </a:solidFill>
                  </a:tcPr>
                </a:tc>
                <a:tc>
                  <a:txBody>
                    <a:bodyPr/>
                    <a:lstStyle/>
                    <a:p>
                      <a:pPr algn="ctr"/>
                      <a:r>
                        <a:rPr lang="fr-FR" sz="2400" b="1" dirty="0">
                          <a:solidFill>
                            <a:srgbClr val="008000"/>
                          </a:solidFill>
                        </a:rPr>
                        <a:t>13,39</a:t>
                      </a:r>
                    </a:p>
                    <a:p>
                      <a:pPr algn="ctr"/>
                      <a:r>
                        <a:rPr lang="fr-FR" sz="1200" b="1" i="1" dirty="0">
                          <a:solidFill>
                            <a:srgbClr val="008000"/>
                          </a:solidFill>
                        </a:rPr>
                        <a:t>13,07</a:t>
                      </a:r>
                    </a:p>
                  </a:txBody>
                  <a:tcPr marL="0" marR="0" marT="0" marB="0" anchor="ctr">
                    <a:solidFill>
                      <a:srgbClr val="FFFFFF"/>
                    </a:solidFill>
                  </a:tcPr>
                </a:tc>
                <a:tc>
                  <a:txBody>
                    <a:bodyPr/>
                    <a:lstStyle/>
                    <a:p>
                      <a:pPr algn="ctr"/>
                      <a:r>
                        <a:rPr lang="fr-FR" sz="2400" b="1" dirty="0">
                          <a:solidFill>
                            <a:srgbClr val="008000"/>
                          </a:solidFill>
                        </a:rPr>
                        <a:t>13,51</a:t>
                      </a:r>
                    </a:p>
                    <a:p>
                      <a:pPr algn="ctr"/>
                      <a:r>
                        <a:rPr lang="fr-FR" sz="1200" b="1" i="1" dirty="0">
                          <a:solidFill>
                            <a:srgbClr val="0000FF"/>
                          </a:solidFill>
                        </a:rPr>
                        <a:t>13,04</a:t>
                      </a:r>
                    </a:p>
                  </a:txBody>
                  <a:tcPr marL="0" marR="0" marT="0" marB="0" anchor="ctr">
                    <a:solidFill>
                      <a:srgbClr val="4EAFB6"/>
                    </a:solidFill>
                  </a:tcPr>
                </a:tc>
                <a:tc>
                  <a:txBody>
                    <a:bodyPr/>
                    <a:lstStyle/>
                    <a:p>
                      <a:pPr algn="ctr"/>
                      <a:r>
                        <a:rPr lang="fr-FR" sz="2400" b="1" dirty="0">
                          <a:solidFill>
                            <a:srgbClr val="008000"/>
                          </a:solidFill>
                        </a:rPr>
                        <a:t>13,23</a:t>
                      </a:r>
                    </a:p>
                    <a:p>
                      <a:pPr algn="ctr"/>
                      <a:r>
                        <a:rPr lang="fr-FR" sz="1200" b="1" i="1" dirty="0">
                          <a:solidFill>
                            <a:srgbClr val="008000"/>
                          </a:solidFill>
                        </a:rPr>
                        <a:t>13,10</a:t>
                      </a:r>
                    </a:p>
                  </a:txBody>
                  <a:tcPr marL="0" marR="0" marT="0" marB="0" anchor="ctr">
                    <a:solidFill>
                      <a:srgbClr val="F2ADA8"/>
                    </a:solidFill>
                  </a:tcPr>
                </a:tc>
                <a:tc>
                  <a:txBody>
                    <a:bodyPr/>
                    <a:lstStyle/>
                    <a:p>
                      <a:pPr algn="ctr"/>
                      <a:r>
                        <a:rPr lang="fr-FR" sz="2400" b="1" dirty="0">
                          <a:solidFill>
                            <a:srgbClr val="008000"/>
                          </a:solidFill>
                        </a:rPr>
                        <a:t>-0,28</a:t>
                      </a:r>
                    </a:p>
                  </a:txBody>
                  <a:tcPr marL="0" marR="0" marT="0" marB="0" anchor="ctr">
                    <a:solidFill>
                      <a:schemeClr val="bg1">
                        <a:lumMod val="85000"/>
                      </a:schemeClr>
                    </a:solidFill>
                  </a:tcPr>
                </a:tc>
                <a:extLst>
                  <a:ext uri="{0D108BD9-81ED-4DB2-BD59-A6C34878D82A}">
                    <a16:rowId xmlns="" xmlns:a16="http://schemas.microsoft.com/office/drawing/2014/main" val="10006"/>
                  </a:ext>
                </a:extLst>
              </a:tr>
            </a:tbl>
          </a:graphicData>
        </a:graphic>
      </p:graphicFrame>
      <p:sp>
        <p:nvSpPr>
          <p:cNvPr id="4" name="Vague 3"/>
          <p:cNvSpPr/>
          <p:nvPr/>
        </p:nvSpPr>
        <p:spPr>
          <a:xfrm>
            <a:off x="2181412" y="1851353"/>
            <a:ext cx="1016000" cy="475407"/>
          </a:xfrm>
          <a:prstGeom prst="wav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solidFill>
                  <a:srgbClr val="FF0000"/>
                </a:solidFill>
              </a:rPr>
              <a:t>13,10</a:t>
            </a:r>
          </a:p>
        </p:txBody>
      </p:sp>
      <p:sp>
        <p:nvSpPr>
          <p:cNvPr id="5" name="Vague 4"/>
          <p:cNvSpPr/>
          <p:nvPr/>
        </p:nvSpPr>
        <p:spPr>
          <a:xfrm>
            <a:off x="5975604" y="1392320"/>
            <a:ext cx="1016000" cy="475407"/>
          </a:xfrm>
          <a:prstGeom prst="wav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solidFill>
                  <a:srgbClr val="FF0000"/>
                </a:solidFill>
              </a:rPr>
              <a:t>12,70</a:t>
            </a:r>
          </a:p>
        </p:txBody>
      </p:sp>
      <p:sp>
        <p:nvSpPr>
          <p:cNvPr id="6" name="Vague 5"/>
          <p:cNvSpPr/>
          <p:nvPr/>
        </p:nvSpPr>
        <p:spPr>
          <a:xfrm>
            <a:off x="3896881" y="1392320"/>
            <a:ext cx="1016000" cy="475407"/>
          </a:xfrm>
          <a:prstGeom prst="wav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solidFill>
                  <a:srgbClr val="FF0000"/>
                </a:solidFill>
              </a:rPr>
              <a:t>13,40</a:t>
            </a:r>
          </a:p>
        </p:txBody>
      </p:sp>
      <p:sp>
        <p:nvSpPr>
          <p:cNvPr id="8" name="Vague 7"/>
          <p:cNvSpPr/>
          <p:nvPr/>
        </p:nvSpPr>
        <p:spPr>
          <a:xfrm>
            <a:off x="7545295" y="2089056"/>
            <a:ext cx="1016000" cy="475407"/>
          </a:xfrm>
          <a:prstGeom prst="wav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solidFill>
                  <a:srgbClr val="FF0000"/>
                </a:solidFill>
              </a:rPr>
              <a:t>-0,70</a:t>
            </a:r>
          </a:p>
        </p:txBody>
      </p:sp>
    </p:spTree>
    <p:extLst>
      <p:ext uri="{BB962C8B-B14F-4D97-AF65-F5344CB8AC3E}">
        <p14:creationId xmlns:p14="http://schemas.microsoft.com/office/powerpoint/2010/main" val="2085588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2052698006"/>
              </p:ext>
            </p:extLst>
          </p:nvPr>
        </p:nvGraphicFramePr>
        <p:xfrm>
          <a:off x="239058" y="1378656"/>
          <a:ext cx="7757402" cy="3534863"/>
        </p:xfrm>
        <a:graphic>
          <a:graphicData uri="http://schemas.openxmlformats.org/drawingml/2006/table">
            <a:tbl>
              <a:tblPr firstRow="1" bandRow="1">
                <a:tableStyleId>{5C22544A-7EE6-4342-B048-85BDC9FD1C3A}</a:tableStyleId>
              </a:tblPr>
              <a:tblGrid>
                <a:gridCol w="2202197">
                  <a:extLst>
                    <a:ext uri="{9D8B030D-6E8A-4147-A177-3AD203B41FA5}">
                      <a16:colId xmlns="" xmlns:a16="http://schemas.microsoft.com/office/drawing/2014/main" val="20000"/>
                    </a:ext>
                  </a:extLst>
                </a:gridCol>
                <a:gridCol w="679184">
                  <a:extLst>
                    <a:ext uri="{9D8B030D-6E8A-4147-A177-3AD203B41FA5}">
                      <a16:colId xmlns="" xmlns:a16="http://schemas.microsoft.com/office/drawing/2014/main" val="20001"/>
                    </a:ext>
                  </a:extLst>
                </a:gridCol>
                <a:gridCol w="979806">
                  <a:extLst>
                    <a:ext uri="{9D8B030D-6E8A-4147-A177-3AD203B41FA5}">
                      <a16:colId xmlns="" xmlns:a16="http://schemas.microsoft.com/office/drawing/2014/main" val="20002"/>
                    </a:ext>
                  </a:extLst>
                </a:gridCol>
                <a:gridCol w="913001">
                  <a:extLst>
                    <a:ext uri="{9D8B030D-6E8A-4147-A177-3AD203B41FA5}">
                      <a16:colId xmlns="" xmlns:a16="http://schemas.microsoft.com/office/drawing/2014/main" val="20003"/>
                    </a:ext>
                  </a:extLst>
                </a:gridCol>
                <a:gridCol w="1024343">
                  <a:extLst>
                    <a:ext uri="{9D8B030D-6E8A-4147-A177-3AD203B41FA5}">
                      <a16:colId xmlns="" xmlns:a16="http://schemas.microsoft.com/office/drawing/2014/main" val="20004"/>
                    </a:ext>
                  </a:extLst>
                </a:gridCol>
                <a:gridCol w="1076354">
                  <a:extLst>
                    <a:ext uri="{9D8B030D-6E8A-4147-A177-3AD203B41FA5}">
                      <a16:colId xmlns="" xmlns:a16="http://schemas.microsoft.com/office/drawing/2014/main" val="20005"/>
                    </a:ext>
                  </a:extLst>
                </a:gridCol>
                <a:gridCol w="882517"/>
              </a:tblGrid>
              <a:tr h="608783">
                <a:tc>
                  <a:txBody>
                    <a:bodyPr/>
                    <a:lstStyle/>
                    <a:p>
                      <a:pPr algn="ctr"/>
                      <a:r>
                        <a:rPr lang="fr-FR" b="1" dirty="0"/>
                        <a:t>Type</a:t>
                      </a:r>
                      <a:r>
                        <a:rPr lang="fr-FR" b="1" baseline="0" dirty="0"/>
                        <a:t> de candidat</a:t>
                      </a:r>
                      <a:endParaRPr lang="fr-FR" b="1" dirty="0"/>
                    </a:p>
                  </a:txBody>
                  <a:tcPr anchor="ctr"/>
                </a:tc>
                <a:tc>
                  <a:txBody>
                    <a:bodyPr/>
                    <a:lstStyle/>
                    <a:p>
                      <a:pPr algn="ctr"/>
                      <a:r>
                        <a:rPr lang="fr-FR" b="1" dirty="0"/>
                        <a:t>Sexe</a:t>
                      </a:r>
                    </a:p>
                  </a:txBody>
                  <a:tcPr anchor="ctr"/>
                </a:tc>
                <a:tc>
                  <a:txBody>
                    <a:bodyPr/>
                    <a:lstStyle/>
                    <a:p>
                      <a:pPr algn="ctr"/>
                      <a:r>
                        <a:rPr lang="fr-FR" b="1" dirty="0"/>
                        <a:t>2012</a:t>
                      </a:r>
                    </a:p>
                  </a:txBody>
                  <a:tcPr anchor="ctr"/>
                </a:tc>
                <a:tc>
                  <a:txBody>
                    <a:bodyPr/>
                    <a:lstStyle/>
                    <a:p>
                      <a:pPr algn="ctr"/>
                      <a:r>
                        <a:rPr lang="fr-FR" b="1" dirty="0"/>
                        <a:t>2013</a:t>
                      </a:r>
                    </a:p>
                  </a:txBody>
                  <a:tcPr anchor="ctr"/>
                </a:tc>
                <a:tc>
                  <a:txBody>
                    <a:bodyPr/>
                    <a:lstStyle/>
                    <a:p>
                      <a:pPr algn="ctr"/>
                      <a:r>
                        <a:rPr lang="fr-FR" b="1" dirty="0"/>
                        <a:t>2014</a:t>
                      </a:r>
                    </a:p>
                  </a:txBody>
                  <a:tcPr anchor="ctr"/>
                </a:tc>
                <a:tc>
                  <a:txBody>
                    <a:bodyPr/>
                    <a:lstStyle/>
                    <a:p>
                      <a:pPr algn="ctr"/>
                      <a:r>
                        <a:rPr lang="fr-FR" b="1" dirty="0"/>
                        <a:t>2015</a:t>
                      </a:r>
                    </a:p>
                  </a:txBody>
                  <a:tcPr anchor="ctr"/>
                </a:tc>
                <a:tc>
                  <a:txBody>
                    <a:bodyPr/>
                    <a:lstStyle/>
                    <a:p>
                      <a:pPr algn="ctr"/>
                      <a:r>
                        <a:rPr lang="fr-FR" b="1" dirty="0" smtClean="0"/>
                        <a:t>2016</a:t>
                      </a:r>
                      <a:endParaRPr lang="fr-FR" b="1" dirty="0"/>
                    </a:p>
                  </a:txBody>
                  <a:tcPr anchor="ctr"/>
                </a:tc>
                <a:extLst>
                  <a:ext uri="{0D108BD9-81ED-4DB2-BD59-A6C34878D82A}">
                    <a16:rowId xmlns="" xmlns:a16="http://schemas.microsoft.com/office/drawing/2014/main" val="10000"/>
                  </a:ext>
                </a:extLst>
              </a:tr>
              <a:tr h="0">
                <a:tc>
                  <a:txBody>
                    <a:bodyPr/>
                    <a:lstStyle/>
                    <a:p>
                      <a:pPr algn="ctr"/>
                      <a:r>
                        <a:rPr lang="fr-FR" b="1" dirty="0"/>
                        <a:t>Inaptes Totaux</a:t>
                      </a:r>
                    </a:p>
                  </a:txBody>
                  <a:tcPr anchor="ctr"/>
                </a:tc>
                <a:tc>
                  <a:txBody>
                    <a:bodyPr/>
                    <a:lstStyle/>
                    <a:p>
                      <a:pPr algn="ctr"/>
                      <a:r>
                        <a:rPr lang="fr-FR" b="1" dirty="0"/>
                        <a:t>M</a:t>
                      </a:r>
                    </a:p>
                  </a:txBody>
                  <a:tcPr anchor="ctr"/>
                </a:tc>
                <a:tc>
                  <a:txBody>
                    <a:bodyPr/>
                    <a:lstStyle/>
                    <a:p>
                      <a:pPr algn="ctr"/>
                      <a:r>
                        <a:rPr lang="fr-FR" b="1" dirty="0">
                          <a:solidFill>
                            <a:schemeClr val="tx1"/>
                          </a:solidFill>
                        </a:rPr>
                        <a:t>1,99%</a:t>
                      </a:r>
                    </a:p>
                  </a:txBody>
                  <a:tcPr anchor="ctr"/>
                </a:tc>
                <a:tc>
                  <a:txBody>
                    <a:bodyPr/>
                    <a:lstStyle/>
                    <a:p>
                      <a:pPr algn="ctr"/>
                      <a:r>
                        <a:rPr lang="fr-FR" b="1" dirty="0">
                          <a:solidFill>
                            <a:schemeClr val="tx1"/>
                          </a:solidFill>
                        </a:rPr>
                        <a:t>2,35%</a:t>
                      </a:r>
                    </a:p>
                  </a:txBody>
                  <a:tcPr anchor="ctr"/>
                </a:tc>
                <a:tc>
                  <a:txBody>
                    <a:bodyPr/>
                    <a:lstStyle/>
                    <a:p>
                      <a:pPr algn="ctr"/>
                      <a:r>
                        <a:rPr lang="fr-FR" b="1" dirty="0">
                          <a:solidFill>
                            <a:schemeClr val="tx1"/>
                          </a:solidFill>
                        </a:rPr>
                        <a:t>1,92 %</a:t>
                      </a:r>
                    </a:p>
                  </a:txBody>
                  <a:tcPr anchor="ctr"/>
                </a:tc>
                <a:tc>
                  <a:txBody>
                    <a:bodyPr/>
                    <a:lstStyle/>
                    <a:p>
                      <a:pPr algn="ctr"/>
                      <a:r>
                        <a:rPr lang="fr-FR" b="1" dirty="0">
                          <a:solidFill>
                            <a:schemeClr val="tx1"/>
                          </a:solidFill>
                        </a:rPr>
                        <a:t>1,97%</a:t>
                      </a:r>
                    </a:p>
                  </a:txBody>
                  <a:tcPr anchor="ctr"/>
                </a:tc>
                <a:tc>
                  <a:txBody>
                    <a:bodyPr/>
                    <a:lstStyle/>
                    <a:p>
                      <a:pPr algn="ctr"/>
                      <a:r>
                        <a:rPr lang="fr-FR" b="1" dirty="0" smtClean="0">
                          <a:solidFill>
                            <a:srgbClr val="FF0000"/>
                          </a:solidFill>
                        </a:rPr>
                        <a:t>2,68%*</a:t>
                      </a:r>
                      <a:endParaRPr lang="fr-FR" b="1" dirty="0">
                        <a:solidFill>
                          <a:srgbClr val="FF0000"/>
                        </a:solidFill>
                      </a:endParaRPr>
                    </a:p>
                  </a:txBody>
                  <a:tcPr anchor="ctr">
                    <a:solidFill>
                      <a:srgbClr val="FFFF00"/>
                    </a:solidFill>
                  </a:tcPr>
                </a:tc>
                <a:extLst>
                  <a:ext uri="{0D108BD9-81ED-4DB2-BD59-A6C34878D82A}">
                    <a16:rowId xmlns="" xmlns:a16="http://schemas.microsoft.com/office/drawing/2014/main" val="10001"/>
                  </a:ext>
                </a:extLst>
              </a:tr>
              <a:tr h="147054">
                <a:tc>
                  <a:txBody>
                    <a:bodyPr/>
                    <a:lstStyle/>
                    <a:p>
                      <a:pPr algn="ctr"/>
                      <a:r>
                        <a:rPr lang="fr-FR" b="1" dirty="0"/>
                        <a:t>Inaptes Totaux</a:t>
                      </a:r>
                    </a:p>
                  </a:txBody>
                  <a:tcPr anchor="ctr"/>
                </a:tc>
                <a:tc>
                  <a:txBody>
                    <a:bodyPr/>
                    <a:lstStyle/>
                    <a:p>
                      <a:pPr algn="ctr"/>
                      <a:r>
                        <a:rPr lang="fr-FR" b="1" dirty="0"/>
                        <a:t>F</a:t>
                      </a:r>
                    </a:p>
                  </a:txBody>
                  <a:tcPr anchor="ctr"/>
                </a:tc>
                <a:tc>
                  <a:txBody>
                    <a:bodyPr/>
                    <a:lstStyle/>
                    <a:p>
                      <a:pPr algn="ctr"/>
                      <a:r>
                        <a:rPr lang="fr-FR" b="1" dirty="0">
                          <a:solidFill>
                            <a:schemeClr val="tx1"/>
                          </a:solidFill>
                        </a:rPr>
                        <a:t>5,23%</a:t>
                      </a:r>
                    </a:p>
                  </a:txBody>
                  <a:tcPr anchor="ctr"/>
                </a:tc>
                <a:tc>
                  <a:txBody>
                    <a:bodyPr/>
                    <a:lstStyle/>
                    <a:p>
                      <a:pPr algn="ctr"/>
                      <a:r>
                        <a:rPr lang="fr-FR" b="1" dirty="0">
                          <a:solidFill>
                            <a:schemeClr val="tx1"/>
                          </a:solidFill>
                        </a:rPr>
                        <a:t>5,66%</a:t>
                      </a:r>
                    </a:p>
                  </a:txBody>
                  <a:tcPr anchor="ctr"/>
                </a:tc>
                <a:tc>
                  <a:txBody>
                    <a:bodyPr/>
                    <a:lstStyle/>
                    <a:p>
                      <a:pPr algn="ctr"/>
                      <a:r>
                        <a:rPr lang="fr-FR" b="1" dirty="0">
                          <a:solidFill>
                            <a:schemeClr val="tx1"/>
                          </a:solidFill>
                        </a:rPr>
                        <a:t>4,86 %</a:t>
                      </a:r>
                    </a:p>
                  </a:txBody>
                  <a:tcPr anchor="ctr"/>
                </a:tc>
                <a:tc>
                  <a:txBody>
                    <a:bodyPr/>
                    <a:lstStyle/>
                    <a:p>
                      <a:pPr algn="ctr"/>
                      <a:r>
                        <a:rPr lang="fr-FR" b="1" dirty="0">
                          <a:solidFill>
                            <a:schemeClr val="tx1"/>
                          </a:solidFill>
                        </a:rPr>
                        <a:t>5,01%</a:t>
                      </a:r>
                    </a:p>
                  </a:txBody>
                  <a:tcPr anchor="ctr"/>
                </a:tc>
                <a:tc>
                  <a:txBody>
                    <a:bodyPr/>
                    <a:lstStyle/>
                    <a:p>
                      <a:pPr algn="ctr"/>
                      <a:r>
                        <a:rPr lang="fr-FR" b="1" dirty="0" smtClean="0">
                          <a:solidFill>
                            <a:srgbClr val="FF0000"/>
                          </a:solidFill>
                        </a:rPr>
                        <a:t>6,14%*</a:t>
                      </a:r>
                      <a:endParaRPr lang="fr-FR" b="1" dirty="0">
                        <a:solidFill>
                          <a:srgbClr val="FF0000"/>
                        </a:solidFill>
                      </a:endParaRPr>
                    </a:p>
                  </a:txBody>
                  <a:tcPr anchor="ctr">
                    <a:solidFill>
                      <a:srgbClr val="FFFF00"/>
                    </a:solidFill>
                  </a:tcPr>
                </a:tc>
                <a:extLst>
                  <a:ext uri="{0D108BD9-81ED-4DB2-BD59-A6C34878D82A}">
                    <a16:rowId xmlns="" xmlns:a16="http://schemas.microsoft.com/office/drawing/2014/main" val="10002"/>
                  </a:ext>
                </a:extLst>
              </a:tr>
              <a:tr h="229529">
                <a:tc>
                  <a:txBody>
                    <a:bodyPr/>
                    <a:lstStyle/>
                    <a:p>
                      <a:pPr algn="ctr"/>
                      <a:r>
                        <a:rPr lang="fr-FR" b="1" dirty="0"/>
                        <a:t>Inaptes</a:t>
                      </a:r>
                      <a:r>
                        <a:rPr lang="fr-FR" b="1" baseline="0" dirty="0"/>
                        <a:t> partiels</a:t>
                      </a:r>
                      <a:endParaRPr lang="fr-FR" b="1" dirty="0"/>
                    </a:p>
                  </a:txBody>
                  <a:tcPr anchor="ctr"/>
                </a:tc>
                <a:tc>
                  <a:txBody>
                    <a:bodyPr/>
                    <a:lstStyle/>
                    <a:p>
                      <a:pPr algn="ctr"/>
                      <a:r>
                        <a:rPr lang="fr-FR" b="1" dirty="0"/>
                        <a:t>M</a:t>
                      </a:r>
                    </a:p>
                  </a:txBody>
                  <a:tcPr anchor="ctr"/>
                </a:tc>
                <a:tc>
                  <a:txBody>
                    <a:bodyPr/>
                    <a:lstStyle/>
                    <a:p>
                      <a:pPr algn="ctr"/>
                      <a:r>
                        <a:rPr lang="fr-FR" b="1" dirty="0">
                          <a:solidFill>
                            <a:schemeClr val="tx1"/>
                          </a:solidFill>
                        </a:rPr>
                        <a:t>1,09%</a:t>
                      </a:r>
                    </a:p>
                  </a:txBody>
                  <a:tcPr anchor="ctr"/>
                </a:tc>
                <a:tc>
                  <a:txBody>
                    <a:bodyPr/>
                    <a:lstStyle/>
                    <a:p>
                      <a:pPr algn="ctr"/>
                      <a:r>
                        <a:rPr lang="fr-FR" b="1" dirty="0">
                          <a:solidFill>
                            <a:schemeClr val="tx1"/>
                          </a:solidFill>
                        </a:rPr>
                        <a:t>1,55%</a:t>
                      </a:r>
                    </a:p>
                  </a:txBody>
                  <a:tcPr anchor="ctr"/>
                </a:tc>
                <a:tc>
                  <a:txBody>
                    <a:bodyPr/>
                    <a:lstStyle/>
                    <a:p>
                      <a:pPr algn="ctr"/>
                      <a:r>
                        <a:rPr lang="fr-FR" b="1" dirty="0">
                          <a:solidFill>
                            <a:schemeClr val="tx1"/>
                          </a:solidFill>
                        </a:rPr>
                        <a:t>1,64 %</a:t>
                      </a:r>
                    </a:p>
                  </a:txBody>
                  <a:tcPr anchor="ctr"/>
                </a:tc>
                <a:tc>
                  <a:txBody>
                    <a:bodyPr/>
                    <a:lstStyle/>
                    <a:p>
                      <a:pPr algn="ctr"/>
                      <a:r>
                        <a:rPr lang="fr-FR" b="1" dirty="0">
                          <a:solidFill>
                            <a:schemeClr val="tx1"/>
                          </a:solidFill>
                        </a:rPr>
                        <a:t>2,09%</a:t>
                      </a:r>
                    </a:p>
                  </a:txBody>
                  <a:tcPr anchor="ctr"/>
                </a:tc>
                <a:tc>
                  <a:txBody>
                    <a:bodyPr/>
                    <a:lstStyle/>
                    <a:p>
                      <a:pPr algn="ctr"/>
                      <a:r>
                        <a:rPr lang="fr-FR" b="1" dirty="0" smtClean="0">
                          <a:solidFill>
                            <a:schemeClr val="tx1"/>
                          </a:solidFill>
                        </a:rPr>
                        <a:t>1,76%</a:t>
                      </a:r>
                      <a:endParaRPr lang="fr-FR" b="1" dirty="0">
                        <a:solidFill>
                          <a:schemeClr val="tx1"/>
                        </a:solidFill>
                      </a:endParaRPr>
                    </a:p>
                  </a:txBody>
                  <a:tcPr anchor="ctr"/>
                </a:tc>
                <a:extLst>
                  <a:ext uri="{0D108BD9-81ED-4DB2-BD59-A6C34878D82A}">
                    <a16:rowId xmlns="" xmlns:a16="http://schemas.microsoft.com/office/drawing/2014/main" val="10003"/>
                  </a:ext>
                </a:extLst>
              </a:tr>
              <a:tr h="0">
                <a:tc>
                  <a:txBody>
                    <a:bodyPr/>
                    <a:lstStyle/>
                    <a:p>
                      <a:pPr algn="ctr"/>
                      <a:r>
                        <a:rPr lang="fr-FR" b="1" dirty="0"/>
                        <a:t>Inaptes</a:t>
                      </a:r>
                      <a:r>
                        <a:rPr lang="fr-FR" b="1" baseline="0" dirty="0"/>
                        <a:t> partiels </a:t>
                      </a:r>
                      <a:endParaRPr lang="fr-FR" b="1" dirty="0"/>
                    </a:p>
                  </a:txBody>
                  <a:tcPr anchor="ctr"/>
                </a:tc>
                <a:tc>
                  <a:txBody>
                    <a:bodyPr/>
                    <a:lstStyle/>
                    <a:p>
                      <a:pPr algn="ctr"/>
                      <a:r>
                        <a:rPr lang="fr-FR" b="1" dirty="0"/>
                        <a:t>F</a:t>
                      </a:r>
                    </a:p>
                  </a:txBody>
                  <a:tcPr anchor="ctr"/>
                </a:tc>
                <a:tc>
                  <a:txBody>
                    <a:bodyPr/>
                    <a:lstStyle/>
                    <a:p>
                      <a:pPr algn="ctr"/>
                      <a:r>
                        <a:rPr lang="fr-FR" b="1" dirty="0">
                          <a:solidFill>
                            <a:schemeClr val="tx1"/>
                          </a:solidFill>
                        </a:rPr>
                        <a:t>3,60%</a:t>
                      </a:r>
                    </a:p>
                  </a:txBody>
                  <a:tcPr anchor="ctr"/>
                </a:tc>
                <a:tc>
                  <a:txBody>
                    <a:bodyPr/>
                    <a:lstStyle/>
                    <a:p>
                      <a:pPr algn="ctr"/>
                      <a:r>
                        <a:rPr lang="fr-FR" b="1" dirty="0">
                          <a:solidFill>
                            <a:schemeClr val="tx1"/>
                          </a:solidFill>
                        </a:rPr>
                        <a:t>4,04%</a:t>
                      </a:r>
                    </a:p>
                  </a:txBody>
                  <a:tcPr anchor="ctr"/>
                </a:tc>
                <a:tc>
                  <a:txBody>
                    <a:bodyPr/>
                    <a:lstStyle/>
                    <a:p>
                      <a:pPr algn="ctr"/>
                      <a:r>
                        <a:rPr lang="fr-FR" b="1" dirty="0">
                          <a:solidFill>
                            <a:schemeClr val="tx1"/>
                          </a:solidFill>
                        </a:rPr>
                        <a:t>4,65 %</a:t>
                      </a:r>
                    </a:p>
                  </a:txBody>
                  <a:tcPr anchor="ctr"/>
                </a:tc>
                <a:tc>
                  <a:txBody>
                    <a:bodyPr/>
                    <a:lstStyle/>
                    <a:p>
                      <a:pPr algn="ctr"/>
                      <a:r>
                        <a:rPr lang="fr-FR" b="1" dirty="0">
                          <a:solidFill>
                            <a:schemeClr val="tx1"/>
                          </a:solidFill>
                        </a:rPr>
                        <a:t>4,69%</a:t>
                      </a:r>
                    </a:p>
                  </a:txBody>
                  <a:tcPr anchor="ctr"/>
                </a:tc>
                <a:tc>
                  <a:txBody>
                    <a:bodyPr/>
                    <a:lstStyle/>
                    <a:p>
                      <a:pPr algn="ctr"/>
                      <a:r>
                        <a:rPr lang="fr-FR" b="1" dirty="0" smtClean="0">
                          <a:solidFill>
                            <a:schemeClr val="tx1"/>
                          </a:solidFill>
                        </a:rPr>
                        <a:t>4,58%</a:t>
                      </a:r>
                      <a:endParaRPr lang="fr-FR" b="1" dirty="0">
                        <a:solidFill>
                          <a:schemeClr val="tx1"/>
                        </a:solidFill>
                      </a:endParaRPr>
                    </a:p>
                  </a:txBody>
                  <a:tcPr anchor="ctr">
                    <a:solidFill>
                      <a:schemeClr val="accent5">
                        <a:lumMod val="20000"/>
                        <a:lumOff val="80000"/>
                      </a:schemeClr>
                    </a:solidFill>
                  </a:tcPr>
                </a:tc>
                <a:extLst>
                  <a:ext uri="{0D108BD9-81ED-4DB2-BD59-A6C34878D82A}">
                    <a16:rowId xmlns="" xmlns:a16="http://schemas.microsoft.com/office/drawing/2014/main" val="10004"/>
                  </a:ext>
                </a:extLst>
              </a:tr>
              <a:tr h="0">
                <a:tc>
                  <a:txBody>
                    <a:bodyPr/>
                    <a:lstStyle/>
                    <a:p>
                      <a:pPr algn="ctr"/>
                      <a:r>
                        <a:rPr lang="fr-FR" b="1" dirty="0"/>
                        <a:t>Contrôle adapté</a:t>
                      </a:r>
                    </a:p>
                  </a:txBody>
                  <a:tcPr anchor="ctr"/>
                </a:tc>
                <a:tc>
                  <a:txBody>
                    <a:bodyPr/>
                    <a:lstStyle/>
                    <a:p>
                      <a:pPr algn="ctr"/>
                      <a:r>
                        <a:rPr lang="fr-FR" b="1" dirty="0"/>
                        <a:t>M</a:t>
                      </a:r>
                    </a:p>
                  </a:txBody>
                  <a:tcPr anchor="ctr"/>
                </a:tc>
                <a:tc>
                  <a:txBody>
                    <a:bodyPr/>
                    <a:lstStyle/>
                    <a:p>
                      <a:pPr algn="ctr"/>
                      <a:r>
                        <a:rPr lang="fr-FR" b="1" dirty="0">
                          <a:solidFill>
                            <a:schemeClr val="tx1"/>
                          </a:solidFill>
                        </a:rPr>
                        <a:t>0,04%</a:t>
                      </a:r>
                    </a:p>
                  </a:txBody>
                  <a:tcPr anchor="ctr"/>
                </a:tc>
                <a:tc>
                  <a:txBody>
                    <a:bodyPr/>
                    <a:lstStyle/>
                    <a:p>
                      <a:pPr algn="ctr"/>
                      <a:r>
                        <a:rPr lang="fr-FR" b="1" dirty="0">
                          <a:solidFill>
                            <a:schemeClr val="tx1"/>
                          </a:solidFill>
                        </a:rPr>
                        <a:t>0,04%</a:t>
                      </a:r>
                    </a:p>
                  </a:txBody>
                  <a:tcPr anchor="ctr"/>
                </a:tc>
                <a:tc>
                  <a:txBody>
                    <a:bodyPr/>
                    <a:lstStyle/>
                    <a:p>
                      <a:pPr algn="ctr"/>
                      <a:r>
                        <a:rPr lang="fr-FR" b="1" dirty="0">
                          <a:solidFill>
                            <a:schemeClr val="tx1"/>
                          </a:solidFill>
                        </a:rPr>
                        <a:t>0,04 %</a:t>
                      </a:r>
                    </a:p>
                  </a:txBody>
                  <a:tcPr anchor="ctr"/>
                </a:tc>
                <a:tc>
                  <a:txBody>
                    <a:bodyPr/>
                    <a:lstStyle/>
                    <a:p>
                      <a:pPr algn="ctr"/>
                      <a:r>
                        <a:rPr lang="fr-FR" b="1" dirty="0">
                          <a:solidFill>
                            <a:schemeClr val="tx1"/>
                          </a:solidFill>
                        </a:rPr>
                        <a:t>0,02%</a:t>
                      </a:r>
                    </a:p>
                  </a:txBody>
                  <a:tcPr anchor="ctr"/>
                </a:tc>
                <a:tc>
                  <a:txBody>
                    <a:bodyPr/>
                    <a:lstStyle/>
                    <a:p>
                      <a:pPr algn="ctr"/>
                      <a:r>
                        <a:rPr lang="fr-FR" b="1" dirty="0" smtClean="0">
                          <a:solidFill>
                            <a:schemeClr val="tx1"/>
                          </a:solidFill>
                        </a:rPr>
                        <a:t>0,042%</a:t>
                      </a:r>
                      <a:endParaRPr lang="fr-FR" b="1" dirty="0">
                        <a:solidFill>
                          <a:schemeClr val="tx1"/>
                        </a:solidFill>
                      </a:endParaRPr>
                    </a:p>
                  </a:txBody>
                  <a:tcPr anchor="ctr"/>
                </a:tc>
                <a:extLst>
                  <a:ext uri="{0D108BD9-81ED-4DB2-BD59-A6C34878D82A}">
                    <a16:rowId xmlns="" xmlns:a16="http://schemas.microsoft.com/office/drawing/2014/main" val="10005"/>
                  </a:ext>
                </a:extLst>
              </a:tr>
              <a:tr h="0">
                <a:tc>
                  <a:txBody>
                    <a:bodyPr/>
                    <a:lstStyle/>
                    <a:p>
                      <a:pPr algn="ctr"/>
                      <a:r>
                        <a:rPr lang="fr-FR" b="1" dirty="0"/>
                        <a:t>Contrôle adapté</a:t>
                      </a:r>
                    </a:p>
                  </a:txBody>
                  <a:tcPr anchor="ctr"/>
                </a:tc>
                <a:tc>
                  <a:txBody>
                    <a:bodyPr/>
                    <a:lstStyle/>
                    <a:p>
                      <a:pPr algn="ctr"/>
                      <a:r>
                        <a:rPr lang="fr-FR" b="1" dirty="0"/>
                        <a:t>F</a:t>
                      </a:r>
                    </a:p>
                  </a:txBody>
                  <a:tcPr anchor="ctr"/>
                </a:tc>
                <a:tc>
                  <a:txBody>
                    <a:bodyPr/>
                    <a:lstStyle/>
                    <a:p>
                      <a:pPr algn="ctr"/>
                      <a:r>
                        <a:rPr lang="fr-FR" b="1" dirty="0">
                          <a:solidFill>
                            <a:schemeClr val="tx1"/>
                          </a:solidFill>
                        </a:rPr>
                        <a:t>0,01%</a:t>
                      </a:r>
                    </a:p>
                  </a:txBody>
                  <a:tcPr anchor="ctr"/>
                </a:tc>
                <a:tc>
                  <a:txBody>
                    <a:bodyPr/>
                    <a:lstStyle/>
                    <a:p>
                      <a:pPr algn="ctr"/>
                      <a:r>
                        <a:rPr lang="fr-FR" b="1" dirty="0">
                          <a:solidFill>
                            <a:schemeClr val="tx1"/>
                          </a:solidFill>
                        </a:rPr>
                        <a:t>0,06%</a:t>
                      </a:r>
                    </a:p>
                  </a:txBody>
                  <a:tcPr anchor="ctr"/>
                </a:tc>
                <a:tc>
                  <a:txBody>
                    <a:bodyPr/>
                    <a:lstStyle/>
                    <a:p>
                      <a:pPr algn="ctr"/>
                      <a:r>
                        <a:rPr lang="fr-FR" b="1" dirty="0">
                          <a:solidFill>
                            <a:schemeClr val="tx1"/>
                          </a:solidFill>
                        </a:rPr>
                        <a:t>0,16 %</a:t>
                      </a:r>
                    </a:p>
                  </a:txBody>
                  <a:tcPr anchor="ctr"/>
                </a:tc>
                <a:tc>
                  <a:txBody>
                    <a:bodyPr/>
                    <a:lstStyle/>
                    <a:p>
                      <a:pPr algn="ctr"/>
                      <a:r>
                        <a:rPr lang="fr-FR" b="1" dirty="0">
                          <a:solidFill>
                            <a:schemeClr val="tx1"/>
                          </a:solidFill>
                        </a:rPr>
                        <a:t>0,03%</a:t>
                      </a:r>
                    </a:p>
                  </a:txBody>
                  <a:tcPr anchor="ctr"/>
                </a:tc>
                <a:tc>
                  <a:txBody>
                    <a:bodyPr/>
                    <a:lstStyle/>
                    <a:p>
                      <a:pPr algn="ctr"/>
                      <a:r>
                        <a:rPr lang="fr-FR" b="1" dirty="0" smtClean="0">
                          <a:solidFill>
                            <a:schemeClr val="tx1"/>
                          </a:solidFill>
                        </a:rPr>
                        <a:t>0,064%</a:t>
                      </a:r>
                      <a:endParaRPr lang="fr-FR" b="1" dirty="0">
                        <a:solidFill>
                          <a:schemeClr val="tx1"/>
                        </a:solidFill>
                      </a:endParaRPr>
                    </a:p>
                  </a:txBody>
                  <a:tcPr anchor="ctr"/>
                </a:tc>
                <a:extLst>
                  <a:ext uri="{0D108BD9-81ED-4DB2-BD59-A6C34878D82A}">
                    <a16:rowId xmlns="" xmlns:a16="http://schemas.microsoft.com/office/drawing/2014/main" val="10006"/>
                  </a:ext>
                </a:extLst>
              </a:tr>
              <a:tr h="0">
                <a:tc>
                  <a:txBody>
                    <a:bodyPr/>
                    <a:lstStyle/>
                    <a:p>
                      <a:pPr algn="ctr"/>
                      <a:r>
                        <a:rPr lang="fr-FR" b="1" dirty="0"/>
                        <a:t>Protocole standard</a:t>
                      </a:r>
                    </a:p>
                  </a:txBody>
                  <a:tcPr anchor="ctr"/>
                </a:tc>
                <a:tc>
                  <a:txBody>
                    <a:bodyPr/>
                    <a:lstStyle/>
                    <a:p>
                      <a:pPr algn="ctr"/>
                      <a:r>
                        <a:rPr lang="fr-FR" b="1" dirty="0"/>
                        <a:t>M</a:t>
                      </a:r>
                    </a:p>
                  </a:txBody>
                  <a:tcPr anchor="ctr"/>
                </a:tc>
                <a:tc>
                  <a:txBody>
                    <a:bodyPr/>
                    <a:lstStyle/>
                    <a:p>
                      <a:pPr algn="ctr"/>
                      <a:r>
                        <a:rPr lang="fr-FR" b="1" dirty="0">
                          <a:solidFill>
                            <a:schemeClr val="tx1"/>
                          </a:solidFill>
                        </a:rPr>
                        <a:t>96,87%</a:t>
                      </a:r>
                    </a:p>
                  </a:txBody>
                  <a:tcPr anchor="ctr"/>
                </a:tc>
                <a:tc>
                  <a:txBody>
                    <a:bodyPr/>
                    <a:lstStyle/>
                    <a:p>
                      <a:pPr algn="ctr"/>
                      <a:r>
                        <a:rPr lang="fr-FR" b="1" dirty="0">
                          <a:solidFill>
                            <a:schemeClr val="tx1"/>
                          </a:solidFill>
                        </a:rPr>
                        <a:t>96,05%</a:t>
                      </a:r>
                    </a:p>
                  </a:txBody>
                  <a:tcPr anchor="ctr"/>
                </a:tc>
                <a:tc>
                  <a:txBody>
                    <a:bodyPr/>
                    <a:lstStyle/>
                    <a:p>
                      <a:pPr algn="ctr"/>
                      <a:r>
                        <a:rPr lang="fr-FR" b="1" dirty="0">
                          <a:solidFill>
                            <a:schemeClr val="tx1"/>
                          </a:solidFill>
                        </a:rPr>
                        <a:t>96,38 %</a:t>
                      </a:r>
                    </a:p>
                  </a:txBody>
                  <a:tcPr anchor="ctr"/>
                </a:tc>
                <a:tc>
                  <a:txBody>
                    <a:bodyPr/>
                    <a:lstStyle/>
                    <a:p>
                      <a:pPr algn="ctr"/>
                      <a:r>
                        <a:rPr lang="fr-FR" b="1" dirty="0">
                          <a:solidFill>
                            <a:schemeClr val="tx1"/>
                          </a:solidFill>
                        </a:rPr>
                        <a:t>95,92%</a:t>
                      </a:r>
                    </a:p>
                  </a:txBody>
                  <a:tcPr anchor="ctr"/>
                </a:tc>
                <a:tc>
                  <a:txBody>
                    <a:bodyPr/>
                    <a:lstStyle/>
                    <a:p>
                      <a:pPr algn="ctr"/>
                      <a:r>
                        <a:rPr lang="fr-FR" b="1" dirty="0" smtClean="0">
                          <a:solidFill>
                            <a:schemeClr val="tx1"/>
                          </a:solidFill>
                        </a:rPr>
                        <a:t>95,56%</a:t>
                      </a:r>
                      <a:endParaRPr lang="fr-FR" b="1" dirty="0">
                        <a:solidFill>
                          <a:schemeClr val="tx1"/>
                        </a:solidFill>
                      </a:endParaRPr>
                    </a:p>
                  </a:txBody>
                  <a:tcPr anchor="ctr"/>
                </a:tc>
                <a:extLst>
                  <a:ext uri="{0D108BD9-81ED-4DB2-BD59-A6C34878D82A}">
                    <a16:rowId xmlns="" xmlns:a16="http://schemas.microsoft.com/office/drawing/2014/main" val="10007"/>
                  </a:ext>
                </a:extLst>
              </a:tr>
              <a:tr h="0">
                <a:tc>
                  <a:txBody>
                    <a:bodyPr/>
                    <a:lstStyle/>
                    <a:p>
                      <a:pPr algn="ctr"/>
                      <a:r>
                        <a:rPr lang="fr-FR" b="1" dirty="0"/>
                        <a:t>Protocole standard</a:t>
                      </a:r>
                    </a:p>
                  </a:txBody>
                  <a:tcPr anchor="ctr"/>
                </a:tc>
                <a:tc>
                  <a:txBody>
                    <a:bodyPr/>
                    <a:lstStyle/>
                    <a:p>
                      <a:pPr algn="ctr"/>
                      <a:r>
                        <a:rPr lang="fr-FR" b="1" dirty="0"/>
                        <a:t>F</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b="1" dirty="0">
                          <a:solidFill>
                            <a:schemeClr val="tx1"/>
                          </a:solidFill>
                        </a:rPr>
                        <a:t>91,16%</a:t>
                      </a:r>
                    </a:p>
                  </a:txBody>
                  <a:tcPr anchor="ctr"/>
                </a:tc>
                <a:tc>
                  <a:txBody>
                    <a:bodyPr/>
                    <a:lstStyle/>
                    <a:p>
                      <a:pPr algn="ctr"/>
                      <a:r>
                        <a:rPr lang="fr-FR" b="1" dirty="0">
                          <a:solidFill>
                            <a:schemeClr val="tx1"/>
                          </a:solidFill>
                        </a:rPr>
                        <a:t>90,21%</a:t>
                      </a:r>
                    </a:p>
                  </a:txBody>
                  <a:tcPr anchor="ctr"/>
                </a:tc>
                <a:tc>
                  <a:txBody>
                    <a:bodyPr/>
                    <a:lstStyle/>
                    <a:p>
                      <a:pPr algn="ctr"/>
                      <a:r>
                        <a:rPr lang="fr-FR" b="1" dirty="0">
                          <a:solidFill>
                            <a:schemeClr val="tx1"/>
                          </a:solidFill>
                        </a:rPr>
                        <a:t>90,81 %</a:t>
                      </a:r>
                    </a:p>
                  </a:txBody>
                  <a:tcPr anchor="ctr"/>
                </a:tc>
                <a:tc>
                  <a:txBody>
                    <a:bodyPr/>
                    <a:lstStyle/>
                    <a:p>
                      <a:pPr algn="ctr"/>
                      <a:r>
                        <a:rPr lang="fr-FR" b="1" dirty="0">
                          <a:solidFill>
                            <a:schemeClr val="tx1"/>
                          </a:solidFill>
                        </a:rPr>
                        <a:t>90,26%</a:t>
                      </a:r>
                    </a:p>
                  </a:txBody>
                  <a:tcPr anchor="ctr"/>
                </a:tc>
                <a:tc>
                  <a:txBody>
                    <a:bodyPr/>
                    <a:lstStyle/>
                    <a:p>
                      <a:pPr algn="ctr"/>
                      <a:r>
                        <a:rPr lang="fr-FR" b="1" dirty="0" smtClean="0">
                          <a:solidFill>
                            <a:schemeClr val="tx1"/>
                          </a:solidFill>
                        </a:rPr>
                        <a:t>88,28%</a:t>
                      </a:r>
                      <a:endParaRPr lang="fr-FR" b="1" dirty="0">
                        <a:solidFill>
                          <a:schemeClr val="tx1"/>
                        </a:solidFill>
                      </a:endParaRPr>
                    </a:p>
                  </a:txBody>
                  <a:tcPr anchor="ctr"/>
                </a:tc>
                <a:extLst>
                  <a:ext uri="{0D108BD9-81ED-4DB2-BD59-A6C34878D82A}">
                    <a16:rowId xmlns="" xmlns:a16="http://schemas.microsoft.com/office/drawing/2014/main" val="10008"/>
                  </a:ext>
                </a:extLst>
              </a:tr>
            </a:tbl>
          </a:graphicData>
        </a:graphic>
      </p:graphicFrame>
      <p:sp>
        <p:nvSpPr>
          <p:cNvPr id="7" name="Rectangle 6"/>
          <p:cNvSpPr/>
          <p:nvPr/>
        </p:nvSpPr>
        <p:spPr>
          <a:xfrm>
            <a:off x="0" y="353127"/>
            <a:ext cx="9144000" cy="584776"/>
          </a:xfrm>
          <a:prstGeom prst="rect">
            <a:avLst/>
          </a:prstGeom>
        </p:spPr>
        <p:txBody>
          <a:bodyPr wrap="square">
            <a:spAutoFit/>
          </a:bodyPr>
          <a:lstStyle/>
          <a:p>
            <a:pPr marL="0" lvl="4" indent="0" algn="ctr">
              <a:buNone/>
            </a:pPr>
            <a:r>
              <a:rPr lang="fr-FR" sz="3200" b="1" dirty="0" smtClean="0">
                <a:solidFill>
                  <a:srgbClr val="FFFF00"/>
                </a:solidFill>
                <a:effectLst>
                  <a:outerShdw blurRad="38100" dist="38100" dir="2700000" algn="tl">
                    <a:srgbClr val="000000">
                      <a:alpha val="43137"/>
                    </a:srgbClr>
                  </a:outerShdw>
                </a:effectLst>
                <a:latin typeface="Arial Black" pitchFamily="34" charset="0"/>
                <a:ea typeface="+mj-ea"/>
                <a:cs typeface="+mj-cs"/>
                <a:sym typeface="Wingdings"/>
              </a:rPr>
              <a:t>Taux </a:t>
            </a:r>
            <a:r>
              <a:rPr lang="fr-FR" sz="3200" b="1" dirty="0">
                <a:solidFill>
                  <a:srgbClr val="FFFF00"/>
                </a:solidFill>
                <a:effectLst>
                  <a:outerShdw blurRad="38100" dist="38100" dir="2700000" algn="tl">
                    <a:srgbClr val="000000">
                      <a:alpha val="43137"/>
                    </a:srgbClr>
                  </a:outerShdw>
                </a:effectLst>
                <a:latin typeface="Arial Black" pitchFamily="34" charset="0"/>
                <a:ea typeface="+mj-ea"/>
                <a:cs typeface="+mj-cs"/>
                <a:sym typeface="Wingdings"/>
              </a:rPr>
              <a:t>d’inaptitude au </a:t>
            </a:r>
            <a:r>
              <a:rPr lang="fr-FR" sz="3200" b="1" u="sng" dirty="0">
                <a:solidFill>
                  <a:srgbClr val="FFFF00"/>
                </a:solidFill>
                <a:effectLst>
                  <a:outerShdw blurRad="38100" dist="38100" dir="2700000" algn="tl">
                    <a:srgbClr val="000000">
                      <a:alpha val="43137"/>
                    </a:srgbClr>
                  </a:outerShdw>
                </a:effectLst>
                <a:latin typeface="Arial Black" pitchFamily="34" charset="0"/>
                <a:ea typeface="+mj-ea"/>
                <a:cs typeface="+mj-cs"/>
                <a:sym typeface="Wingdings"/>
              </a:rPr>
              <a:t>CAP BEP:</a:t>
            </a:r>
            <a:endParaRPr lang="fr-FR" sz="3200" b="1" u="sng" dirty="0">
              <a:solidFill>
                <a:srgbClr val="FFFF00"/>
              </a:solidFill>
              <a:effectLst>
                <a:outerShdw blurRad="38100" dist="38100" dir="2700000" algn="tl">
                  <a:srgbClr val="000000">
                    <a:alpha val="43137"/>
                  </a:srgbClr>
                </a:outerShdw>
              </a:effectLst>
              <a:latin typeface="Arial Black" pitchFamily="34" charset="0"/>
              <a:ea typeface="+mj-ea"/>
              <a:cs typeface="+mj-cs"/>
            </a:endParaRPr>
          </a:p>
        </p:txBody>
      </p:sp>
      <p:sp>
        <p:nvSpPr>
          <p:cNvPr id="4" name="Rectangle 3"/>
          <p:cNvSpPr/>
          <p:nvPr/>
        </p:nvSpPr>
        <p:spPr>
          <a:xfrm>
            <a:off x="99570" y="5024416"/>
            <a:ext cx="9044430" cy="1384995"/>
          </a:xfrm>
          <a:prstGeom prst="rect">
            <a:avLst/>
          </a:prstGeom>
        </p:spPr>
        <p:txBody>
          <a:bodyPr wrap="square">
            <a:spAutoFit/>
          </a:bodyPr>
          <a:lstStyle/>
          <a:p>
            <a:r>
              <a:rPr lang="fr-FR" sz="2400" b="1" u="sng" dirty="0">
                <a:solidFill>
                  <a:schemeClr val="bg1"/>
                </a:solidFill>
                <a:effectLst>
                  <a:outerShdw blurRad="38100" dist="38100" dir="2700000" algn="tl">
                    <a:srgbClr val="000000">
                      <a:alpha val="43137"/>
                    </a:srgbClr>
                  </a:outerShdw>
                </a:effectLst>
                <a:latin typeface="Arial Black" pitchFamily="34" charset="0"/>
                <a:sym typeface="Wingdings"/>
              </a:rPr>
              <a:t>Constats : </a:t>
            </a:r>
            <a:endParaRPr lang="fr-FR" sz="2400" b="1" u="sng" dirty="0" smtClean="0">
              <a:solidFill>
                <a:schemeClr val="bg1"/>
              </a:solidFill>
              <a:effectLst>
                <a:outerShdw blurRad="38100" dist="38100" dir="2700000" algn="tl">
                  <a:srgbClr val="000000">
                    <a:alpha val="43137"/>
                  </a:srgbClr>
                </a:outerShdw>
              </a:effectLst>
              <a:latin typeface="Arial Black" pitchFamily="34" charset="0"/>
              <a:sym typeface="Wingdings"/>
            </a:endParaRPr>
          </a:p>
          <a:p>
            <a:endParaRPr lang="fr-FR" sz="2400" b="1" u="sng" dirty="0">
              <a:solidFill>
                <a:schemeClr val="bg1"/>
              </a:solidFill>
              <a:effectLst>
                <a:outerShdw blurRad="38100" dist="38100" dir="2700000" algn="tl">
                  <a:srgbClr val="000000">
                    <a:alpha val="43137"/>
                  </a:srgbClr>
                </a:outerShdw>
              </a:effectLst>
              <a:latin typeface="Arial Black" pitchFamily="34" charset="0"/>
              <a:sym typeface="Wingdings"/>
            </a:endParaRPr>
          </a:p>
          <a:p>
            <a:pPr algn="just"/>
            <a:r>
              <a:rPr lang="fr-FR" b="1" dirty="0" smtClean="0">
                <a:solidFill>
                  <a:srgbClr val="FF6600"/>
                </a:solidFill>
                <a:effectLst>
                  <a:outerShdw blurRad="38100" dist="38100" dir="2700000" algn="tl">
                    <a:srgbClr val="000000">
                      <a:alpha val="43137"/>
                    </a:srgbClr>
                  </a:outerShdw>
                </a:effectLst>
                <a:latin typeface="Arial Black" pitchFamily="34" charset="0"/>
                <a:sym typeface="Wingdings"/>
              </a:rPr>
              <a:t>Un point de vigilance : les taux d’inaptitudes progressent à nouveau</a:t>
            </a:r>
            <a:endParaRPr lang="fr-FR" b="1" dirty="0">
              <a:solidFill>
                <a:srgbClr val="FF6600"/>
              </a:solidFill>
              <a:effectLst>
                <a:outerShdw blurRad="38100" dist="38100" dir="2700000" algn="tl">
                  <a:srgbClr val="000000">
                    <a:alpha val="43137"/>
                  </a:srgbClr>
                </a:outerShdw>
              </a:effectLst>
              <a:latin typeface="Arial Black" pitchFamily="34" charset="0"/>
              <a:sym typeface="Wingdings"/>
            </a:endParaRPr>
          </a:p>
          <a:p>
            <a:pPr algn="just"/>
            <a:r>
              <a:rPr lang="fr-FR" b="1" dirty="0">
                <a:solidFill>
                  <a:srgbClr val="FFFF00"/>
                </a:solidFill>
                <a:effectLst>
                  <a:outerShdw blurRad="38100" dist="38100" dir="2700000" algn="tl">
                    <a:srgbClr val="000000">
                      <a:alpha val="43137"/>
                    </a:srgbClr>
                  </a:outerShdw>
                </a:effectLst>
                <a:latin typeface="Arial Black" pitchFamily="34" charset="0"/>
                <a:sym typeface="Wingdings"/>
              </a:rPr>
              <a:t>Un levier peu exploité : les contrôles adaptés. </a:t>
            </a:r>
            <a:endParaRPr lang="fr-FR" sz="2000" b="1" dirty="0">
              <a:solidFill>
                <a:srgbClr val="FFFF00"/>
              </a:solidFill>
              <a:effectLst>
                <a:outerShdw blurRad="38100" dist="38100" dir="2700000" algn="tl">
                  <a:srgbClr val="000000">
                    <a:alpha val="43137"/>
                  </a:srgbClr>
                </a:outerShdw>
              </a:effectLst>
              <a:latin typeface="Arial Black" pitchFamily="34" charset="0"/>
              <a:sym typeface="Wingdings"/>
            </a:endParaRPr>
          </a:p>
        </p:txBody>
      </p:sp>
      <p:sp>
        <p:nvSpPr>
          <p:cNvPr id="8" name="Flèche vers la droite 7"/>
          <p:cNvSpPr/>
          <p:nvPr/>
        </p:nvSpPr>
        <p:spPr>
          <a:xfrm>
            <a:off x="6974030" y="4238311"/>
            <a:ext cx="196419" cy="254000"/>
          </a:xfrm>
          <a:prstGeom prst="right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Flèche vers la droite 8"/>
          <p:cNvSpPr/>
          <p:nvPr/>
        </p:nvSpPr>
        <p:spPr>
          <a:xfrm rot="929933">
            <a:off x="6910272" y="4603181"/>
            <a:ext cx="293833" cy="276100"/>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Flèche vers la droite 9"/>
          <p:cNvSpPr/>
          <p:nvPr/>
        </p:nvSpPr>
        <p:spPr>
          <a:xfrm rot="929933">
            <a:off x="6933382" y="2743310"/>
            <a:ext cx="293833" cy="276100"/>
          </a:xfrm>
          <a:prstGeom prst="right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Flèche vers la droite 10"/>
          <p:cNvSpPr/>
          <p:nvPr/>
        </p:nvSpPr>
        <p:spPr>
          <a:xfrm rot="20695582">
            <a:off x="6916284" y="2399514"/>
            <a:ext cx="293833" cy="276100"/>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Flèche vers la droite 12"/>
          <p:cNvSpPr/>
          <p:nvPr/>
        </p:nvSpPr>
        <p:spPr>
          <a:xfrm rot="20695582">
            <a:off x="6931465" y="2054936"/>
            <a:ext cx="293833" cy="276100"/>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836257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4" grpId="0"/>
      <p:bldP spid="8" grpId="0" animBg="1"/>
      <p:bldP spid="9" grpId="0" animBg="1"/>
      <p:bldP spid="10" grpId="0" animBg="1"/>
      <p:bldP spid="11"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2094453263"/>
              </p:ext>
            </p:extLst>
          </p:nvPr>
        </p:nvGraphicFramePr>
        <p:xfrm>
          <a:off x="239060" y="1378656"/>
          <a:ext cx="7895022" cy="3534863"/>
        </p:xfrm>
        <a:graphic>
          <a:graphicData uri="http://schemas.openxmlformats.org/drawingml/2006/table">
            <a:tbl>
              <a:tblPr firstRow="1" bandRow="1">
                <a:tableStyleId>{5C22544A-7EE6-4342-B048-85BDC9FD1C3A}</a:tableStyleId>
              </a:tblPr>
              <a:tblGrid>
                <a:gridCol w="2058832">
                  <a:extLst>
                    <a:ext uri="{9D8B030D-6E8A-4147-A177-3AD203B41FA5}">
                      <a16:colId xmlns="" xmlns:a16="http://schemas.microsoft.com/office/drawing/2014/main" val="20000"/>
                    </a:ext>
                  </a:extLst>
                </a:gridCol>
                <a:gridCol w="633784">
                  <a:extLst>
                    <a:ext uri="{9D8B030D-6E8A-4147-A177-3AD203B41FA5}">
                      <a16:colId xmlns="" xmlns:a16="http://schemas.microsoft.com/office/drawing/2014/main" val="20001"/>
                    </a:ext>
                  </a:extLst>
                </a:gridCol>
                <a:gridCol w="956235">
                  <a:extLst>
                    <a:ext uri="{9D8B030D-6E8A-4147-A177-3AD203B41FA5}">
                      <a16:colId xmlns="" xmlns:a16="http://schemas.microsoft.com/office/drawing/2014/main" val="20002"/>
                    </a:ext>
                  </a:extLst>
                </a:gridCol>
                <a:gridCol w="989592">
                  <a:extLst>
                    <a:ext uri="{9D8B030D-6E8A-4147-A177-3AD203B41FA5}">
                      <a16:colId xmlns="" xmlns:a16="http://schemas.microsoft.com/office/drawing/2014/main" val="20003"/>
                    </a:ext>
                  </a:extLst>
                </a:gridCol>
                <a:gridCol w="989593">
                  <a:extLst>
                    <a:ext uri="{9D8B030D-6E8A-4147-A177-3AD203B41FA5}">
                      <a16:colId xmlns="" xmlns:a16="http://schemas.microsoft.com/office/drawing/2014/main" val="20004"/>
                    </a:ext>
                  </a:extLst>
                </a:gridCol>
                <a:gridCol w="1123020">
                  <a:extLst>
                    <a:ext uri="{9D8B030D-6E8A-4147-A177-3AD203B41FA5}">
                      <a16:colId xmlns="" xmlns:a16="http://schemas.microsoft.com/office/drawing/2014/main" val="20005"/>
                    </a:ext>
                  </a:extLst>
                </a:gridCol>
                <a:gridCol w="1143966">
                  <a:extLst>
                    <a:ext uri="{9D8B030D-6E8A-4147-A177-3AD203B41FA5}">
                      <a16:colId xmlns="" xmlns:a16="http://schemas.microsoft.com/office/drawing/2014/main" val="20006"/>
                    </a:ext>
                  </a:extLst>
                </a:gridCol>
              </a:tblGrid>
              <a:tr h="608783">
                <a:tc>
                  <a:txBody>
                    <a:bodyPr/>
                    <a:lstStyle/>
                    <a:p>
                      <a:pPr algn="ctr"/>
                      <a:r>
                        <a:rPr lang="fr-FR" b="1" dirty="0"/>
                        <a:t>Type</a:t>
                      </a:r>
                      <a:r>
                        <a:rPr lang="fr-FR" b="1" baseline="0" dirty="0"/>
                        <a:t> de candidat</a:t>
                      </a:r>
                      <a:endParaRPr lang="fr-FR" b="1" dirty="0"/>
                    </a:p>
                  </a:txBody>
                  <a:tcPr anchor="ctr"/>
                </a:tc>
                <a:tc>
                  <a:txBody>
                    <a:bodyPr/>
                    <a:lstStyle/>
                    <a:p>
                      <a:pPr algn="ctr"/>
                      <a:r>
                        <a:rPr lang="fr-FR" b="1" dirty="0"/>
                        <a:t>Sexe</a:t>
                      </a:r>
                    </a:p>
                  </a:txBody>
                  <a:tcPr anchor="ctr"/>
                </a:tc>
                <a:tc>
                  <a:txBody>
                    <a:bodyPr/>
                    <a:lstStyle/>
                    <a:p>
                      <a:pPr algn="ctr"/>
                      <a:r>
                        <a:rPr lang="fr-FR" b="1" dirty="0"/>
                        <a:t>2012</a:t>
                      </a:r>
                    </a:p>
                  </a:txBody>
                  <a:tcPr anchor="ctr"/>
                </a:tc>
                <a:tc>
                  <a:txBody>
                    <a:bodyPr/>
                    <a:lstStyle/>
                    <a:p>
                      <a:pPr algn="ctr"/>
                      <a:r>
                        <a:rPr lang="fr-FR" b="1" dirty="0"/>
                        <a:t>2013</a:t>
                      </a:r>
                    </a:p>
                  </a:txBody>
                  <a:tcPr anchor="ctr"/>
                </a:tc>
                <a:tc>
                  <a:txBody>
                    <a:bodyPr/>
                    <a:lstStyle/>
                    <a:p>
                      <a:pPr algn="ctr"/>
                      <a:r>
                        <a:rPr lang="fr-FR" b="1" dirty="0"/>
                        <a:t>2014</a:t>
                      </a:r>
                    </a:p>
                  </a:txBody>
                  <a:tcPr anchor="ctr"/>
                </a:tc>
                <a:tc>
                  <a:txBody>
                    <a:bodyPr/>
                    <a:lstStyle/>
                    <a:p>
                      <a:pPr algn="ctr"/>
                      <a:r>
                        <a:rPr lang="fr-FR" b="1" dirty="0"/>
                        <a:t>2015</a:t>
                      </a:r>
                    </a:p>
                  </a:txBody>
                  <a:tcPr anchor="ctr"/>
                </a:tc>
                <a:tc>
                  <a:txBody>
                    <a:bodyPr/>
                    <a:lstStyle/>
                    <a:p>
                      <a:pPr algn="ctr"/>
                      <a:r>
                        <a:rPr lang="fr-FR" b="1" dirty="0"/>
                        <a:t>2016</a:t>
                      </a:r>
                    </a:p>
                  </a:txBody>
                  <a:tcPr anchor="ctr"/>
                </a:tc>
                <a:extLst>
                  <a:ext uri="{0D108BD9-81ED-4DB2-BD59-A6C34878D82A}">
                    <a16:rowId xmlns="" xmlns:a16="http://schemas.microsoft.com/office/drawing/2014/main" val="10000"/>
                  </a:ext>
                </a:extLst>
              </a:tr>
              <a:tr h="0">
                <a:tc>
                  <a:txBody>
                    <a:bodyPr/>
                    <a:lstStyle/>
                    <a:p>
                      <a:pPr algn="ctr"/>
                      <a:r>
                        <a:rPr lang="fr-FR" b="1" dirty="0"/>
                        <a:t>Inaptes Totaux</a:t>
                      </a:r>
                    </a:p>
                  </a:txBody>
                  <a:tcPr anchor="ctr"/>
                </a:tc>
                <a:tc>
                  <a:txBody>
                    <a:bodyPr/>
                    <a:lstStyle/>
                    <a:p>
                      <a:pPr algn="ctr"/>
                      <a:r>
                        <a:rPr lang="fr-FR" b="1" dirty="0"/>
                        <a:t>M</a:t>
                      </a:r>
                    </a:p>
                  </a:txBody>
                  <a:tcPr anchor="ctr"/>
                </a:tc>
                <a:tc>
                  <a:txBody>
                    <a:bodyPr/>
                    <a:lstStyle/>
                    <a:p>
                      <a:pPr algn="ctr"/>
                      <a:r>
                        <a:rPr lang="fr-FR" b="1" dirty="0">
                          <a:solidFill>
                            <a:schemeClr val="tx1"/>
                          </a:solidFill>
                        </a:rPr>
                        <a:t>3,37 %</a:t>
                      </a:r>
                    </a:p>
                  </a:txBody>
                  <a:tcPr anchor="ctr"/>
                </a:tc>
                <a:tc>
                  <a:txBody>
                    <a:bodyPr/>
                    <a:lstStyle/>
                    <a:p>
                      <a:pPr algn="ctr"/>
                      <a:r>
                        <a:rPr lang="fr-FR" b="1">
                          <a:solidFill>
                            <a:schemeClr val="tx1"/>
                          </a:solidFill>
                        </a:rPr>
                        <a:t>2,97 %</a:t>
                      </a:r>
                      <a:endParaRPr lang="fr-FR" b="1" dirty="0">
                        <a:solidFill>
                          <a:schemeClr val="tx1"/>
                        </a:solidFill>
                      </a:endParaRPr>
                    </a:p>
                  </a:txBody>
                  <a:tcPr anchor="ctr"/>
                </a:tc>
                <a:tc>
                  <a:txBody>
                    <a:bodyPr/>
                    <a:lstStyle/>
                    <a:p>
                      <a:pPr algn="ctr"/>
                      <a:r>
                        <a:rPr lang="fr-FR" b="1" dirty="0">
                          <a:solidFill>
                            <a:schemeClr val="tx1"/>
                          </a:solidFill>
                        </a:rPr>
                        <a:t>2,80 %</a:t>
                      </a:r>
                    </a:p>
                  </a:txBody>
                  <a:tcPr anchor="ctr"/>
                </a:tc>
                <a:tc>
                  <a:txBody>
                    <a:bodyPr/>
                    <a:lstStyle/>
                    <a:p>
                      <a:pPr algn="ctr"/>
                      <a:r>
                        <a:rPr lang="fr-FR" b="1" dirty="0">
                          <a:solidFill>
                            <a:schemeClr val="tx1"/>
                          </a:solidFill>
                        </a:rPr>
                        <a:t> 2,88 %</a:t>
                      </a:r>
                    </a:p>
                  </a:txBody>
                  <a:tcPr anchor="ctr"/>
                </a:tc>
                <a:tc>
                  <a:txBody>
                    <a:bodyPr/>
                    <a:lstStyle/>
                    <a:p>
                      <a:pPr algn="ctr"/>
                      <a:r>
                        <a:rPr lang="fr-FR" b="1" dirty="0" smtClean="0">
                          <a:solidFill>
                            <a:srgbClr val="FF0000"/>
                          </a:solidFill>
                        </a:rPr>
                        <a:t>3,35 % *</a:t>
                      </a:r>
                      <a:endParaRPr lang="fr-FR" b="1" dirty="0">
                        <a:solidFill>
                          <a:srgbClr val="FF0000"/>
                        </a:solidFill>
                      </a:endParaRPr>
                    </a:p>
                  </a:txBody>
                  <a:tcPr anchor="ctr">
                    <a:solidFill>
                      <a:srgbClr val="FFFF00"/>
                    </a:solidFill>
                  </a:tcPr>
                </a:tc>
                <a:extLst>
                  <a:ext uri="{0D108BD9-81ED-4DB2-BD59-A6C34878D82A}">
                    <a16:rowId xmlns="" xmlns:a16="http://schemas.microsoft.com/office/drawing/2014/main" val="10001"/>
                  </a:ext>
                </a:extLst>
              </a:tr>
              <a:tr h="147054">
                <a:tc>
                  <a:txBody>
                    <a:bodyPr/>
                    <a:lstStyle/>
                    <a:p>
                      <a:pPr algn="ctr"/>
                      <a:r>
                        <a:rPr lang="fr-FR" b="1" dirty="0"/>
                        <a:t>Inaptes Totaux</a:t>
                      </a:r>
                    </a:p>
                  </a:txBody>
                  <a:tcPr anchor="ctr"/>
                </a:tc>
                <a:tc>
                  <a:txBody>
                    <a:bodyPr/>
                    <a:lstStyle/>
                    <a:p>
                      <a:pPr algn="ctr"/>
                      <a:r>
                        <a:rPr lang="fr-FR" b="1" dirty="0"/>
                        <a:t>F</a:t>
                      </a:r>
                    </a:p>
                  </a:txBody>
                  <a:tcPr anchor="ctr"/>
                </a:tc>
                <a:tc>
                  <a:txBody>
                    <a:bodyPr/>
                    <a:lstStyle/>
                    <a:p>
                      <a:pPr algn="ctr"/>
                      <a:r>
                        <a:rPr lang="fr-FR" b="1">
                          <a:solidFill>
                            <a:schemeClr val="tx1"/>
                          </a:solidFill>
                        </a:rPr>
                        <a:t>9,98 %</a:t>
                      </a:r>
                      <a:endParaRPr lang="fr-FR" b="1" dirty="0">
                        <a:solidFill>
                          <a:schemeClr val="tx1"/>
                        </a:solidFill>
                      </a:endParaRPr>
                    </a:p>
                  </a:txBody>
                  <a:tcPr anchor="ctr"/>
                </a:tc>
                <a:tc>
                  <a:txBody>
                    <a:bodyPr/>
                    <a:lstStyle/>
                    <a:p>
                      <a:pPr algn="ctr"/>
                      <a:r>
                        <a:rPr lang="fr-FR" b="1">
                          <a:solidFill>
                            <a:schemeClr val="tx1"/>
                          </a:solidFill>
                        </a:rPr>
                        <a:t>8,51 %</a:t>
                      </a:r>
                      <a:endParaRPr lang="fr-FR" b="1" dirty="0">
                        <a:solidFill>
                          <a:schemeClr val="tx1"/>
                        </a:solidFill>
                      </a:endParaRPr>
                    </a:p>
                  </a:txBody>
                  <a:tcPr anchor="ctr"/>
                </a:tc>
                <a:tc>
                  <a:txBody>
                    <a:bodyPr/>
                    <a:lstStyle/>
                    <a:p>
                      <a:pPr algn="ctr"/>
                      <a:r>
                        <a:rPr lang="fr-FR" b="1" dirty="0">
                          <a:solidFill>
                            <a:schemeClr val="tx1"/>
                          </a:solidFill>
                        </a:rPr>
                        <a:t>7,87 %</a:t>
                      </a:r>
                    </a:p>
                  </a:txBody>
                  <a:tcPr anchor="ctr"/>
                </a:tc>
                <a:tc>
                  <a:txBody>
                    <a:bodyPr/>
                    <a:lstStyle/>
                    <a:p>
                      <a:pPr algn="ctr"/>
                      <a:r>
                        <a:rPr lang="fr-FR" b="1" dirty="0">
                          <a:solidFill>
                            <a:schemeClr val="tx1"/>
                          </a:solidFill>
                        </a:rPr>
                        <a:t> 7,31 %</a:t>
                      </a:r>
                    </a:p>
                  </a:txBody>
                  <a:tcPr anchor="ctr"/>
                </a:tc>
                <a:tc>
                  <a:txBody>
                    <a:bodyPr/>
                    <a:lstStyle/>
                    <a:p>
                      <a:pPr algn="ctr"/>
                      <a:r>
                        <a:rPr lang="fr-FR" b="1" dirty="0" smtClean="0">
                          <a:solidFill>
                            <a:srgbClr val="FF0000"/>
                          </a:solidFill>
                        </a:rPr>
                        <a:t>9,18 % *</a:t>
                      </a:r>
                      <a:endParaRPr lang="fr-FR" b="1" dirty="0">
                        <a:solidFill>
                          <a:srgbClr val="FF0000"/>
                        </a:solidFill>
                      </a:endParaRPr>
                    </a:p>
                  </a:txBody>
                  <a:tcPr anchor="ctr">
                    <a:solidFill>
                      <a:srgbClr val="FFFF00"/>
                    </a:solidFill>
                  </a:tcPr>
                </a:tc>
                <a:extLst>
                  <a:ext uri="{0D108BD9-81ED-4DB2-BD59-A6C34878D82A}">
                    <a16:rowId xmlns="" xmlns:a16="http://schemas.microsoft.com/office/drawing/2014/main" val="10002"/>
                  </a:ext>
                </a:extLst>
              </a:tr>
              <a:tr h="229529">
                <a:tc>
                  <a:txBody>
                    <a:bodyPr/>
                    <a:lstStyle/>
                    <a:p>
                      <a:pPr algn="ctr"/>
                      <a:r>
                        <a:rPr lang="fr-FR" b="1" dirty="0"/>
                        <a:t>Inaptes</a:t>
                      </a:r>
                      <a:r>
                        <a:rPr lang="fr-FR" b="1" baseline="0" dirty="0"/>
                        <a:t> partiels</a:t>
                      </a:r>
                      <a:endParaRPr lang="fr-FR" b="1" dirty="0"/>
                    </a:p>
                  </a:txBody>
                  <a:tcPr anchor="ctr"/>
                </a:tc>
                <a:tc>
                  <a:txBody>
                    <a:bodyPr/>
                    <a:lstStyle/>
                    <a:p>
                      <a:pPr algn="ctr"/>
                      <a:r>
                        <a:rPr lang="fr-FR" b="1" dirty="0"/>
                        <a:t>M</a:t>
                      </a:r>
                    </a:p>
                  </a:txBody>
                  <a:tcPr anchor="ctr"/>
                </a:tc>
                <a:tc>
                  <a:txBody>
                    <a:bodyPr/>
                    <a:lstStyle/>
                    <a:p>
                      <a:pPr algn="ctr"/>
                      <a:r>
                        <a:rPr lang="fr-FR" b="1" dirty="0">
                          <a:solidFill>
                            <a:schemeClr val="tx1"/>
                          </a:solidFill>
                        </a:rPr>
                        <a:t>2,79 %</a:t>
                      </a:r>
                    </a:p>
                  </a:txBody>
                  <a:tcPr anchor="ctr"/>
                </a:tc>
                <a:tc>
                  <a:txBody>
                    <a:bodyPr/>
                    <a:lstStyle/>
                    <a:p>
                      <a:pPr algn="ctr"/>
                      <a:r>
                        <a:rPr lang="fr-FR" b="1" dirty="0">
                          <a:solidFill>
                            <a:schemeClr val="tx1"/>
                          </a:solidFill>
                        </a:rPr>
                        <a:t>2,29 %</a:t>
                      </a:r>
                    </a:p>
                  </a:txBody>
                  <a:tcPr anchor="ctr"/>
                </a:tc>
                <a:tc>
                  <a:txBody>
                    <a:bodyPr/>
                    <a:lstStyle/>
                    <a:p>
                      <a:pPr algn="ctr"/>
                      <a:r>
                        <a:rPr lang="fr-FR" b="1" dirty="0">
                          <a:solidFill>
                            <a:schemeClr val="tx1"/>
                          </a:solidFill>
                        </a:rPr>
                        <a:t>3,33 %</a:t>
                      </a:r>
                    </a:p>
                  </a:txBody>
                  <a:tcPr anchor="ctr"/>
                </a:tc>
                <a:tc>
                  <a:txBody>
                    <a:bodyPr/>
                    <a:lstStyle/>
                    <a:p>
                      <a:pPr algn="ctr"/>
                      <a:r>
                        <a:rPr lang="fr-FR" b="1" dirty="0">
                          <a:solidFill>
                            <a:schemeClr val="tx1"/>
                          </a:solidFill>
                        </a:rPr>
                        <a:t> 2,78 %</a:t>
                      </a:r>
                    </a:p>
                  </a:txBody>
                  <a:tcPr anchor="ctr"/>
                </a:tc>
                <a:tc>
                  <a:txBody>
                    <a:bodyPr/>
                    <a:lstStyle/>
                    <a:p>
                      <a:pPr algn="ctr"/>
                      <a:r>
                        <a:rPr lang="fr-FR" b="1" dirty="0" smtClean="0">
                          <a:solidFill>
                            <a:schemeClr val="tx1"/>
                          </a:solidFill>
                        </a:rPr>
                        <a:t>2,49%</a:t>
                      </a:r>
                      <a:endParaRPr lang="fr-FR" b="1" dirty="0">
                        <a:solidFill>
                          <a:schemeClr val="tx1"/>
                        </a:solidFill>
                      </a:endParaRPr>
                    </a:p>
                  </a:txBody>
                  <a:tcPr anchor="ctr"/>
                </a:tc>
                <a:extLst>
                  <a:ext uri="{0D108BD9-81ED-4DB2-BD59-A6C34878D82A}">
                    <a16:rowId xmlns="" xmlns:a16="http://schemas.microsoft.com/office/drawing/2014/main" val="10003"/>
                  </a:ext>
                </a:extLst>
              </a:tr>
              <a:tr h="0">
                <a:tc>
                  <a:txBody>
                    <a:bodyPr/>
                    <a:lstStyle/>
                    <a:p>
                      <a:pPr algn="ctr"/>
                      <a:r>
                        <a:rPr lang="fr-FR" b="1" dirty="0"/>
                        <a:t>Inaptes</a:t>
                      </a:r>
                      <a:r>
                        <a:rPr lang="fr-FR" b="1" baseline="0" dirty="0"/>
                        <a:t> partiels </a:t>
                      </a:r>
                      <a:endParaRPr lang="fr-FR" b="1" dirty="0"/>
                    </a:p>
                  </a:txBody>
                  <a:tcPr anchor="ctr"/>
                </a:tc>
                <a:tc>
                  <a:txBody>
                    <a:bodyPr/>
                    <a:lstStyle/>
                    <a:p>
                      <a:pPr algn="ctr"/>
                      <a:r>
                        <a:rPr lang="fr-FR" b="1" dirty="0"/>
                        <a:t>F</a:t>
                      </a:r>
                    </a:p>
                  </a:txBody>
                  <a:tcPr anchor="ctr"/>
                </a:tc>
                <a:tc>
                  <a:txBody>
                    <a:bodyPr/>
                    <a:lstStyle/>
                    <a:p>
                      <a:pPr algn="ctr"/>
                      <a:r>
                        <a:rPr lang="fr-FR" b="1">
                          <a:solidFill>
                            <a:schemeClr val="tx1"/>
                          </a:solidFill>
                        </a:rPr>
                        <a:t>4,71 %</a:t>
                      </a:r>
                      <a:endParaRPr lang="fr-FR" b="1" dirty="0">
                        <a:solidFill>
                          <a:schemeClr val="tx1"/>
                        </a:solidFill>
                      </a:endParaRPr>
                    </a:p>
                  </a:txBody>
                  <a:tcPr anchor="ctr"/>
                </a:tc>
                <a:tc>
                  <a:txBody>
                    <a:bodyPr/>
                    <a:lstStyle/>
                    <a:p>
                      <a:pPr algn="ctr"/>
                      <a:r>
                        <a:rPr lang="fr-FR" b="1">
                          <a:solidFill>
                            <a:schemeClr val="tx1"/>
                          </a:solidFill>
                        </a:rPr>
                        <a:t>4,35 %</a:t>
                      </a:r>
                      <a:endParaRPr lang="fr-FR" b="1" dirty="0">
                        <a:solidFill>
                          <a:schemeClr val="tx1"/>
                        </a:solidFill>
                      </a:endParaRPr>
                    </a:p>
                  </a:txBody>
                  <a:tcPr anchor="ctr"/>
                </a:tc>
                <a:tc>
                  <a:txBody>
                    <a:bodyPr/>
                    <a:lstStyle/>
                    <a:p>
                      <a:pPr algn="ctr"/>
                      <a:r>
                        <a:rPr lang="fr-FR" b="1" dirty="0">
                          <a:solidFill>
                            <a:schemeClr val="tx1"/>
                          </a:solidFill>
                        </a:rPr>
                        <a:t>6,07 %</a:t>
                      </a:r>
                    </a:p>
                  </a:txBody>
                  <a:tcPr anchor="ctr"/>
                </a:tc>
                <a:tc>
                  <a:txBody>
                    <a:bodyPr/>
                    <a:lstStyle/>
                    <a:p>
                      <a:pPr algn="ctr"/>
                      <a:r>
                        <a:rPr lang="fr-FR" b="1" dirty="0">
                          <a:solidFill>
                            <a:schemeClr val="tx1"/>
                          </a:solidFill>
                        </a:rPr>
                        <a:t> 4,39 %</a:t>
                      </a:r>
                    </a:p>
                  </a:txBody>
                  <a:tcPr anchor="ctr"/>
                </a:tc>
                <a:tc>
                  <a:txBody>
                    <a:bodyPr/>
                    <a:lstStyle/>
                    <a:p>
                      <a:pPr algn="ctr"/>
                      <a:r>
                        <a:rPr lang="fr-FR" b="1" dirty="0" smtClean="0">
                          <a:solidFill>
                            <a:schemeClr val="tx1"/>
                          </a:solidFill>
                        </a:rPr>
                        <a:t>4,91 </a:t>
                      </a:r>
                      <a:r>
                        <a:rPr lang="fr-FR" b="1" dirty="0">
                          <a:solidFill>
                            <a:schemeClr val="tx1"/>
                          </a:solidFill>
                        </a:rPr>
                        <a:t>%</a:t>
                      </a:r>
                    </a:p>
                  </a:txBody>
                  <a:tcPr anchor="ctr">
                    <a:solidFill>
                      <a:schemeClr val="accent1">
                        <a:lumMod val="20000"/>
                        <a:lumOff val="80000"/>
                      </a:schemeClr>
                    </a:solidFill>
                  </a:tcPr>
                </a:tc>
                <a:extLst>
                  <a:ext uri="{0D108BD9-81ED-4DB2-BD59-A6C34878D82A}">
                    <a16:rowId xmlns="" xmlns:a16="http://schemas.microsoft.com/office/drawing/2014/main" val="10004"/>
                  </a:ext>
                </a:extLst>
              </a:tr>
              <a:tr h="0">
                <a:tc>
                  <a:txBody>
                    <a:bodyPr/>
                    <a:lstStyle/>
                    <a:p>
                      <a:pPr algn="ctr"/>
                      <a:r>
                        <a:rPr lang="fr-FR" b="1" dirty="0"/>
                        <a:t>Contrôle adapté</a:t>
                      </a:r>
                    </a:p>
                  </a:txBody>
                  <a:tcPr anchor="ctr"/>
                </a:tc>
                <a:tc>
                  <a:txBody>
                    <a:bodyPr/>
                    <a:lstStyle/>
                    <a:p>
                      <a:pPr algn="ctr"/>
                      <a:r>
                        <a:rPr lang="fr-FR" b="1" dirty="0"/>
                        <a:t>M</a:t>
                      </a:r>
                    </a:p>
                  </a:txBody>
                  <a:tcPr anchor="ctr"/>
                </a:tc>
                <a:tc>
                  <a:txBody>
                    <a:bodyPr/>
                    <a:lstStyle/>
                    <a:p>
                      <a:pPr algn="ctr"/>
                      <a:r>
                        <a:rPr lang="fr-FR" b="1" dirty="0">
                          <a:solidFill>
                            <a:schemeClr val="tx1"/>
                          </a:solidFill>
                        </a:rPr>
                        <a:t>0,02 %</a:t>
                      </a:r>
                    </a:p>
                  </a:txBody>
                  <a:tcPr anchor="ctr"/>
                </a:tc>
                <a:tc>
                  <a:txBody>
                    <a:bodyPr/>
                    <a:lstStyle/>
                    <a:p>
                      <a:pPr algn="ctr"/>
                      <a:r>
                        <a:rPr lang="fr-FR" b="1">
                          <a:solidFill>
                            <a:schemeClr val="tx1"/>
                          </a:solidFill>
                        </a:rPr>
                        <a:t>0,06 %</a:t>
                      </a:r>
                      <a:endParaRPr lang="fr-FR" b="1" dirty="0">
                        <a:solidFill>
                          <a:schemeClr val="tx1"/>
                        </a:solidFill>
                      </a:endParaRPr>
                    </a:p>
                  </a:txBody>
                  <a:tcPr anchor="ctr"/>
                </a:tc>
                <a:tc>
                  <a:txBody>
                    <a:bodyPr/>
                    <a:lstStyle/>
                    <a:p>
                      <a:pPr algn="ctr"/>
                      <a:r>
                        <a:rPr lang="fr-FR" b="1" dirty="0">
                          <a:solidFill>
                            <a:schemeClr val="tx1"/>
                          </a:solidFill>
                        </a:rPr>
                        <a:t>0,09 %</a:t>
                      </a:r>
                    </a:p>
                  </a:txBody>
                  <a:tcPr anchor="ctr"/>
                </a:tc>
                <a:tc>
                  <a:txBody>
                    <a:bodyPr/>
                    <a:lstStyle/>
                    <a:p>
                      <a:pPr algn="ctr"/>
                      <a:r>
                        <a:rPr lang="fr-FR" b="1" dirty="0">
                          <a:solidFill>
                            <a:schemeClr val="tx1"/>
                          </a:solidFill>
                        </a:rPr>
                        <a:t> 0,02 %</a:t>
                      </a:r>
                    </a:p>
                  </a:txBody>
                  <a:tcPr anchor="ctr"/>
                </a:tc>
                <a:tc>
                  <a:txBody>
                    <a:bodyPr/>
                    <a:lstStyle/>
                    <a:p>
                      <a:pPr algn="ctr"/>
                      <a:r>
                        <a:rPr lang="fr-FR" b="1" dirty="0">
                          <a:solidFill>
                            <a:schemeClr val="tx1"/>
                          </a:solidFill>
                        </a:rPr>
                        <a:t>0,03 %</a:t>
                      </a:r>
                    </a:p>
                  </a:txBody>
                  <a:tcPr anchor="ctr"/>
                </a:tc>
                <a:extLst>
                  <a:ext uri="{0D108BD9-81ED-4DB2-BD59-A6C34878D82A}">
                    <a16:rowId xmlns="" xmlns:a16="http://schemas.microsoft.com/office/drawing/2014/main" val="10005"/>
                  </a:ext>
                </a:extLst>
              </a:tr>
              <a:tr h="0">
                <a:tc>
                  <a:txBody>
                    <a:bodyPr/>
                    <a:lstStyle/>
                    <a:p>
                      <a:pPr algn="ctr"/>
                      <a:r>
                        <a:rPr lang="fr-FR" b="1" dirty="0"/>
                        <a:t>Contrôle adapté</a:t>
                      </a:r>
                    </a:p>
                  </a:txBody>
                  <a:tcPr anchor="ctr"/>
                </a:tc>
                <a:tc>
                  <a:txBody>
                    <a:bodyPr/>
                    <a:lstStyle/>
                    <a:p>
                      <a:pPr algn="ctr"/>
                      <a:r>
                        <a:rPr lang="fr-FR" b="1" dirty="0"/>
                        <a:t>F</a:t>
                      </a:r>
                    </a:p>
                  </a:txBody>
                  <a:tcPr anchor="ctr"/>
                </a:tc>
                <a:tc>
                  <a:txBody>
                    <a:bodyPr/>
                    <a:lstStyle/>
                    <a:p>
                      <a:pPr algn="ctr"/>
                      <a:r>
                        <a:rPr lang="fr-FR" b="1">
                          <a:solidFill>
                            <a:schemeClr val="tx1"/>
                          </a:solidFill>
                        </a:rPr>
                        <a:t>0,15 %</a:t>
                      </a:r>
                      <a:endParaRPr lang="fr-FR" b="1" dirty="0">
                        <a:solidFill>
                          <a:schemeClr val="tx1"/>
                        </a:solidFill>
                      </a:endParaRPr>
                    </a:p>
                  </a:txBody>
                  <a:tcPr anchor="ctr"/>
                </a:tc>
                <a:tc>
                  <a:txBody>
                    <a:bodyPr/>
                    <a:lstStyle/>
                    <a:p>
                      <a:pPr algn="ctr"/>
                      <a:r>
                        <a:rPr lang="fr-FR" b="1">
                          <a:solidFill>
                            <a:schemeClr val="tx1"/>
                          </a:solidFill>
                        </a:rPr>
                        <a:t>0,2 %</a:t>
                      </a:r>
                      <a:endParaRPr lang="fr-FR" b="1" dirty="0">
                        <a:solidFill>
                          <a:schemeClr val="tx1"/>
                        </a:solidFill>
                      </a:endParaRPr>
                    </a:p>
                  </a:txBody>
                  <a:tcPr anchor="ctr"/>
                </a:tc>
                <a:tc>
                  <a:txBody>
                    <a:bodyPr/>
                    <a:lstStyle/>
                    <a:p>
                      <a:pPr algn="ctr"/>
                      <a:r>
                        <a:rPr lang="fr-FR" b="1" dirty="0">
                          <a:solidFill>
                            <a:schemeClr val="tx1"/>
                          </a:solidFill>
                        </a:rPr>
                        <a:t>0,18 %</a:t>
                      </a:r>
                    </a:p>
                  </a:txBody>
                  <a:tcPr anchor="ctr"/>
                </a:tc>
                <a:tc>
                  <a:txBody>
                    <a:bodyPr/>
                    <a:lstStyle/>
                    <a:p>
                      <a:pPr algn="ctr"/>
                      <a:r>
                        <a:rPr lang="fr-FR" b="1" dirty="0">
                          <a:solidFill>
                            <a:schemeClr val="tx1"/>
                          </a:solidFill>
                        </a:rPr>
                        <a:t> 0,03 %</a:t>
                      </a:r>
                    </a:p>
                  </a:txBody>
                  <a:tcPr anchor="ctr"/>
                </a:tc>
                <a:tc>
                  <a:txBody>
                    <a:bodyPr/>
                    <a:lstStyle/>
                    <a:p>
                      <a:pPr algn="ctr"/>
                      <a:r>
                        <a:rPr lang="fr-FR" b="1" dirty="0">
                          <a:solidFill>
                            <a:schemeClr val="tx1"/>
                          </a:solidFill>
                        </a:rPr>
                        <a:t>0,03 %</a:t>
                      </a:r>
                    </a:p>
                  </a:txBody>
                  <a:tcPr anchor="ctr"/>
                </a:tc>
                <a:extLst>
                  <a:ext uri="{0D108BD9-81ED-4DB2-BD59-A6C34878D82A}">
                    <a16:rowId xmlns="" xmlns:a16="http://schemas.microsoft.com/office/drawing/2014/main" val="10006"/>
                  </a:ext>
                </a:extLst>
              </a:tr>
              <a:tr h="0">
                <a:tc>
                  <a:txBody>
                    <a:bodyPr/>
                    <a:lstStyle/>
                    <a:p>
                      <a:pPr algn="ctr"/>
                      <a:r>
                        <a:rPr lang="fr-FR" b="1" dirty="0"/>
                        <a:t>Protocole standard</a:t>
                      </a:r>
                    </a:p>
                  </a:txBody>
                  <a:tcPr anchor="ctr"/>
                </a:tc>
                <a:tc>
                  <a:txBody>
                    <a:bodyPr/>
                    <a:lstStyle/>
                    <a:p>
                      <a:pPr algn="ctr"/>
                      <a:r>
                        <a:rPr lang="fr-FR" b="1" dirty="0"/>
                        <a:t>M</a:t>
                      </a:r>
                    </a:p>
                  </a:txBody>
                  <a:tcPr anchor="ctr"/>
                </a:tc>
                <a:tc>
                  <a:txBody>
                    <a:bodyPr/>
                    <a:lstStyle/>
                    <a:p>
                      <a:pPr algn="ctr"/>
                      <a:r>
                        <a:rPr lang="fr-FR" b="1">
                          <a:solidFill>
                            <a:schemeClr val="tx1"/>
                          </a:solidFill>
                        </a:rPr>
                        <a:t>93,80 %</a:t>
                      </a:r>
                      <a:endParaRPr lang="fr-FR" b="1" dirty="0">
                        <a:solidFill>
                          <a:schemeClr val="tx1"/>
                        </a:solidFill>
                      </a:endParaRPr>
                    </a:p>
                  </a:txBody>
                  <a:tcPr anchor="ctr"/>
                </a:tc>
                <a:tc>
                  <a:txBody>
                    <a:bodyPr/>
                    <a:lstStyle/>
                    <a:p>
                      <a:pPr algn="ctr"/>
                      <a:r>
                        <a:rPr lang="fr-FR" b="1" dirty="0">
                          <a:solidFill>
                            <a:schemeClr val="tx1"/>
                          </a:solidFill>
                        </a:rPr>
                        <a:t>94,67 %</a:t>
                      </a:r>
                    </a:p>
                  </a:txBody>
                  <a:tcPr anchor="ctr"/>
                </a:tc>
                <a:tc>
                  <a:txBody>
                    <a:bodyPr/>
                    <a:lstStyle/>
                    <a:p>
                      <a:pPr algn="ctr"/>
                      <a:r>
                        <a:rPr lang="fr-FR" b="1" dirty="0">
                          <a:solidFill>
                            <a:schemeClr val="tx1"/>
                          </a:solidFill>
                        </a:rPr>
                        <a:t>93,76 %</a:t>
                      </a:r>
                    </a:p>
                  </a:txBody>
                  <a:tcPr anchor="ctr"/>
                </a:tc>
                <a:tc>
                  <a:txBody>
                    <a:bodyPr/>
                    <a:lstStyle/>
                    <a:p>
                      <a:pPr algn="ctr"/>
                      <a:r>
                        <a:rPr lang="fr-FR" b="1" dirty="0">
                          <a:solidFill>
                            <a:schemeClr val="tx1"/>
                          </a:solidFill>
                        </a:rPr>
                        <a:t> 94,28 %</a:t>
                      </a:r>
                    </a:p>
                  </a:txBody>
                  <a:tcPr anchor="ctr"/>
                </a:tc>
                <a:tc>
                  <a:txBody>
                    <a:bodyPr/>
                    <a:lstStyle/>
                    <a:p>
                      <a:pPr algn="ctr"/>
                      <a:r>
                        <a:rPr lang="fr-FR" b="1" dirty="0" smtClean="0">
                          <a:solidFill>
                            <a:schemeClr val="tx1"/>
                          </a:solidFill>
                        </a:rPr>
                        <a:t>94,16 </a:t>
                      </a:r>
                      <a:r>
                        <a:rPr lang="fr-FR" b="1" dirty="0">
                          <a:solidFill>
                            <a:schemeClr val="tx1"/>
                          </a:solidFill>
                        </a:rPr>
                        <a:t>%</a:t>
                      </a:r>
                    </a:p>
                  </a:txBody>
                  <a:tcPr anchor="ctr"/>
                </a:tc>
                <a:extLst>
                  <a:ext uri="{0D108BD9-81ED-4DB2-BD59-A6C34878D82A}">
                    <a16:rowId xmlns="" xmlns:a16="http://schemas.microsoft.com/office/drawing/2014/main" val="10007"/>
                  </a:ext>
                </a:extLst>
              </a:tr>
              <a:tr h="0">
                <a:tc>
                  <a:txBody>
                    <a:bodyPr/>
                    <a:lstStyle/>
                    <a:p>
                      <a:pPr algn="ctr"/>
                      <a:r>
                        <a:rPr lang="fr-FR" b="1" dirty="0"/>
                        <a:t>Protocole standard</a:t>
                      </a:r>
                    </a:p>
                  </a:txBody>
                  <a:tcPr anchor="ctr"/>
                </a:tc>
                <a:tc>
                  <a:txBody>
                    <a:bodyPr/>
                    <a:lstStyle/>
                    <a:p>
                      <a:pPr algn="ctr"/>
                      <a:r>
                        <a:rPr lang="fr-FR" b="1" dirty="0"/>
                        <a:t>F</a:t>
                      </a:r>
                    </a:p>
                  </a:txBody>
                  <a:tcPr anchor="ctr"/>
                </a:tc>
                <a:tc>
                  <a:txBody>
                    <a:bodyPr/>
                    <a:lstStyle/>
                    <a:p>
                      <a:pPr algn="ctr"/>
                      <a:r>
                        <a:rPr lang="fr-FR" b="1">
                          <a:solidFill>
                            <a:schemeClr val="tx1"/>
                          </a:solidFill>
                        </a:rPr>
                        <a:t>85,13 %</a:t>
                      </a:r>
                      <a:endParaRPr lang="fr-FR" b="1" dirty="0">
                        <a:solidFill>
                          <a:schemeClr val="tx1"/>
                        </a:solidFill>
                      </a:endParaRPr>
                    </a:p>
                  </a:txBody>
                  <a:tcPr anchor="ctr"/>
                </a:tc>
                <a:tc>
                  <a:txBody>
                    <a:bodyPr/>
                    <a:lstStyle/>
                    <a:p>
                      <a:pPr algn="ctr"/>
                      <a:r>
                        <a:rPr lang="fr-FR" b="1" dirty="0">
                          <a:solidFill>
                            <a:schemeClr val="tx1"/>
                          </a:solidFill>
                        </a:rPr>
                        <a:t>86,92 %</a:t>
                      </a:r>
                    </a:p>
                  </a:txBody>
                  <a:tcPr anchor="ctr"/>
                </a:tc>
                <a:tc>
                  <a:txBody>
                    <a:bodyPr/>
                    <a:lstStyle/>
                    <a:p>
                      <a:pPr algn="ctr"/>
                      <a:r>
                        <a:rPr lang="fr-FR" b="1" dirty="0">
                          <a:solidFill>
                            <a:schemeClr val="tx1"/>
                          </a:solidFill>
                        </a:rPr>
                        <a:t>85,86 %</a:t>
                      </a:r>
                    </a:p>
                  </a:txBody>
                  <a:tcPr anchor="ctr"/>
                </a:tc>
                <a:tc>
                  <a:txBody>
                    <a:bodyPr/>
                    <a:lstStyle/>
                    <a:p>
                      <a:pPr algn="ctr"/>
                      <a:r>
                        <a:rPr lang="fr-FR" b="1" dirty="0">
                          <a:solidFill>
                            <a:schemeClr val="tx1"/>
                          </a:solidFill>
                        </a:rPr>
                        <a:t>88,29 %</a:t>
                      </a:r>
                    </a:p>
                  </a:txBody>
                  <a:tcPr anchor="ctr"/>
                </a:tc>
                <a:tc>
                  <a:txBody>
                    <a:bodyPr/>
                    <a:lstStyle/>
                    <a:p>
                      <a:pPr algn="ctr"/>
                      <a:r>
                        <a:rPr lang="fr-FR" b="1" dirty="0" smtClean="0">
                          <a:solidFill>
                            <a:schemeClr val="tx1"/>
                          </a:solidFill>
                        </a:rPr>
                        <a:t>85,91 </a:t>
                      </a:r>
                      <a:r>
                        <a:rPr lang="fr-FR" b="1" dirty="0">
                          <a:solidFill>
                            <a:schemeClr val="tx1"/>
                          </a:solidFill>
                        </a:rPr>
                        <a:t>%</a:t>
                      </a:r>
                    </a:p>
                  </a:txBody>
                  <a:tcPr anchor="ctr"/>
                </a:tc>
                <a:extLst>
                  <a:ext uri="{0D108BD9-81ED-4DB2-BD59-A6C34878D82A}">
                    <a16:rowId xmlns="" xmlns:a16="http://schemas.microsoft.com/office/drawing/2014/main" val="10008"/>
                  </a:ext>
                </a:extLst>
              </a:tr>
            </a:tbl>
          </a:graphicData>
        </a:graphic>
      </p:graphicFrame>
      <p:sp>
        <p:nvSpPr>
          <p:cNvPr id="7" name="Rectangle 6"/>
          <p:cNvSpPr/>
          <p:nvPr/>
        </p:nvSpPr>
        <p:spPr>
          <a:xfrm>
            <a:off x="0" y="115675"/>
            <a:ext cx="9144000" cy="1077218"/>
          </a:xfrm>
          <a:prstGeom prst="rect">
            <a:avLst/>
          </a:prstGeom>
        </p:spPr>
        <p:txBody>
          <a:bodyPr wrap="square">
            <a:spAutoFit/>
          </a:bodyPr>
          <a:lstStyle/>
          <a:p>
            <a:pPr marL="0" lvl="4" indent="0" algn="ctr">
              <a:buNone/>
            </a:pPr>
            <a:r>
              <a:rPr lang="fr-FR" sz="3200" b="1" dirty="0">
                <a:solidFill>
                  <a:srgbClr val="FFFF00"/>
                </a:solidFill>
                <a:effectLst>
                  <a:outerShdw blurRad="38100" dist="38100" dir="2700000" algn="tl">
                    <a:srgbClr val="000000">
                      <a:alpha val="43137"/>
                    </a:srgbClr>
                  </a:outerShdw>
                </a:effectLst>
                <a:latin typeface="Arial Black" pitchFamily="34" charset="0"/>
                <a:ea typeface="+mj-ea"/>
                <a:cs typeface="+mj-cs"/>
                <a:sym typeface="Wingdings"/>
              </a:rPr>
              <a:t>Une alerte sur </a:t>
            </a:r>
          </a:p>
          <a:p>
            <a:pPr marL="0" lvl="4" indent="0" algn="ctr">
              <a:buNone/>
            </a:pPr>
            <a:r>
              <a:rPr lang="fr-FR" sz="3200" b="1" dirty="0">
                <a:solidFill>
                  <a:srgbClr val="FFFF00"/>
                </a:solidFill>
                <a:effectLst>
                  <a:outerShdw blurRad="38100" dist="38100" dir="2700000" algn="tl">
                    <a:srgbClr val="000000">
                      <a:alpha val="43137"/>
                    </a:srgbClr>
                  </a:outerShdw>
                </a:effectLst>
                <a:latin typeface="Arial Black" pitchFamily="34" charset="0"/>
                <a:ea typeface="+mj-ea"/>
                <a:cs typeface="+mj-cs"/>
                <a:sym typeface="Wingdings"/>
              </a:rPr>
              <a:t>l’évolution des inaptitudes au </a:t>
            </a:r>
            <a:r>
              <a:rPr lang="fr-FR" sz="3200" b="1" u="sng" dirty="0">
                <a:solidFill>
                  <a:srgbClr val="FFFF00"/>
                </a:solidFill>
                <a:effectLst>
                  <a:outerShdw blurRad="38100" dist="38100" dir="2700000" algn="tl">
                    <a:srgbClr val="000000">
                      <a:alpha val="43137"/>
                    </a:srgbClr>
                  </a:outerShdw>
                </a:effectLst>
                <a:latin typeface="Arial Black" pitchFamily="34" charset="0"/>
                <a:ea typeface="+mj-ea"/>
                <a:cs typeface="+mj-cs"/>
                <a:sym typeface="Wingdings"/>
              </a:rPr>
              <a:t>Bac Pro :</a:t>
            </a:r>
            <a:endParaRPr lang="fr-FR" sz="3200" b="1" u="sng" dirty="0">
              <a:solidFill>
                <a:srgbClr val="FFFF00"/>
              </a:solidFill>
              <a:effectLst>
                <a:outerShdw blurRad="38100" dist="38100" dir="2700000" algn="tl">
                  <a:srgbClr val="000000">
                    <a:alpha val="43137"/>
                  </a:srgbClr>
                </a:outerShdw>
              </a:effectLst>
              <a:latin typeface="Arial Black" pitchFamily="34" charset="0"/>
              <a:ea typeface="+mj-ea"/>
              <a:cs typeface="+mj-cs"/>
            </a:endParaRPr>
          </a:p>
        </p:txBody>
      </p:sp>
      <p:sp>
        <p:nvSpPr>
          <p:cNvPr id="4" name="Rectangle 3"/>
          <p:cNvSpPr/>
          <p:nvPr/>
        </p:nvSpPr>
        <p:spPr>
          <a:xfrm>
            <a:off x="74123" y="5236271"/>
            <a:ext cx="9044430" cy="1046440"/>
          </a:xfrm>
          <a:prstGeom prst="rect">
            <a:avLst/>
          </a:prstGeom>
        </p:spPr>
        <p:txBody>
          <a:bodyPr wrap="square">
            <a:spAutoFit/>
          </a:bodyPr>
          <a:lstStyle/>
          <a:p>
            <a:r>
              <a:rPr lang="fr-FR" sz="2400" b="1" u="sng" dirty="0">
                <a:solidFill>
                  <a:schemeClr val="bg1"/>
                </a:solidFill>
                <a:effectLst>
                  <a:outerShdw blurRad="38100" dist="38100" dir="2700000" algn="tl">
                    <a:srgbClr val="000000">
                      <a:alpha val="43137"/>
                    </a:srgbClr>
                  </a:outerShdw>
                </a:effectLst>
                <a:latin typeface="Arial Black" pitchFamily="34" charset="0"/>
                <a:sym typeface="Wingdings"/>
              </a:rPr>
              <a:t>Constats : </a:t>
            </a:r>
          </a:p>
          <a:p>
            <a:r>
              <a:rPr lang="fr-FR" b="1" dirty="0" smtClean="0">
                <a:solidFill>
                  <a:srgbClr val="FF0000"/>
                </a:solidFill>
                <a:effectLst>
                  <a:outerShdw blurRad="38100" dist="38100" dir="2700000" algn="tl">
                    <a:srgbClr val="000000">
                      <a:alpha val="43137"/>
                    </a:srgbClr>
                  </a:outerShdw>
                </a:effectLst>
                <a:latin typeface="Arial Black" pitchFamily="34" charset="0"/>
                <a:sym typeface="Wingdings"/>
              </a:rPr>
              <a:t>Une alerte : </a:t>
            </a:r>
            <a:r>
              <a:rPr lang="fr-FR" b="1" dirty="0">
                <a:solidFill>
                  <a:srgbClr val="FF0000"/>
                </a:solidFill>
                <a:effectLst>
                  <a:outerShdw blurRad="38100" dist="38100" dir="2700000" algn="tl">
                    <a:srgbClr val="000000">
                      <a:alpha val="43137"/>
                    </a:srgbClr>
                  </a:outerShdw>
                </a:effectLst>
                <a:latin typeface="Arial Black" pitchFamily="34" charset="0"/>
                <a:sym typeface="Wingdings"/>
              </a:rPr>
              <a:t>les taux d’inaptitudes </a:t>
            </a:r>
            <a:r>
              <a:rPr lang="fr-FR" b="1" dirty="0" smtClean="0">
                <a:solidFill>
                  <a:srgbClr val="FF0000"/>
                </a:solidFill>
                <a:effectLst>
                  <a:outerShdw blurRad="38100" dist="38100" dir="2700000" algn="tl">
                    <a:srgbClr val="000000">
                      <a:alpha val="43137"/>
                    </a:srgbClr>
                  </a:outerShdw>
                </a:effectLst>
                <a:latin typeface="Arial Black" pitchFamily="34" charset="0"/>
                <a:sym typeface="Wingdings"/>
              </a:rPr>
              <a:t>progressent à nouveau.</a:t>
            </a:r>
            <a:endParaRPr lang="fr-FR" b="1" dirty="0">
              <a:solidFill>
                <a:srgbClr val="FF0000"/>
              </a:solidFill>
              <a:effectLst>
                <a:outerShdw blurRad="38100" dist="38100" dir="2700000" algn="tl">
                  <a:srgbClr val="000000">
                    <a:alpha val="43137"/>
                  </a:srgbClr>
                </a:outerShdw>
              </a:effectLst>
              <a:latin typeface="Arial Black" pitchFamily="34" charset="0"/>
              <a:sym typeface="Wingdings"/>
            </a:endParaRPr>
          </a:p>
          <a:p>
            <a:pPr algn="just"/>
            <a:r>
              <a:rPr lang="fr-FR" sz="2000" b="1" dirty="0" smtClean="0">
                <a:solidFill>
                  <a:srgbClr val="FFFF00"/>
                </a:solidFill>
                <a:effectLst>
                  <a:outerShdw blurRad="38100" dist="38100" dir="2700000" algn="tl">
                    <a:srgbClr val="000000">
                      <a:alpha val="43137"/>
                    </a:srgbClr>
                  </a:outerShdw>
                </a:effectLst>
                <a:latin typeface="Arial Black" pitchFamily="34" charset="0"/>
                <a:sym typeface="Wingdings"/>
              </a:rPr>
              <a:t>Des </a:t>
            </a:r>
            <a:r>
              <a:rPr lang="fr-FR" sz="2000" b="1" dirty="0">
                <a:solidFill>
                  <a:srgbClr val="FFFF00"/>
                </a:solidFill>
                <a:effectLst>
                  <a:outerShdw blurRad="38100" dist="38100" dir="2700000" algn="tl">
                    <a:srgbClr val="000000">
                      <a:alpha val="43137"/>
                    </a:srgbClr>
                  </a:outerShdw>
                </a:effectLst>
                <a:latin typeface="Arial Black" pitchFamily="34" charset="0"/>
                <a:sym typeface="Wingdings"/>
              </a:rPr>
              <a:t>contrôles adaptés qui ne sont pas exploités. *</a:t>
            </a:r>
            <a:endParaRPr lang="fr-FR" sz="2400" b="1" dirty="0">
              <a:solidFill>
                <a:srgbClr val="FFFF00"/>
              </a:solidFill>
              <a:effectLst>
                <a:outerShdw blurRad="38100" dist="38100" dir="2700000" algn="tl">
                  <a:srgbClr val="000000">
                    <a:alpha val="43137"/>
                  </a:srgbClr>
                </a:outerShdw>
              </a:effectLst>
              <a:latin typeface="Arial Black" pitchFamily="34" charset="0"/>
              <a:sym typeface="Wingdings"/>
            </a:endParaRPr>
          </a:p>
        </p:txBody>
      </p:sp>
      <p:sp>
        <p:nvSpPr>
          <p:cNvPr id="11" name="Flèche vers la droite 10"/>
          <p:cNvSpPr/>
          <p:nvPr/>
        </p:nvSpPr>
        <p:spPr>
          <a:xfrm>
            <a:off x="6791646" y="2824393"/>
            <a:ext cx="373530" cy="254000"/>
          </a:xfrm>
          <a:prstGeom prst="right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Flèche vers la droite 8"/>
          <p:cNvSpPr/>
          <p:nvPr/>
        </p:nvSpPr>
        <p:spPr>
          <a:xfrm rot="20969661">
            <a:off x="6811673" y="3110321"/>
            <a:ext cx="373530" cy="254000"/>
          </a:xfrm>
          <a:prstGeom prst="rightArrow">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Flèche vers la droite 11"/>
          <p:cNvSpPr/>
          <p:nvPr/>
        </p:nvSpPr>
        <p:spPr>
          <a:xfrm rot="20969661">
            <a:off x="6810958" y="2085534"/>
            <a:ext cx="289851" cy="269518"/>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Flèche vers la droite 13"/>
          <p:cNvSpPr/>
          <p:nvPr/>
        </p:nvSpPr>
        <p:spPr>
          <a:xfrm rot="20474966">
            <a:off x="6842526" y="2448371"/>
            <a:ext cx="297631" cy="279766"/>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265516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4" grpId="0"/>
      <p:bldP spid="11" grpId="0" animBg="1"/>
      <p:bldP spid="9" grpId="0" animBg="1"/>
      <p:bldP spid="12"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4353" y="69112"/>
            <a:ext cx="8861425" cy="1143000"/>
          </a:xfrm>
        </p:spPr>
        <p:txBody>
          <a:bodyPr>
            <a:normAutofit fontScale="90000"/>
          </a:bodyPr>
          <a:lstStyle/>
          <a:p>
            <a:r>
              <a:rPr lang="fr-FR" dirty="0">
                <a:solidFill>
                  <a:srgbClr val="FFFFFF"/>
                </a:solidFill>
              </a:rPr>
              <a:t>Moyennes et effectifs par départements au </a:t>
            </a:r>
            <a:r>
              <a:rPr lang="fr-FR" u="sng" dirty="0">
                <a:solidFill>
                  <a:srgbClr val="FFFF00"/>
                </a:solidFill>
              </a:rPr>
              <a:t>CAP BEP:</a:t>
            </a:r>
          </a:p>
        </p:txBody>
      </p:sp>
      <p:sp>
        <p:nvSpPr>
          <p:cNvPr id="3" name="Bouton d'action : Personnalisé 2">
            <a:hlinkClick r:id="rId3" action="ppaction://hlinksldjump" highlightClick="1"/>
          </p:cNvPr>
          <p:cNvSpPr/>
          <p:nvPr/>
        </p:nvSpPr>
        <p:spPr>
          <a:xfrm>
            <a:off x="6724560" y="1315546"/>
            <a:ext cx="466268" cy="385379"/>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45</a:t>
            </a:r>
            <a:endParaRPr lang="fr-FR" dirty="0"/>
          </a:p>
        </p:txBody>
      </p:sp>
      <p:sp>
        <p:nvSpPr>
          <p:cNvPr id="4" name="Bouton d'action : Personnalisé 3">
            <a:hlinkClick r:id="rId4" action="ppaction://hlinksldjump" highlightClick="1"/>
          </p:cNvPr>
          <p:cNvSpPr/>
          <p:nvPr/>
        </p:nvSpPr>
        <p:spPr>
          <a:xfrm>
            <a:off x="7691511" y="1315546"/>
            <a:ext cx="936022" cy="385379"/>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36 et 18</a:t>
            </a:r>
            <a:endParaRPr lang="fr-FR" dirty="0"/>
          </a:p>
        </p:txBody>
      </p:sp>
      <p:sp>
        <p:nvSpPr>
          <p:cNvPr id="5" name="Bouton d'action : Personnalisé 4">
            <a:hlinkClick r:id="rId5" action="ppaction://hlinksldjump" highlightClick="1"/>
          </p:cNvPr>
          <p:cNvSpPr/>
          <p:nvPr/>
        </p:nvSpPr>
        <p:spPr>
          <a:xfrm>
            <a:off x="1739153" y="1313793"/>
            <a:ext cx="466268" cy="385379"/>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37</a:t>
            </a:r>
            <a:endParaRPr lang="fr-FR" dirty="0"/>
          </a:p>
        </p:txBody>
      </p:sp>
      <p:sp>
        <p:nvSpPr>
          <p:cNvPr id="7" name="Bouton d'action : Personnalisé 6">
            <a:hlinkClick r:id="rId6" action="ppaction://hlinksldjump" highlightClick="1"/>
          </p:cNvPr>
          <p:cNvSpPr/>
          <p:nvPr/>
        </p:nvSpPr>
        <p:spPr>
          <a:xfrm>
            <a:off x="2604504" y="1306787"/>
            <a:ext cx="1027695" cy="385379"/>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28 et 41</a:t>
            </a:r>
            <a:endParaRPr lang="fr-FR" dirty="0"/>
          </a:p>
        </p:txBody>
      </p:sp>
      <p:graphicFrame>
        <p:nvGraphicFramePr>
          <p:cNvPr id="8" name="Graphique 7"/>
          <p:cNvGraphicFramePr>
            <a:graphicFrameLocks/>
          </p:cNvGraphicFramePr>
          <p:nvPr>
            <p:extLst>
              <p:ext uri="{D42A27DB-BD31-4B8C-83A1-F6EECF244321}">
                <p14:modId xmlns:p14="http://schemas.microsoft.com/office/powerpoint/2010/main" val="710776217"/>
              </p:ext>
            </p:extLst>
          </p:nvPr>
        </p:nvGraphicFramePr>
        <p:xfrm>
          <a:off x="164353" y="1692166"/>
          <a:ext cx="8861426" cy="5165834"/>
        </p:xfrm>
        <a:graphic>
          <a:graphicData uri="http://schemas.openxmlformats.org/drawingml/2006/chart">
            <c:chart xmlns:c="http://schemas.openxmlformats.org/drawingml/2006/chart" xmlns:r="http://schemas.openxmlformats.org/officeDocument/2006/relationships" r:id="rId7"/>
          </a:graphicData>
        </a:graphic>
      </p:graphicFrame>
      <p:cxnSp>
        <p:nvCxnSpPr>
          <p:cNvPr id="11" name="Connecteur droit 10"/>
          <p:cNvCxnSpPr/>
          <p:nvPr/>
        </p:nvCxnSpPr>
        <p:spPr>
          <a:xfrm>
            <a:off x="692688" y="4450418"/>
            <a:ext cx="7860953" cy="0"/>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0770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4353" y="69112"/>
            <a:ext cx="8861425" cy="1143000"/>
          </a:xfrm>
        </p:spPr>
        <p:txBody>
          <a:bodyPr>
            <a:normAutofit fontScale="90000"/>
          </a:bodyPr>
          <a:lstStyle/>
          <a:p>
            <a:r>
              <a:rPr lang="fr-FR" dirty="0">
                <a:solidFill>
                  <a:srgbClr val="FFFFFF"/>
                </a:solidFill>
              </a:rPr>
              <a:t>Moyennes et effectifs par départements au </a:t>
            </a:r>
            <a:r>
              <a:rPr lang="fr-FR" u="sng" dirty="0">
                <a:solidFill>
                  <a:srgbClr val="FFFF00"/>
                </a:solidFill>
              </a:rPr>
              <a:t>Bac Pro :</a:t>
            </a:r>
          </a:p>
        </p:txBody>
      </p:sp>
      <p:graphicFrame>
        <p:nvGraphicFramePr>
          <p:cNvPr id="6" name="Graphique 5"/>
          <p:cNvGraphicFramePr>
            <a:graphicFrameLocks/>
          </p:cNvGraphicFramePr>
          <p:nvPr>
            <p:extLst>
              <p:ext uri="{D42A27DB-BD31-4B8C-83A1-F6EECF244321}">
                <p14:modId xmlns:p14="http://schemas.microsoft.com/office/powerpoint/2010/main" val="1427958523"/>
              </p:ext>
            </p:extLst>
          </p:nvPr>
        </p:nvGraphicFramePr>
        <p:xfrm>
          <a:off x="164352" y="1658883"/>
          <a:ext cx="8979647" cy="5199117"/>
        </p:xfrm>
        <a:graphic>
          <a:graphicData uri="http://schemas.openxmlformats.org/drawingml/2006/chart">
            <c:chart xmlns:c="http://schemas.openxmlformats.org/drawingml/2006/chart" xmlns:r="http://schemas.openxmlformats.org/officeDocument/2006/relationships" r:id="rId3"/>
          </a:graphicData>
        </a:graphic>
      </p:graphicFrame>
      <p:sp>
        <p:nvSpPr>
          <p:cNvPr id="3" name="Bouton d'action : Personnalisé 2">
            <a:hlinkClick r:id="rId4" action="ppaction://hlinksldjump" highlightClick="1"/>
          </p:cNvPr>
          <p:cNvSpPr/>
          <p:nvPr/>
        </p:nvSpPr>
        <p:spPr>
          <a:xfrm>
            <a:off x="6724560" y="1315546"/>
            <a:ext cx="466268" cy="385379"/>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45</a:t>
            </a:r>
            <a:endParaRPr lang="fr-FR" dirty="0"/>
          </a:p>
        </p:txBody>
      </p:sp>
      <p:sp>
        <p:nvSpPr>
          <p:cNvPr id="5" name="Bouton d'action : Personnalisé 4">
            <a:hlinkClick r:id="rId5" action="ppaction://hlinksldjump" highlightClick="1"/>
          </p:cNvPr>
          <p:cNvSpPr/>
          <p:nvPr/>
        </p:nvSpPr>
        <p:spPr>
          <a:xfrm>
            <a:off x="7691512" y="1315546"/>
            <a:ext cx="944488" cy="385379"/>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36 et 18</a:t>
            </a:r>
            <a:endParaRPr lang="fr-FR" dirty="0"/>
          </a:p>
        </p:txBody>
      </p:sp>
      <p:sp>
        <p:nvSpPr>
          <p:cNvPr id="7" name="Bouton d'action : Personnalisé 6">
            <a:hlinkClick r:id="rId6" action="ppaction://hlinksldjump" highlightClick="1"/>
          </p:cNvPr>
          <p:cNvSpPr/>
          <p:nvPr/>
        </p:nvSpPr>
        <p:spPr>
          <a:xfrm>
            <a:off x="1739153" y="1313793"/>
            <a:ext cx="466268" cy="385379"/>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37</a:t>
            </a:r>
            <a:endParaRPr lang="fr-FR" dirty="0"/>
          </a:p>
        </p:txBody>
      </p:sp>
      <p:sp>
        <p:nvSpPr>
          <p:cNvPr id="9" name="Bouton d'action : Personnalisé 8">
            <a:hlinkClick r:id="rId7" action="ppaction://hlinksldjump" highlightClick="1"/>
          </p:cNvPr>
          <p:cNvSpPr/>
          <p:nvPr/>
        </p:nvSpPr>
        <p:spPr>
          <a:xfrm>
            <a:off x="2604504" y="1306787"/>
            <a:ext cx="1129296" cy="385379"/>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28 et 41</a:t>
            </a:r>
            <a:endParaRPr lang="fr-FR" dirty="0"/>
          </a:p>
        </p:txBody>
      </p:sp>
    </p:spTree>
    <p:extLst>
      <p:ext uri="{BB962C8B-B14F-4D97-AF65-F5344CB8AC3E}">
        <p14:creationId xmlns:p14="http://schemas.microsoft.com/office/powerpoint/2010/main" val="1362870333"/>
      </p:ext>
    </p:extLst>
  </p:cSld>
  <p:clrMapOvr>
    <a:masterClrMapping/>
  </p:clrMapOvr>
  <p:transition xmlns:p14="http://schemas.microsoft.com/office/powerpoint/2010/main" spd="med">
    <p:split orient="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AsOne/>
      </p:bldGraphic>
      <p:bldP spid="3" grpId="0" animBg="1"/>
      <p:bldP spid="5" grpId="0" animBg="1"/>
      <p:bldP spid="7"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4353" y="69112"/>
            <a:ext cx="8861425" cy="1143000"/>
          </a:xfrm>
        </p:spPr>
        <p:txBody>
          <a:bodyPr>
            <a:normAutofit fontScale="90000"/>
          </a:bodyPr>
          <a:lstStyle/>
          <a:p>
            <a:r>
              <a:rPr lang="fr-FR" dirty="0">
                <a:solidFill>
                  <a:srgbClr val="FFFFFF"/>
                </a:solidFill>
              </a:rPr>
              <a:t>Écarts des moyennes entre les EPLE  </a:t>
            </a:r>
            <a:r>
              <a:rPr lang="fr-FR" dirty="0">
                <a:solidFill>
                  <a:srgbClr val="FFFF00"/>
                </a:solidFill>
              </a:rPr>
              <a:t>CAP BEP</a:t>
            </a:r>
            <a:r>
              <a:rPr lang="fr-FR" u="sng" dirty="0">
                <a:solidFill>
                  <a:srgbClr val="FFFF00"/>
                </a:solidFill>
              </a:rPr>
              <a:t> : 45</a:t>
            </a:r>
          </a:p>
        </p:txBody>
      </p:sp>
      <p:sp>
        <p:nvSpPr>
          <p:cNvPr id="3" name="Flèche vers le bas 2">
            <a:hlinkClick r:id="" action="ppaction://hlinkshowjump?jump=nextslide"/>
          </p:cNvPr>
          <p:cNvSpPr/>
          <p:nvPr/>
        </p:nvSpPr>
        <p:spPr>
          <a:xfrm>
            <a:off x="8644759" y="6332483"/>
            <a:ext cx="381019" cy="33282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aphicFrame>
        <p:nvGraphicFramePr>
          <p:cNvPr id="4" name="Graphique 3"/>
          <p:cNvGraphicFramePr>
            <a:graphicFrameLocks/>
          </p:cNvGraphicFramePr>
          <p:nvPr>
            <p:extLst>
              <p:ext uri="{D42A27DB-BD31-4B8C-83A1-F6EECF244321}">
                <p14:modId xmlns:p14="http://schemas.microsoft.com/office/powerpoint/2010/main" val="1950162419"/>
              </p:ext>
            </p:extLst>
          </p:nvPr>
        </p:nvGraphicFramePr>
        <p:xfrm>
          <a:off x="0" y="1215390"/>
          <a:ext cx="9144000" cy="564261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32173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793" y="1499152"/>
            <a:ext cx="9144793" cy="5358848"/>
          </a:xfrm>
          <a:prstGeom prst="rect">
            <a:avLst/>
          </a:prstGeom>
        </p:spPr>
      </p:pic>
      <p:sp>
        <p:nvSpPr>
          <p:cNvPr id="2" name="Titre 1"/>
          <p:cNvSpPr>
            <a:spLocks noGrp="1"/>
          </p:cNvSpPr>
          <p:nvPr>
            <p:ph type="title"/>
          </p:nvPr>
        </p:nvSpPr>
        <p:spPr>
          <a:xfrm>
            <a:off x="164353" y="69112"/>
            <a:ext cx="8861425" cy="1143000"/>
          </a:xfrm>
        </p:spPr>
        <p:txBody>
          <a:bodyPr>
            <a:normAutofit fontScale="90000"/>
          </a:bodyPr>
          <a:lstStyle/>
          <a:p>
            <a:r>
              <a:rPr lang="fr-FR" smtClean="0">
                <a:solidFill>
                  <a:srgbClr val="FFFFFF"/>
                </a:solidFill>
              </a:rPr>
              <a:t>Évolution </a:t>
            </a:r>
            <a:r>
              <a:rPr lang="fr-FR" dirty="0">
                <a:solidFill>
                  <a:srgbClr val="FFFFFF"/>
                </a:solidFill>
              </a:rPr>
              <a:t>des moyennes entre les EPLE  </a:t>
            </a:r>
            <a:r>
              <a:rPr lang="fr-FR" dirty="0">
                <a:solidFill>
                  <a:srgbClr val="FFFF00"/>
                </a:solidFill>
              </a:rPr>
              <a:t>CAP BEP</a:t>
            </a:r>
            <a:r>
              <a:rPr lang="fr-FR" u="sng" dirty="0">
                <a:solidFill>
                  <a:srgbClr val="FFFF00"/>
                </a:solidFill>
              </a:rPr>
              <a:t> : 45 (1/2)</a:t>
            </a:r>
          </a:p>
        </p:txBody>
      </p:sp>
      <p:sp>
        <p:nvSpPr>
          <p:cNvPr id="4" name="Flèche vers le bas 3">
            <a:hlinkClick r:id="" action="ppaction://hlinkshowjump?jump=nextslide"/>
          </p:cNvPr>
          <p:cNvSpPr/>
          <p:nvPr/>
        </p:nvSpPr>
        <p:spPr>
          <a:xfrm>
            <a:off x="8762981" y="1882065"/>
            <a:ext cx="381019" cy="33282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89844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stretch>
            <a:fillRect/>
          </a:stretch>
        </p:blipFill>
        <p:spPr>
          <a:xfrm>
            <a:off x="-793" y="1419897"/>
            <a:ext cx="9144793" cy="5438103"/>
          </a:xfrm>
          <a:prstGeom prst="rect">
            <a:avLst/>
          </a:prstGeom>
        </p:spPr>
      </p:pic>
      <p:sp>
        <p:nvSpPr>
          <p:cNvPr id="2" name="Titre 1"/>
          <p:cNvSpPr>
            <a:spLocks noGrp="1"/>
          </p:cNvSpPr>
          <p:nvPr>
            <p:ph type="title"/>
          </p:nvPr>
        </p:nvSpPr>
        <p:spPr>
          <a:xfrm>
            <a:off x="164353" y="69112"/>
            <a:ext cx="8861425" cy="1143000"/>
          </a:xfrm>
        </p:spPr>
        <p:txBody>
          <a:bodyPr>
            <a:normAutofit fontScale="90000"/>
          </a:bodyPr>
          <a:lstStyle/>
          <a:p>
            <a:r>
              <a:rPr lang="fr-FR" smtClean="0">
                <a:solidFill>
                  <a:srgbClr val="FFFFFF"/>
                </a:solidFill>
              </a:rPr>
              <a:t>Évolution </a:t>
            </a:r>
            <a:r>
              <a:rPr lang="fr-FR" dirty="0">
                <a:solidFill>
                  <a:srgbClr val="FFFFFF"/>
                </a:solidFill>
              </a:rPr>
              <a:t>des moyennes entre les EPLE  </a:t>
            </a:r>
            <a:r>
              <a:rPr lang="fr-FR" dirty="0">
                <a:solidFill>
                  <a:srgbClr val="FFFF00"/>
                </a:solidFill>
              </a:rPr>
              <a:t>CAP BEP</a:t>
            </a:r>
            <a:r>
              <a:rPr lang="fr-FR" u="sng" dirty="0">
                <a:solidFill>
                  <a:srgbClr val="FFFF00"/>
                </a:solidFill>
              </a:rPr>
              <a:t> : 45 (2/2)</a:t>
            </a:r>
          </a:p>
        </p:txBody>
      </p:sp>
      <p:sp>
        <p:nvSpPr>
          <p:cNvPr id="6" name="Flèche vers le bas 5">
            <a:hlinkClick r:id="" action="ppaction://hlinkshowjump?jump=nextslide"/>
          </p:cNvPr>
          <p:cNvSpPr/>
          <p:nvPr/>
        </p:nvSpPr>
        <p:spPr>
          <a:xfrm>
            <a:off x="8762981" y="1882065"/>
            <a:ext cx="381019" cy="33282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66232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5" name="Rectangle 1"/>
          <p:cNvSpPr>
            <a:spLocks noGrp="1"/>
          </p:cNvSpPr>
          <p:nvPr>
            <p:ph type="body" idx="1"/>
          </p:nvPr>
        </p:nvSpPr>
        <p:spPr bwMode="auto">
          <a:xfrm>
            <a:off x="0" y="1790409"/>
            <a:ext cx="9143999" cy="485683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50800" tIns="50800" rIns="50800" bIns="50800" numCol="1" anchor="t" anchorCtr="0" compatLnSpc="1">
            <a:prstTxWarp prst="textNoShape">
              <a:avLst/>
            </a:prstTxWarp>
            <a:normAutofit fontScale="85000" lnSpcReduction="20000"/>
          </a:bodyPr>
          <a:lstStyle/>
          <a:p>
            <a:pPr marL="0" lvl="4" indent="0">
              <a:buNone/>
            </a:pPr>
            <a:r>
              <a:rPr lang="fr-FR" sz="2400" dirty="0">
                <a:solidFill>
                  <a:srgbClr val="00FF00"/>
                </a:solidFill>
                <a:sym typeface="Wingdings"/>
              </a:rPr>
              <a:t>Rappel des circulaires rectorales du 28 septembre 2015 et du 5 février 2016.</a:t>
            </a:r>
          </a:p>
          <a:p>
            <a:pPr marL="0" lvl="4" indent="0" algn="just">
              <a:buNone/>
            </a:pPr>
            <a:r>
              <a:rPr lang="fr-FR" sz="2400" b="1" dirty="0">
                <a:solidFill>
                  <a:srgbClr val="00FF00"/>
                </a:solidFill>
                <a:sym typeface="Wingdings"/>
              </a:rPr>
              <a:t>Composition des dossiers des établissements lors des sous-commissions : </a:t>
            </a:r>
            <a:r>
              <a:rPr lang="fr-FR" sz="2500" b="1" dirty="0">
                <a:solidFill>
                  <a:srgbClr val="00FF00"/>
                </a:solidFill>
                <a:sym typeface="Wingdings"/>
              </a:rPr>
              <a:t>Page 3 de la circulaire de notation DEC du 5 février 2016.    </a:t>
            </a:r>
          </a:p>
          <a:p>
            <a:pPr marL="0" lvl="4" indent="0" algn="just">
              <a:buNone/>
            </a:pPr>
            <a:endParaRPr lang="fr-FR" sz="2300" b="1" u="sng" dirty="0">
              <a:solidFill>
                <a:srgbClr val="00FF00"/>
              </a:solidFill>
            </a:endParaRPr>
          </a:p>
          <a:p>
            <a:pPr marL="401638" lvl="4" indent="-331788" algn="ctr">
              <a:spcBef>
                <a:spcPts val="600"/>
              </a:spcBef>
              <a:buFont typeface="ArialMT" charset="0"/>
              <a:buNone/>
            </a:pPr>
            <a:r>
              <a:rPr lang="fr-FR" sz="2300" b="1" u="sng" dirty="0">
                <a:solidFill>
                  <a:srgbClr val="FFFF00"/>
                </a:solidFill>
              </a:rPr>
              <a:t>MODALITÉS POUR L'ÉVALUATION DU CAP et du BEP  en CCF: </a:t>
            </a:r>
            <a:endParaRPr lang="fr-FR" sz="1900" b="1" u="sng" dirty="0">
              <a:solidFill>
                <a:srgbClr val="FFFF00"/>
              </a:solidFill>
            </a:endParaRPr>
          </a:p>
          <a:p>
            <a:pPr marL="268288" lvl="4" indent="-198438" algn="just">
              <a:spcBef>
                <a:spcPts val="500"/>
              </a:spcBef>
              <a:buClr>
                <a:srgbClr val="FFFFFF"/>
              </a:buClr>
              <a:buFontTx/>
              <a:buChar char="-"/>
            </a:pPr>
            <a:r>
              <a:rPr lang="fr-FR" sz="1900" b="1" dirty="0">
                <a:solidFill>
                  <a:srgbClr val="FFFFFF"/>
                </a:solidFill>
              </a:rPr>
              <a:t>3 épreuves de 3 CP différentes </a:t>
            </a:r>
          </a:p>
          <a:p>
            <a:pPr marL="268288" lvl="4" indent="-198438" algn="just">
              <a:spcBef>
                <a:spcPts val="500"/>
              </a:spcBef>
              <a:buClr>
                <a:srgbClr val="FFFFFF"/>
              </a:buClr>
              <a:buFontTx/>
              <a:buChar char="-"/>
            </a:pPr>
            <a:r>
              <a:rPr lang="fr-FR" sz="1900" b="1" dirty="0">
                <a:solidFill>
                  <a:srgbClr val="FFFFFF"/>
                </a:solidFill>
              </a:rPr>
              <a:t>L'élève choisit son ensemble certificatif, l'évaluateur est l'enseignant du groupe classe. </a:t>
            </a:r>
          </a:p>
          <a:p>
            <a:pPr marL="268288" lvl="4" indent="-198438" algn="just">
              <a:spcBef>
                <a:spcPts val="500"/>
              </a:spcBef>
              <a:buClr>
                <a:srgbClr val="FFFFFF"/>
              </a:buClr>
              <a:buFontTx/>
              <a:buChar char="-"/>
            </a:pPr>
            <a:r>
              <a:rPr lang="fr-FR" sz="1900" b="1" dirty="0">
                <a:solidFill>
                  <a:srgbClr val="FFFFFF"/>
                </a:solidFill>
              </a:rPr>
              <a:t>1 épreuve au moins est proposée en classe de 2de, maximum 2.</a:t>
            </a:r>
          </a:p>
          <a:p>
            <a:pPr marL="268288" lvl="4" indent="-198438" algn="just">
              <a:spcBef>
                <a:spcPts val="500"/>
              </a:spcBef>
              <a:buClr>
                <a:srgbClr val="FFFFFF"/>
              </a:buClr>
              <a:buFontTx/>
              <a:buChar char="-"/>
            </a:pPr>
            <a:r>
              <a:rPr lang="fr-FR" sz="1900" b="1" dirty="0">
                <a:solidFill>
                  <a:srgbClr val="FFFFFF"/>
                </a:solidFill>
              </a:rPr>
              <a:t>2 épreuves sur 3 au moins sont issues de la liste nationale </a:t>
            </a:r>
          </a:p>
          <a:p>
            <a:pPr marL="268288" lvl="4" indent="-198438" algn="just">
              <a:spcBef>
                <a:spcPts val="500"/>
              </a:spcBef>
              <a:buClr>
                <a:srgbClr val="FFFFFF"/>
              </a:buClr>
              <a:buFontTx/>
              <a:buChar char="-"/>
            </a:pPr>
            <a:r>
              <a:rPr lang="fr-FR" sz="1900" b="1" dirty="0">
                <a:solidFill>
                  <a:srgbClr val="FFFFFF"/>
                </a:solidFill>
              </a:rPr>
              <a:t>Le niveau 3 est le niveau de référence pour l'évaluation  </a:t>
            </a:r>
          </a:p>
          <a:p>
            <a:pPr marL="69850" lvl="4" indent="0" algn="ctr">
              <a:spcBef>
                <a:spcPts val="500"/>
              </a:spcBef>
              <a:buNone/>
            </a:pPr>
            <a:r>
              <a:rPr lang="fr-FR" sz="2300" b="1" u="sng" dirty="0">
                <a:solidFill>
                  <a:srgbClr val="FFFF00"/>
                </a:solidFill>
              </a:rPr>
              <a:t>MODALITÉS POUR L'ÉVALUATION DU BAC PRO : </a:t>
            </a:r>
          </a:p>
          <a:p>
            <a:pPr marL="401638" lvl="4" indent="-331788" algn="just">
              <a:spcBef>
                <a:spcPts val="500"/>
              </a:spcBef>
              <a:buClr>
                <a:srgbClr val="FFFFFF"/>
              </a:buClr>
              <a:buFontTx/>
              <a:buChar char="-"/>
            </a:pPr>
            <a:r>
              <a:rPr lang="fr-FR" sz="1900" b="1" dirty="0">
                <a:solidFill>
                  <a:srgbClr val="FFFFFF"/>
                </a:solidFill>
              </a:rPr>
              <a:t> 3 épreuves de 3 CP différentes</a:t>
            </a:r>
          </a:p>
          <a:p>
            <a:pPr marL="401638" lvl="4" indent="-331788" algn="just">
              <a:spcBef>
                <a:spcPts val="500"/>
              </a:spcBef>
              <a:buClr>
                <a:srgbClr val="FFFFFF"/>
              </a:buClr>
              <a:buFontTx/>
              <a:buChar char="-"/>
            </a:pPr>
            <a:r>
              <a:rPr lang="fr-FR" sz="1900" b="1" dirty="0">
                <a:solidFill>
                  <a:srgbClr val="FFFFFF"/>
                </a:solidFill>
              </a:rPr>
              <a:t>L'élève choisit son ensemble certificatif en classe de terminale </a:t>
            </a:r>
          </a:p>
          <a:p>
            <a:pPr marL="401638" lvl="4" indent="-331788" algn="just">
              <a:spcBef>
                <a:spcPts val="500"/>
              </a:spcBef>
              <a:buClr>
                <a:srgbClr val="FFFFFF"/>
              </a:buClr>
              <a:buFontTx/>
              <a:buChar char="-"/>
            </a:pPr>
            <a:r>
              <a:rPr lang="fr-FR" sz="1900" b="1" dirty="0">
                <a:solidFill>
                  <a:srgbClr val="FFFFFF"/>
                </a:solidFill>
              </a:rPr>
              <a:t>L’évaluateur est l’enseignant du groupe classe. </a:t>
            </a:r>
          </a:p>
          <a:p>
            <a:pPr marL="401638" lvl="4" indent="-331788" algn="just">
              <a:spcBef>
                <a:spcPts val="500"/>
              </a:spcBef>
              <a:buClr>
                <a:srgbClr val="FFFFFF"/>
              </a:buClr>
              <a:buFontTx/>
              <a:buChar char="-"/>
            </a:pPr>
            <a:r>
              <a:rPr lang="fr-FR" sz="1900" b="1" dirty="0">
                <a:solidFill>
                  <a:srgbClr val="FFFFFF"/>
                </a:solidFill>
              </a:rPr>
              <a:t>Au maximum, 1 épreuve peut être proposée sur l’année de la classe de première</a:t>
            </a:r>
          </a:p>
          <a:p>
            <a:pPr marL="401638" lvl="4" indent="-331788" algn="just">
              <a:spcBef>
                <a:spcPts val="500"/>
              </a:spcBef>
              <a:buClr>
                <a:srgbClr val="FFFFFF"/>
              </a:buClr>
              <a:buFontTx/>
              <a:buChar char="-"/>
            </a:pPr>
            <a:r>
              <a:rPr lang="fr-FR" sz="1900" b="1" dirty="0">
                <a:solidFill>
                  <a:srgbClr val="FFFFFF"/>
                </a:solidFill>
              </a:rPr>
              <a:t>2 épreuves au moins sont issues de la liste nationale d'APSA</a:t>
            </a:r>
          </a:p>
          <a:p>
            <a:pPr marL="401638" lvl="4" indent="-331788" algn="just">
              <a:spcBef>
                <a:spcPts val="500"/>
              </a:spcBef>
              <a:buClr>
                <a:srgbClr val="FFFFFF"/>
              </a:buClr>
              <a:buFontTx/>
              <a:buChar char="-"/>
            </a:pPr>
            <a:r>
              <a:rPr lang="fr-FR" sz="1900" b="1" dirty="0">
                <a:solidFill>
                  <a:srgbClr val="FFFFFF"/>
                </a:solidFill>
              </a:rPr>
              <a:t>Le niveau 4 est le niveau de référence pour l'évaluation </a:t>
            </a:r>
            <a:endParaRPr lang="fr-FR" dirty="0"/>
          </a:p>
        </p:txBody>
      </p:sp>
      <p:sp>
        <p:nvSpPr>
          <p:cNvPr id="16386" name="Rectangle 2"/>
          <p:cNvSpPr>
            <a:spLocks noGrp="1" noChangeArrowheads="1"/>
          </p:cNvSpPr>
          <p:nvPr>
            <p:ph type="title"/>
          </p:nvPr>
        </p:nvSpPr>
        <p:spPr>
          <a:xfrm>
            <a:off x="0" y="76200"/>
            <a:ext cx="9144000" cy="1255713"/>
          </a:xfrm>
        </p:spPr>
        <p:txBody>
          <a:bodyPr/>
          <a:lstStyle/>
          <a:p>
            <a:pPr algn="ctr" defTabSz="914400"/>
            <a:r>
              <a:rPr lang="fr-FR" sz="3200" b="1" dirty="0">
                <a:solidFill>
                  <a:srgbClr val="FFFFFF"/>
                </a:solidFill>
                <a:effectLst>
                  <a:outerShdw blurRad="38100" dist="38100" dir="2700000" algn="tl">
                    <a:srgbClr val="000000"/>
                  </a:outerShdw>
                </a:effectLst>
              </a:rPr>
              <a:t>Retour sur la réglementation des examens en voie pro  :</a:t>
            </a:r>
            <a:endParaRPr lang="fr-FR" dirty="0"/>
          </a:p>
        </p:txBody>
      </p:sp>
      <p:sp>
        <p:nvSpPr>
          <p:cNvPr id="16387" name="AutoShape 3"/>
          <p:cNvSpPr>
            <a:spLocks/>
          </p:cNvSpPr>
          <p:nvPr/>
        </p:nvSpPr>
        <p:spPr bwMode="auto">
          <a:xfrm>
            <a:off x="4975404" y="1126445"/>
            <a:ext cx="4183529" cy="77662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50800" tIns="50800" rIns="50800" bIns="50800" anchor="ctr">
            <a:spAutoFit/>
          </a:bodyPr>
          <a:lstStyle/>
          <a:p>
            <a:pPr marL="358775" lvl="4" defTabSz="914400">
              <a:lnSpc>
                <a:spcPct val="80000"/>
              </a:lnSpc>
            </a:pPr>
            <a:r>
              <a:rPr lang="fr-FR" b="1" i="1" dirty="0">
                <a:solidFill>
                  <a:schemeClr val="bg1"/>
                </a:solidFill>
              </a:rPr>
              <a:t>Arrêté du 15 juillet  2009</a:t>
            </a:r>
            <a:br>
              <a:rPr lang="fr-FR" b="1" i="1" dirty="0">
                <a:solidFill>
                  <a:schemeClr val="bg1"/>
                </a:solidFill>
              </a:rPr>
            </a:br>
            <a:r>
              <a:rPr lang="fr-FR" b="1" i="1" dirty="0">
                <a:solidFill>
                  <a:schemeClr val="bg1"/>
                </a:solidFill>
              </a:rPr>
              <a:t>Note de service du 8 octobre 2009</a:t>
            </a:r>
          </a:p>
          <a:p>
            <a:pPr marL="358775" lvl="4" defTabSz="914400">
              <a:lnSpc>
                <a:spcPct val="80000"/>
              </a:lnSpc>
            </a:pPr>
            <a:r>
              <a:rPr lang="fr-FR" b="1" i="1" dirty="0">
                <a:solidFill>
                  <a:schemeClr val="bg1"/>
                </a:solidFill>
              </a:rPr>
              <a:t>Arrêté du 7 juillet 2015 (Fac voie pro) </a:t>
            </a:r>
          </a:p>
        </p:txBody>
      </p:sp>
    </p:spTree>
    <p:extLst>
      <p:ext uri="{BB962C8B-B14F-4D97-AF65-F5344CB8AC3E}">
        <p14:creationId xmlns:p14="http://schemas.microsoft.com/office/powerpoint/2010/main" val="2130863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16387"/>
                                        </p:tgtEl>
                                        <p:attrNameLst>
                                          <p:attrName>style.visibility</p:attrName>
                                        </p:attrNameLst>
                                      </p:cBhvr>
                                      <p:to>
                                        <p:strVal val="visible"/>
                                      </p:to>
                                    </p:set>
                                    <p:animEffect transition="in" filter="checkerboard(across)">
                                      <p:cBhvr>
                                        <p:cTn id="11" dur="500"/>
                                        <p:tgtEl>
                                          <p:spTgt spid="1638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6385">
                                            <p:txEl>
                                              <p:pRg st="0" end="0"/>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6385">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6385">
                                            <p:txEl>
                                              <p:pRg st="3" end="3"/>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6385">
                                            <p:txEl>
                                              <p:pRg st="4" end="4"/>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6385">
                                            <p:txEl>
                                              <p:pRg st="5" end="5"/>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6385">
                                            <p:txEl>
                                              <p:pRg st="6" end="6"/>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6385">
                                            <p:txEl>
                                              <p:pRg st="7" end="7"/>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6385">
                                            <p:txEl>
                                              <p:pRg st="8" end="8"/>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6385">
                                            <p:txEl>
                                              <p:pRg st="9" end="9"/>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6385">
                                            <p:txEl>
                                              <p:pRg st="10" end="10"/>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6385">
                                            <p:txEl>
                                              <p:pRg st="11" end="11"/>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6385">
                                            <p:txEl>
                                              <p:pRg st="12" end="12"/>
                                            </p:txEl>
                                          </p:spTgt>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6385">
                                            <p:txEl>
                                              <p:pRg st="13" end="13"/>
                                            </p:txEl>
                                          </p:spTgt>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6385">
                                            <p:txEl>
                                              <p:pRg st="14" end="14"/>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638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P spid="1638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4353" y="69112"/>
            <a:ext cx="8861425" cy="1143000"/>
          </a:xfrm>
        </p:spPr>
        <p:txBody>
          <a:bodyPr>
            <a:normAutofit/>
          </a:bodyPr>
          <a:lstStyle/>
          <a:p>
            <a:r>
              <a:rPr lang="fr-FR" dirty="0">
                <a:solidFill>
                  <a:srgbClr val="FFFFFF"/>
                </a:solidFill>
              </a:rPr>
              <a:t>Inaptitudes </a:t>
            </a:r>
            <a:r>
              <a:rPr lang="fr-FR" u="sng" dirty="0">
                <a:solidFill>
                  <a:srgbClr val="FFFF00"/>
                </a:solidFill>
              </a:rPr>
              <a:t>CAP BEP: 45 1/3</a:t>
            </a:r>
          </a:p>
        </p:txBody>
      </p:sp>
      <p:pic>
        <p:nvPicPr>
          <p:cNvPr id="10" name="Image 9"/>
          <p:cNvPicPr>
            <a:picLocks noChangeAspect="1"/>
          </p:cNvPicPr>
          <p:nvPr/>
        </p:nvPicPr>
        <p:blipFill>
          <a:blip r:embed="rId3"/>
          <a:stretch>
            <a:fillRect/>
          </a:stretch>
        </p:blipFill>
        <p:spPr>
          <a:xfrm>
            <a:off x="341663" y="960157"/>
            <a:ext cx="8323871" cy="5854979"/>
          </a:xfrm>
          <a:prstGeom prst="rect">
            <a:avLst/>
          </a:prstGeom>
        </p:spPr>
      </p:pic>
      <p:sp>
        <p:nvSpPr>
          <p:cNvPr id="4" name="Flèche vers le bas 3">
            <a:hlinkClick r:id="" action="ppaction://hlinkshowjump?jump=nextslide"/>
          </p:cNvPr>
          <p:cNvSpPr/>
          <p:nvPr/>
        </p:nvSpPr>
        <p:spPr>
          <a:xfrm>
            <a:off x="8284515" y="1462214"/>
            <a:ext cx="381019" cy="33282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5" name="Connecteur droit 4"/>
          <p:cNvCxnSpPr/>
          <p:nvPr/>
        </p:nvCxnSpPr>
        <p:spPr>
          <a:xfrm>
            <a:off x="678031" y="5105698"/>
            <a:ext cx="801260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ZoneTexte 5"/>
          <p:cNvSpPr txBox="1"/>
          <p:nvPr/>
        </p:nvSpPr>
        <p:spPr>
          <a:xfrm>
            <a:off x="465700" y="4771624"/>
            <a:ext cx="761366" cy="215444"/>
          </a:xfrm>
          <a:prstGeom prst="rect">
            <a:avLst/>
          </a:prstGeom>
          <a:noFill/>
        </p:spPr>
        <p:txBody>
          <a:bodyPr wrap="square" rtlCol="0">
            <a:spAutoFit/>
          </a:bodyPr>
          <a:lstStyle/>
          <a:p>
            <a:r>
              <a:rPr lang="fr-FR" sz="800" dirty="0">
                <a:solidFill>
                  <a:srgbClr val="FF0000"/>
                </a:solidFill>
              </a:rPr>
              <a:t>MA : </a:t>
            </a:r>
            <a:r>
              <a:rPr lang="fr-FR" sz="800" dirty="0" smtClean="0">
                <a:solidFill>
                  <a:srgbClr val="FF0000"/>
                </a:solidFill>
              </a:rPr>
              <a:t>4,05% </a:t>
            </a:r>
            <a:endParaRPr lang="fr-FR" sz="800" dirty="0">
              <a:solidFill>
                <a:srgbClr val="FF0000"/>
              </a:solidFill>
            </a:endParaRPr>
          </a:p>
        </p:txBody>
      </p:sp>
      <p:cxnSp>
        <p:nvCxnSpPr>
          <p:cNvPr id="7" name="Connecteur droit 6"/>
          <p:cNvCxnSpPr/>
          <p:nvPr/>
        </p:nvCxnSpPr>
        <p:spPr>
          <a:xfrm>
            <a:off x="753574" y="5421511"/>
            <a:ext cx="8012603"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8" name="ZoneTexte 7"/>
          <p:cNvSpPr txBox="1"/>
          <p:nvPr/>
        </p:nvSpPr>
        <p:spPr>
          <a:xfrm>
            <a:off x="411848" y="5206067"/>
            <a:ext cx="683452" cy="215444"/>
          </a:xfrm>
          <a:prstGeom prst="rect">
            <a:avLst/>
          </a:prstGeom>
          <a:noFill/>
        </p:spPr>
        <p:txBody>
          <a:bodyPr wrap="square" rtlCol="0">
            <a:spAutoFit/>
          </a:bodyPr>
          <a:lstStyle/>
          <a:p>
            <a:r>
              <a:rPr lang="fr-FR" sz="800" dirty="0">
                <a:solidFill>
                  <a:srgbClr val="008000"/>
                </a:solidFill>
              </a:rPr>
              <a:t>MA : </a:t>
            </a:r>
            <a:r>
              <a:rPr lang="fr-FR" sz="800" dirty="0" smtClean="0">
                <a:solidFill>
                  <a:srgbClr val="008000"/>
                </a:solidFill>
              </a:rPr>
              <a:t>2,88%</a:t>
            </a:r>
            <a:endParaRPr lang="fr-FR" sz="800" dirty="0">
              <a:solidFill>
                <a:srgbClr val="008000"/>
              </a:solidFill>
            </a:endParaRPr>
          </a:p>
        </p:txBody>
      </p:sp>
      <p:cxnSp>
        <p:nvCxnSpPr>
          <p:cNvPr id="9" name="Connecteur droit 8"/>
          <p:cNvCxnSpPr/>
          <p:nvPr/>
        </p:nvCxnSpPr>
        <p:spPr>
          <a:xfrm>
            <a:off x="678031" y="3102684"/>
            <a:ext cx="8012603" cy="0"/>
          </a:xfrm>
          <a:prstGeom prst="line">
            <a:avLst/>
          </a:prstGeom>
          <a:ln>
            <a:solidFill>
              <a:srgbClr val="3333FF"/>
            </a:solidFill>
          </a:ln>
        </p:spPr>
        <p:style>
          <a:lnRef idx="2">
            <a:schemeClr val="accent1"/>
          </a:lnRef>
          <a:fillRef idx="0">
            <a:schemeClr val="accent1"/>
          </a:fillRef>
          <a:effectRef idx="1">
            <a:schemeClr val="accent1"/>
          </a:effectRef>
          <a:fontRef idx="minor">
            <a:schemeClr val="tx1"/>
          </a:fontRef>
        </p:style>
      </p:cxnSp>
      <p:sp>
        <p:nvSpPr>
          <p:cNvPr id="11" name="ZoneTexte 10"/>
          <p:cNvSpPr txBox="1"/>
          <p:nvPr/>
        </p:nvSpPr>
        <p:spPr>
          <a:xfrm>
            <a:off x="8010175" y="2867155"/>
            <a:ext cx="756002" cy="215444"/>
          </a:xfrm>
          <a:prstGeom prst="rect">
            <a:avLst/>
          </a:prstGeom>
          <a:noFill/>
        </p:spPr>
        <p:txBody>
          <a:bodyPr wrap="square" rtlCol="0">
            <a:spAutoFit/>
          </a:bodyPr>
          <a:lstStyle/>
          <a:p>
            <a:r>
              <a:rPr lang="fr-FR" sz="800" dirty="0">
                <a:solidFill>
                  <a:srgbClr val="0000FF"/>
                </a:solidFill>
              </a:rPr>
              <a:t>MA : </a:t>
            </a:r>
            <a:r>
              <a:rPr lang="fr-FR" sz="800" dirty="0" smtClean="0">
                <a:solidFill>
                  <a:srgbClr val="0000FF"/>
                </a:solidFill>
              </a:rPr>
              <a:t>93,08%</a:t>
            </a:r>
            <a:endParaRPr lang="fr-FR" sz="800" dirty="0">
              <a:solidFill>
                <a:srgbClr val="0000FF"/>
              </a:solidFill>
            </a:endParaRPr>
          </a:p>
        </p:txBody>
      </p:sp>
    </p:spTree>
    <p:extLst>
      <p:ext uri="{BB962C8B-B14F-4D97-AF65-F5344CB8AC3E}">
        <p14:creationId xmlns:p14="http://schemas.microsoft.com/office/powerpoint/2010/main" val="65459183"/>
      </p:ext>
    </p:extLst>
  </p:cSld>
  <p:clrMapOvr>
    <a:masterClrMapping/>
  </p:clrMapOvr>
  <p:transition xmlns:p14="http://schemas.microsoft.com/office/powerpoint/2010/main" spd="med">
    <p:split orient="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4353" y="69112"/>
            <a:ext cx="8861425" cy="1143000"/>
          </a:xfrm>
        </p:spPr>
        <p:txBody>
          <a:bodyPr>
            <a:normAutofit/>
          </a:bodyPr>
          <a:lstStyle/>
          <a:p>
            <a:r>
              <a:rPr lang="fr-FR" dirty="0">
                <a:solidFill>
                  <a:srgbClr val="FFFFFF"/>
                </a:solidFill>
              </a:rPr>
              <a:t>Inaptitudes </a:t>
            </a:r>
            <a:r>
              <a:rPr lang="fr-FR" u="sng" dirty="0">
                <a:solidFill>
                  <a:srgbClr val="FFFF00"/>
                </a:solidFill>
              </a:rPr>
              <a:t>CAP BEP: 45 2/3</a:t>
            </a:r>
          </a:p>
        </p:txBody>
      </p:sp>
      <p:pic>
        <p:nvPicPr>
          <p:cNvPr id="3" name="Image 2"/>
          <p:cNvPicPr>
            <a:picLocks noChangeAspect="1"/>
          </p:cNvPicPr>
          <p:nvPr/>
        </p:nvPicPr>
        <p:blipFill>
          <a:blip r:embed="rId3"/>
          <a:stretch>
            <a:fillRect/>
          </a:stretch>
        </p:blipFill>
        <p:spPr>
          <a:xfrm>
            <a:off x="533428" y="995092"/>
            <a:ext cx="8123274" cy="5713120"/>
          </a:xfrm>
          <a:prstGeom prst="rect">
            <a:avLst/>
          </a:prstGeom>
        </p:spPr>
      </p:pic>
      <p:sp>
        <p:nvSpPr>
          <p:cNvPr id="4" name="Flèche vers le bas 3">
            <a:hlinkClick r:id="" action="ppaction://hlinkshowjump?jump=nextslide"/>
          </p:cNvPr>
          <p:cNvSpPr/>
          <p:nvPr/>
        </p:nvSpPr>
        <p:spPr>
          <a:xfrm>
            <a:off x="7986331" y="1378244"/>
            <a:ext cx="381019" cy="33282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5" name="Connecteur droit 4"/>
          <p:cNvCxnSpPr/>
          <p:nvPr/>
        </p:nvCxnSpPr>
        <p:spPr>
          <a:xfrm>
            <a:off x="678031" y="5054212"/>
            <a:ext cx="801260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ZoneTexte 5"/>
          <p:cNvSpPr txBox="1"/>
          <p:nvPr/>
        </p:nvSpPr>
        <p:spPr>
          <a:xfrm>
            <a:off x="465700" y="4720138"/>
            <a:ext cx="761366" cy="215444"/>
          </a:xfrm>
          <a:prstGeom prst="rect">
            <a:avLst/>
          </a:prstGeom>
          <a:noFill/>
        </p:spPr>
        <p:txBody>
          <a:bodyPr wrap="square" rtlCol="0">
            <a:spAutoFit/>
          </a:bodyPr>
          <a:lstStyle/>
          <a:p>
            <a:r>
              <a:rPr lang="fr-FR" sz="800" dirty="0">
                <a:solidFill>
                  <a:srgbClr val="FF0000"/>
                </a:solidFill>
              </a:rPr>
              <a:t>MA : </a:t>
            </a:r>
            <a:r>
              <a:rPr lang="fr-FR" sz="800" dirty="0" smtClean="0">
                <a:solidFill>
                  <a:srgbClr val="FF0000"/>
                </a:solidFill>
              </a:rPr>
              <a:t>4,05% </a:t>
            </a:r>
            <a:endParaRPr lang="fr-FR" sz="800" dirty="0">
              <a:solidFill>
                <a:srgbClr val="FF0000"/>
              </a:solidFill>
            </a:endParaRPr>
          </a:p>
        </p:txBody>
      </p:sp>
      <p:cxnSp>
        <p:nvCxnSpPr>
          <p:cNvPr id="7" name="Connecteur droit 6"/>
          <p:cNvCxnSpPr/>
          <p:nvPr/>
        </p:nvCxnSpPr>
        <p:spPr>
          <a:xfrm>
            <a:off x="753574" y="5507321"/>
            <a:ext cx="8012603"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8" name="ZoneTexte 7"/>
          <p:cNvSpPr txBox="1"/>
          <p:nvPr/>
        </p:nvSpPr>
        <p:spPr>
          <a:xfrm>
            <a:off x="411848" y="5291877"/>
            <a:ext cx="683452" cy="215444"/>
          </a:xfrm>
          <a:prstGeom prst="rect">
            <a:avLst/>
          </a:prstGeom>
          <a:noFill/>
        </p:spPr>
        <p:txBody>
          <a:bodyPr wrap="square" rtlCol="0">
            <a:spAutoFit/>
          </a:bodyPr>
          <a:lstStyle/>
          <a:p>
            <a:r>
              <a:rPr lang="fr-FR" sz="800" dirty="0">
                <a:solidFill>
                  <a:srgbClr val="008000"/>
                </a:solidFill>
              </a:rPr>
              <a:t>MA : </a:t>
            </a:r>
            <a:r>
              <a:rPr lang="fr-FR" sz="800" dirty="0" smtClean="0">
                <a:solidFill>
                  <a:srgbClr val="008000"/>
                </a:solidFill>
              </a:rPr>
              <a:t>2,88%</a:t>
            </a:r>
            <a:endParaRPr lang="fr-FR" sz="800" dirty="0">
              <a:solidFill>
                <a:srgbClr val="008000"/>
              </a:solidFill>
            </a:endParaRPr>
          </a:p>
        </p:txBody>
      </p:sp>
      <p:cxnSp>
        <p:nvCxnSpPr>
          <p:cNvPr id="9" name="Connecteur droit 8"/>
          <p:cNvCxnSpPr/>
          <p:nvPr/>
        </p:nvCxnSpPr>
        <p:spPr>
          <a:xfrm>
            <a:off x="678031" y="2982550"/>
            <a:ext cx="8012603" cy="0"/>
          </a:xfrm>
          <a:prstGeom prst="line">
            <a:avLst/>
          </a:prstGeom>
          <a:ln>
            <a:solidFill>
              <a:srgbClr val="3333FF"/>
            </a:solidFill>
          </a:ln>
        </p:spPr>
        <p:style>
          <a:lnRef idx="2">
            <a:schemeClr val="accent1"/>
          </a:lnRef>
          <a:fillRef idx="0">
            <a:schemeClr val="accent1"/>
          </a:fillRef>
          <a:effectRef idx="1">
            <a:schemeClr val="accent1"/>
          </a:effectRef>
          <a:fontRef idx="minor">
            <a:schemeClr val="tx1"/>
          </a:fontRef>
        </p:style>
      </p:cxnSp>
      <p:sp>
        <p:nvSpPr>
          <p:cNvPr id="10" name="ZoneTexte 9"/>
          <p:cNvSpPr txBox="1"/>
          <p:nvPr/>
        </p:nvSpPr>
        <p:spPr>
          <a:xfrm>
            <a:off x="8010175" y="2747021"/>
            <a:ext cx="756002" cy="215444"/>
          </a:xfrm>
          <a:prstGeom prst="rect">
            <a:avLst/>
          </a:prstGeom>
          <a:noFill/>
        </p:spPr>
        <p:txBody>
          <a:bodyPr wrap="square" rtlCol="0">
            <a:spAutoFit/>
          </a:bodyPr>
          <a:lstStyle/>
          <a:p>
            <a:r>
              <a:rPr lang="fr-FR" sz="800" dirty="0">
                <a:solidFill>
                  <a:srgbClr val="0000FF"/>
                </a:solidFill>
              </a:rPr>
              <a:t>MA : </a:t>
            </a:r>
            <a:r>
              <a:rPr lang="fr-FR" sz="800" dirty="0" smtClean="0">
                <a:solidFill>
                  <a:srgbClr val="0000FF"/>
                </a:solidFill>
              </a:rPr>
              <a:t>93,08%</a:t>
            </a:r>
            <a:endParaRPr lang="fr-FR" sz="800" dirty="0">
              <a:solidFill>
                <a:srgbClr val="0000FF"/>
              </a:solidFill>
            </a:endParaRPr>
          </a:p>
        </p:txBody>
      </p:sp>
    </p:spTree>
    <p:extLst>
      <p:ext uri="{BB962C8B-B14F-4D97-AF65-F5344CB8AC3E}">
        <p14:creationId xmlns:p14="http://schemas.microsoft.com/office/powerpoint/2010/main" val="2763689203"/>
      </p:ext>
    </p:extLst>
  </p:cSld>
  <p:clrMapOvr>
    <a:masterClrMapping/>
  </p:clrMapOvr>
  <p:transition xmlns:p14="http://schemas.microsoft.com/office/powerpoint/2010/main" spd="med">
    <p:split orient="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4353" y="69112"/>
            <a:ext cx="8861425" cy="1143000"/>
          </a:xfrm>
        </p:spPr>
        <p:txBody>
          <a:bodyPr>
            <a:normAutofit/>
          </a:bodyPr>
          <a:lstStyle/>
          <a:p>
            <a:r>
              <a:rPr lang="fr-FR" dirty="0">
                <a:solidFill>
                  <a:srgbClr val="FFFFFF"/>
                </a:solidFill>
              </a:rPr>
              <a:t>Inaptitudes </a:t>
            </a:r>
            <a:r>
              <a:rPr lang="fr-FR" u="sng" dirty="0">
                <a:solidFill>
                  <a:srgbClr val="FFFF00"/>
                </a:solidFill>
              </a:rPr>
              <a:t>CAP BEP: 45 3/3</a:t>
            </a:r>
          </a:p>
        </p:txBody>
      </p:sp>
      <p:pic>
        <p:nvPicPr>
          <p:cNvPr id="4" name="Image 3"/>
          <p:cNvPicPr>
            <a:picLocks noChangeAspect="1"/>
          </p:cNvPicPr>
          <p:nvPr/>
        </p:nvPicPr>
        <p:blipFill>
          <a:blip r:embed="rId3"/>
          <a:stretch>
            <a:fillRect/>
          </a:stretch>
        </p:blipFill>
        <p:spPr>
          <a:xfrm>
            <a:off x="340242" y="981482"/>
            <a:ext cx="8340486" cy="5865885"/>
          </a:xfrm>
          <a:prstGeom prst="rect">
            <a:avLst/>
          </a:prstGeom>
        </p:spPr>
      </p:pic>
      <p:sp>
        <p:nvSpPr>
          <p:cNvPr id="5" name="Bouton d'action : Personnalisé 4">
            <a:hlinkClick r:id="rId4" action="ppaction://hlinksldjump" highlightClick="1"/>
          </p:cNvPr>
          <p:cNvSpPr/>
          <p:nvPr/>
        </p:nvSpPr>
        <p:spPr>
          <a:xfrm>
            <a:off x="8241862" y="6446345"/>
            <a:ext cx="902138" cy="411655"/>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t>Retour BP</a:t>
            </a:r>
          </a:p>
        </p:txBody>
      </p:sp>
      <p:cxnSp>
        <p:nvCxnSpPr>
          <p:cNvPr id="6" name="Connecteur droit 5"/>
          <p:cNvCxnSpPr/>
          <p:nvPr/>
        </p:nvCxnSpPr>
        <p:spPr>
          <a:xfrm>
            <a:off x="807426" y="5174343"/>
            <a:ext cx="801260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ZoneTexte 6"/>
          <p:cNvSpPr txBox="1"/>
          <p:nvPr/>
        </p:nvSpPr>
        <p:spPr>
          <a:xfrm>
            <a:off x="595095" y="4840269"/>
            <a:ext cx="761366" cy="215444"/>
          </a:xfrm>
          <a:prstGeom prst="rect">
            <a:avLst/>
          </a:prstGeom>
          <a:noFill/>
        </p:spPr>
        <p:txBody>
          <a:bodyPr wrap="square" rtlCol="0">
            <a:spAutoFit/>
          </a:bodyPr>
          <a:lstStyle/>
          <a:p>
            <a:r>
              <a:rPr lang="fr-FR" sz="800" dirty="0">
                <a:solidFill>
                  <a:srgbClr val="FF0000"/>
                </a:solidFill>
              </a:rPr>
              <a:t>MA : </a:t>
            </a:r>
            <a:r>
              <a:rPr lang="fr-FR" sz="800" dirty="0" smtClean="0">
                <a:solidFill>
                  <a:srgbClr val="FF0000"/>
                </a:solidFill>
              </a:rPr>
              <a:t>4,05% </a:t>
            </a:r>
            <a:endParaRPr lang="fr-FR" sz="800" dirty="0">
              <a:solidFill>
                <a:srgbClr val="FF0000"/>
              </a:solidFill>
            </a:endParaRPr>
          </a:p>
        </p:txBody>
      </p:sp>
      <p:cxnSp>
        <p:nvCxnSpPr>
          <p:cNvPr id="8" name="Connecteur droit 7"/>
          <p:cNvCxnSpPr/>
          <p:nvPr/>
        </p:nvCxnSpPr>
        <p:spPr>
          <a:xfrm>
            <a:off x="807426" y="5481575"/>
            <a:ext cx="8012603"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9" name="ZoneTexte 8"/>
          <p:cNvSpPr txBox="1"/>
          <p:nvPr/>
        </p:nvSpPr>
        <p:spPr>
          <a:xfrm>
            <a:off x="465700" y="5266131"/>
            <a:ext cx="683452" cy="215444"/>
          </a:xfrm>
          <a:prstGeom prst="rect">
            <a:avLst/>
          </a:prstGeom>
          <a:noFill/>
        </p:spPr>
        <p:txBody>
          <a:bodyPr wrap="square" rtlCol="0">
            <a:spAutoFit/>
          </a:bodyPr>
          <a:lstStyle/>
          <a:p>
            <a:r>
              <a:rPr lang="fr-FR" sz="800" dirty="0">
                <a:solidFill>
                  <a:srgbClr val="008000"/>
                </a:solidFill>
              </a:rPr>
              <a:t>MA : </a:t>
            </a:r>
            <a:r>
              <a:rPr lang="fr-FR" sz="800" dirty="0" smtClean="0">
                <a:solidFill>
                  <a:srgbClr val="008000"/>
                </a:solidFill>
              </a:rPr>
              <a:t>2,88%</a:t>
            </a:r>
            <a:endParaRPr lang="fr-FR" sz="800" dirty="0">
              <a:solidFill>
                <a:srgbClr val="008000"/>
              </a:solidFill>
            </a:endParaRPr>
          </a:p>
        </p:txBody>
      </p:sp>
      <p:cxnSp>
        <p:nvCxnSpPr>
          <p:cNvPr id="10" name="Connecteur droit 9"/>
          <p:cNvCxnSpPr/>
          <p:nvPr/>
        </p:nvCxnSpPr>
        <p:spPr>
          <a:xfrm>
            <a:off x="731883" y="2467718"/>
            <a:ext cx="8012603" cy="0"/>
          </a:xfrm>
          <a:prstGeom prst="line">
            <a:avLst/>
          </a:prstGeom>
          <a:ln>
            <a:solidFill>
              <a:srgbClr val="3333FF"/>
            </a:solidFill>
          </a:ln>
        </p:spPr>
        <p:style>
          <a:lnRef idx="2">
            <a:schemeClr val="accent1"/>
          </a:lnRef>
          <a:fillRef idx="0">
            <a:schemeClr val="accent1"/>
          </a:fillRef>
          <a:effectRef idx="1">
            <a:schemeClr val="accent1"/>
          </a:effectRef>
          <a:fontRef idx="minor">
            <a:schemeClr val="tx1"/>
          </a:fontRef>
        </p:style>
      </p:cxnSp>
      <p:sp>
        <p:nvSpPr>
          <p:cNvPr id="11" name="ZoneTexte 10"/>
          <p:cNvSpPr txBox="1"/>
          <p:nvPr/>
        </p:nvSpPr>
        <p:spPr>
          <a:xfrm>
            <a:off x="8064027" y="2232189"/>
            <a:ext cx="756002" cy="215444"/>
          </a:xfrm>
          <a:prstGeom prst="rect">
            <a:avLst/>
          </a:prstGeom>
          <a:noFill/>
        </p:spPr>
        <p:txBody>
          <a:bodyPr wrap="square" rtlCol="0">
            <a:spAutoFit/>
          </a:bodyPr>
          <a:lstStyle/>
          <a:p>
            <a:r>
              <a:rPr lang="fr-FR" sz="800" dirty="0">
                <a:solidFill>
                  <a:srgbClr val="0000FF"/>
                </a:solidFill>
              </a:rPr>
              <a:t>MA : </a:t>
            </a:r>
            <a:r>
              <a:rPr lang="fr-FR" sz="800" dirty="0" smtClean="0">
                <a:solidFill>
                  <a:srgbClr val="0000FF"/>
                </a:solidFill>
              </a:rPr>
              <a:t>93,08%</a:t>
            </a:r>
            <a:endParaRPr lang="fr-FR" sz="800" dirty="0">
              <a:solidFill>
                <a:srgbClr val="0000FF"/>
              </a:solidFill>
            </a:endParaRPr>
          </a:p>
        </p:txBody>
      </p:sp>
    </p:spTree>
    <p:extLst>
      <p:ext uri="{BB962C8B-B14F-4D97-AF65-F5344CB8AC3E}">
        <p14:creationId xmlns:p14="http://schemas.microsoft.com/office/powerpoint/2010/main" val="2068093137"/>
      </p:ext>
    </p:extLst>
  </p:cSld>
  <p:clrMapOvr>
    <a:masterClrMapping/>
  </p:clrMapOvr>
  <p:transition xmlns:p14="http://schemas.microsoft.com/office/powerpoint/2010/main" spd="med">
    <p:split orient="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4353" y="69112"/>
            <a:ext cx="8861425" cy="1143000"/>
          </a:xfrm>
        </p:spPr>
        <p:txBody>
          <a:bodyPr>
            <a:normAutofit fontScale="90000"/>
          </a:bodyPr>
          <a:lstStyle/>
          <a:p>
            <a:r>
              <a:rPr lang="fr-FR" dirty="0">
                <a:solidFill>
                  <a:srgbClr val="FFFFFF"/>
                </a:solidFill>
              </a:rPr>
              <a:t>Écarts des moyennes entre les EPLE  </a:t>
            </a:r>
            <a:r>
              <a:rPr lang="fr-FR" u="sng" dirty="0">
                <a:solidFill>
                  <a:srgbClr val="FFFF00"/>
                </a:solidFill>
              </a:rPr>
              <a:t>Bac Pro : 45</a:t>
            </a:r>
          </a:p>
        </p:txBody>
      </p:sp>
      <p:graphicFrame>
        <p:nvGraphicFramePr>
          <p:cNvPr id="8" name="Graphique 7"/>
          <p:cNvGraphicFramePr>
            <a:graphicFrameLocks/>
          </p:cNvGraphicFramePr>
          <p:nvPr>
            <p:extLst>
              <p:ext uri="{D42A27DB-BD31-4B8C-83A1-F6EECF244321}">
                <p14:modId xmlns:p14="http://schemas.microsoft.com/office/powerpoint/2010/main" val="3194164543"/>
              </p:ext>
            </p:extLst>
          </p:nvPr>
        </p:nvGraphicFramePr>
        <p:xfrm>
          <a:off x="-8438" y="1340903"/>
          <a:ext cx="9144000" cy="5517097"/>
        </p:xfrm>
        <a:graphic>
          <a:graphicData uri="http://schemas.openxmlformats.org/drawingml/2006/chart">
            <c:chart xmlns:c="http://schemas.openxmlformats.org/drawingml/2006/chart" xmlns:r="http://schemas.openxmlformats.org/officeDocument/2006/relationships" r:id="rId3"/>
          </a:graphicData>
        </a:graphic>
      </p:graphicFrame>
      <p:sp>
        <p:nvSpPr>
          <p:cNvPr id="5" name="Flèche vers le bas 4">
            <a:hlinkClick r:id="" action="ppaction://hlinkshowjump?jump=nextslide"/>
          </p:cNvPr>
          <p:cNvSpPr/>
          <p:nvPr/>
        </p:nvSpPr>
        <p:spPr>
          <a:xfrm>
            <a:off x="8644759" y="1383863"/>
            <a:ext cx="381019" cy="33282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65971073"/>
      </p:ext>
    </p:extLst>
  </p:cSld>
  <p:clrMapOvr>
    <a:masterClrMapping/>
  </p:clrMapOvr>
  <p:transition xmlns:p14="http://schemas.microsoft.com/office/powerpoint/2010/main" spd="med">
    <p:split orient="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a:stretch>
            <a:fillRect/>
          </a:stretch>
        </p:blipFill>
        <p:spPr>
          <a:xfrm>
            <a:off x="-793" y="1462572"/>
            <a:ext cx="9144793" cy="5395428"/>
          </a:xfrm>
          <a:prstGeom prst="rect">
            <a:avLst/>
          </a:prstGeom>
        </p:spPr>
      </p:pic>
      <p:sp>
        <p:nvSpPr>
          <p:cNvPr id="2" name="Titre 1"/>
          <p:cNvSpPr>
            <a:spLocks noGrp="1"/>
          </p:cNvSpPr>
          <p:nvPr>
            <p:ph type="title"/>
          </p:nvPr>
        </p:nvSpPr>
        <p:spPr>
          <a:xfrm>
            <a:off x="164353" y="69112"/>
            <a:ext cx="8861425" cy="1143000"/>
          </a:xfrm>
        </p:spPr>
        <p:txBody>
          <a:bodyPr>
            <a:normAutofit fontScale="90000"/>
          </a:bodyPr>
          <a:lstStyle/>
          <a:p>
            <a:r>
              <a:rPr lang="fr-FR" smtClean="0">
                <a:solidFill>
                  <a:srgbClr val="FFFFFF"/>
                </a:solidFill>
              </a:rPr>
              <a:t>Évolution </a:t>
            </a:r>
            <a:r>
              <a:rPr lang="fr-FR" dirty="0">
                <a:solidFill>
                  <a:srgbClr val="FFFFFF"/>
                </a:solidFill>
              </a:rPr>
              <a:t>des moyennes entre les EPLE  </a:t>
            </a:r>
            <a:r>
              <a:rPr lang="fr-FR" u="sng" dirty="0">
                <a:solidFill>
                  <a:srgbClr val="FFFF00"/>
                </a:solidFill>
              </a:rPr>
              <a:t>Bac Pro : 45 (1)</a:t>
            </a:r>
          </a:p>
        </p:txBody>
      </p:sp>
      <p:sp>
        <p:nvSpPr>
          <p:cNvPr id="5" name="Flèche vers le bas 4">
            <a:hlinkClick r:id="" action="ppaction://hlinkshowjump?jump=nextslide"/>
          </p:cNvPr>
          <p:cNvSpPr/>
          <p:nvPr/>
        </p:nvSpPr>
        <p:spPr>
          <a:xfrm>
            <a:off x="8644759" y="1716690"/>
            <a:ext cx="381019" cy="33282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049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4353" y="69112"/>
            <a:ext cx="8861425" cy="1143000"/>
          </a:xfrm>
        </p:spPr>
        <p:txBody>
          <a:bodyPr>
            <a:normAutofit fontScale="90000"/>
          </a:bodyPr>
          <a:lstStyle/>
          <a:p>
            <a:r>
              <a:rPr lang="fr-FR" smtClean="0">
                <a:solidFill>
                  <a:srgbClr val="FFFFFF"/>
                </a:solidFill>
              </a:rPr>
              <a:t>Évolution </a:t>
            </a:r>
            <a:r>
              <a:rPr lang="fr-FR" dirty="0">
                <a:solidFill>
                  <a:srgbClr val="FFFFFF"/>
                </a:solidFill>
              </a:rPr>
              <a:t>des moyennes entre les EPLE  </a:t>
            </a:r>
            <a:r>
              <a:rPr lang="fr-FR" u="sng" dirty="0">
                <a:solidFill>
                  <a:srgbClr val="FFFF00"/>
                </a:solidFill>
              </a:rPr>
              <a:t>Bac Pro : 45 (2)</a:t>
            </a:r>
          </a:p>
        </p:txBody>
      </p:sp>
      <p:pic>
        <p:nvPicPr>
          <p:cNvPr id="4" name="Image 3"/>
          <p:cNvPicPr>
            <a:picLocks noChangeAspect="1"/>
          </p:cNvPicPr>
          <p:nvPr/>
        </p:nvPicPr>
        <p:blipFill>
          <a:blip r:embed="rId3"/>
          <a:stretch>
            <a:fillRect/>
          </a:stretch>
        </p:blipFill>
        <p:spPr>
          <a:xfrm>
            <a:off x="-793" y="1524001"/>
            <a:ext cx="9144793" cy="5334000"/>
          </a:xfrm>
          <a:prstGeom prst="rect">
            <a:avLst/>
          </a:prstGeom>
        </p:spPr>
      </p:pic>
      <p:sp>
        <p:nvSpPr>
          <p:cNvPr id="5" name="Flèche vers le bas 4">
            <a:hlinkClick r:id="" action="ppaction://hlinkshowjump?jump=nextslide"/>
          </p:cNvPr>
          <p:cNvSpPr/>
          <p:nvPr/>
        </p:nvSpPr>
        <p:spPr>
          <a:xfrm>
            <a:off x="8762981" y="1637863"/>
            <a:ext cx="381019" cy="33282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3193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4353" y="69112"/>
            <a:ext cx="8861425" cy="1143000"/>
          </a:xfrm>
        </p:spPr>
        <p:txBody>
          <a:bodyPr>
            <a:normAutofit/>
          </a:bodyPr>
          <a:lstStyle/>
          <a:p>
            <a:r>
              <a:rPr lang="fr-FR" dirty="0">
                <a:solidFill>
                  <a:srgbClr val="FFFFFF"/>
                </a:solidFill>
              </a:rPr>
              <a:t>Inaptitudes </a:t>
            </a:r>
            <a:r>
              <a:rPr lang="fr-FR" u="sng" dirty="0">
                <a:solidFill>
                  <a:srgbClr val="FFFF00"/>
                </a:solidFill>
              </a:rPr>
              <a:t>Bac Pro : 45.1</a:t>
            </a:r>
          </a:p>
        </p:txBody>
      </p:sp>
      <p:pic>
        <p:nvPicPr>
          <p:cNvPr id="3" name="Image 2"/>
          <p:cNvPicPr>
            <a:picLocks noChangeAspect="1"/>
          </p:cNvPicPr>
          <p:nvPr/>
        </p:nvPicPr>
        <p:blipFill>
          <a:blip r:embed="rId3"/>
          <a:stretch>
            <a:fillRect/>
          </a:stretch>
        </p:blipFill>
        <p:spPr>
          <a:xfrm>
            <a:off x="423952" y="941476"/>
            <a:ext cx="8342225" cy="5870287"/>
          </a:xfrm>
          <a:prstGeom prst="rect">
            <a:avLst/>
          </a:prstGeom>
        </p:spPr>
      </p:pic>
      <p:cxnSp>
        <p:nvCxnSpPr>
          <p:cNvPr id="4" name="Connecteur droit 3"/>
          <p:cNvCxnSpPr/>
          <p:nvPr/>
        </p:nvCxnSpPr>
        <p:spPr>
          <a:xfrm>
            <a:off x="678031" y="4762458"/>
            <a:ext cx="801260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ZoneTexte 4"/>
          <p:cNvSpPr txBox="1"/>
          <p:nvPr/>
        </p:nvSpPr>
        <p:spPr>
          <a:xfrm>
            <a:off x="465700" y="4428384"/>
            <a:ext cx="629600" cy="338554"/>
          </a:xfrm>
          <a:prstGeom prst="rect">
            <a:avLst/>
          </a:prstGeom>
          <a:noFill/>
        </p:spPr>
        <p:txBody>
          <a:bodyPr wrap="square" rtlCol="0">
            <a:spAutoFit/>
          </a:bodyPr>
          <a:lstStyle/>
          <a:p>
            <a:r>
              <a:rPr lang="fr-FR" sz="800" dirty="0">
                <a:solidFill>
                  <a:srgbClr val="FF0000"/>
                </a:solidFill>
              </a:rPr>
              <a:t>MA : </a:t>
            </a:r>
            <a:r>
              <a:rPr lang="fr-FR" sz="800" dirty="0" smtClean="0">
                <a:solidFill>
                  <a:srgbClr val="FF0000"/>
                </a:solidFill>
              </a:rPr>
              <a:t>5,97% </a:t>
            </a:r>
            <a:endParaRPr lang="fr-FR" sz="800" dirty="0">
              <a:solidFill>
                <a:srgbClr val="FF0000"/>
              </a:solidFill>
            </a:endParaRPr>
          </a:p>
        </p:txBody>
      </p:sp>
      <p:cxnSp>
        <p:nvCxnSpPr>
          <p:cNvPr id="6" name="Connecteur droit 5"/>
          <p:cNvCxnSpPr/>
          <p:nvPr/>
        </p:nvCxnSpPr>
        <p:spPr>
          <a:xfrm>
            <a:off x="753574" y="5344282"/>
            <a:ext cx="8012603"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7" name="ZoneTexte 6"/>
          <p:cNvSpPr txBox="1"/>
          <p:nvPr/>
        </p:nvSpPr>
        <p:spPr>
          <a:xfrm>
            <a:off x="411848" y="5128838"/>
            <a:ext cx="683452" cy="215444"/>
          </a:xfrm>
          <a:prstGeom prst="rect">
            <a:avLst/>
          </a:prstGeom>
          <a:noFill/>
        </p:spPr>
        <p:txBody>
          <a:bodyPr wrap="square" rtlCol="0">
            <a:spAutoFit/>
          </a:bodyPr>
          <a:lstStyle/>
          <a:p>
            <a:r>
              <a:rPr lang="fr-FR" sz="800" dirty="0">
                <a:solidFill>
                  <a:srgbClr val="008000"/>
                </a:solidFill>
              </a:rPr>
              <a:t>MA : </a:t>
            </a:r>
            <a:r>
              <a:rPr lang="fr-FR" sz="800" dirty="0" smtClean="0">
                <a:solidFill>
                  <a:srgbClr val="008000"/>
                </a:solidFill>
              </a:rPr>
              <a:t>3,58%</a:t>
            </a:r>
            <a:endParaRPr lang="fr-FR" sz="800" dirty="0">
              <a:solidFill>
                <a:srgbClr val="008000"/>
              </a:solidFill>
            </a:endParaRPr>
          </a:p>
        </p:txBody>
      </p:sp>
      <p:cxnSp>
        <p:nvCxnSpPr>
          <p:cNvPr id="8" name="Connecteur droit 7"/>
          <p:cNvCxnSpPr/>
          <p:nvPr/>
        </p:nvCxnSpPr>
        <p:spPr>
          <a:xfrm>
            <a:off x="678031" y="1746886"/>
            <a:ext cx="8012603" cy="0"/>
          </a:xfrm>
          <a:prstGeom prst="line">
            <a:avLst/>
          </a:prstGeom>
          <a:ln>
            <a:solidFill>
              <a:srgbClr val="3333FF"/>
            </a:solidFill>
          </a:ln>
        </p:spPr>
        <p:style>
          <a:lnRef idx="2">
            <a:schemeClr val="accent1"/>
          </a:lnRef>
          <a:fillRef idx="0">
            <a:schemeClr val="accent1"/>
          </a:fillRef>
          <a:effectRef idx="1">
            <a:schemeClr val="accent1"/>
          </a:effectRef>
          <a:fontRef idx="minor">
            <a:schemeClr val="tx1"/>
          </a:fontRef>
        </p:style>
      </p:cxnSp>
      <p:sp>
        <p:nvSpPr>
          <p:cNvPr id="9" name="ZoneTexte 8"/>
          <p:cNvSpPr txBox="1"/>
          <p:nvPr/>
        </p:nvSpPr>
        <p:spPr>
          <a:xfrm>
            <a:off x="8010175" y="1511357"/>
            <a:ext cx="756002" cy="215444"/>
          </a:xfrm>
          <a:prstGeom prst="rect">
            <a:avLst/>
          </a:prstGeom>
          <a:noFill/>
        </p:spPr>
        <p:txBody>
          <a:bodyPr wrap="square" rtlCol="0">
            <a:spAutoFit/>
          </a:bodyPr>
          <a:lstStyle/>
          <a:p>
            <a:r>
              <a:rPr lang="fr-FR" sz="800" dirty="0">
                <a:solidFill>
                  <a:srgbClr val="0000FF"/>
                </a:solidFill>
              </a:rPr>
              <a:t>MA : </a:t>
            </a:r>
            <a:r>
              <a:rPr lang="fr-FR" sz="800" dirty="0" smtClean="0">
                <a:solidFill>
                  <a:srgbClr val="0000FF"/>
                </a:solidFill>
              </a:rPr>
              <a:t>90,45%</a:t>
            </a:r>
            <a:endParaRPr lang="fr-FR" sz="800" dirty="0">
              <a:solidFill>
                <a:srgbClr val="0000FF"/>
              </a:solidFill>
            </a:endParaRPr>
          </a:p>
        </p:txBody>
      </p:sp>
      <p:sp>
        <p:nvSpPr>
          <p:cNvPr id="10" name="Flèche vers le bas 9">
            <a:hlinkClick r:id="" action="ppaction://hlinkshowjump?jump=nextslide"/>
          </p:cNvPr>
          <p:cNvSpPr/>
          <p:nvPr/>
        </p:nvSpPr>
        <p:spPr>
          <a:xfrm>
            <a:off x="8385158" y="6405974"/>
            <a:ext cx="381019" cy="33282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13617110"/>
      </p:ext>
    </p:extLst>
  </p:cSld>
  <p:clrMapOvr>
    <a:masterClrMapping/>
  </p:clrMapOvr>
  <p:transition xmlns:p14="http://schemas.microsoft.com/office/powerpoint/2010/main" spd="med">
    <p:split orient="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4353" y="69112"/>
            <a:ext cx="8861425" cy="1143000"/>
          </a:xfrm>
        </p:spPr>
        <p:txBody>
          <a:bodyPr>
            <a:normAutofit/>
          </a:bodyPr>
          <a:lstStyle/>
          <a:p>
            <a:r>
              <a:rPr lang="fr-FR" dirty="0">
                <a:solidFill>
                  <a:srgbClr val="FFFFFF"/>
                </a:solidFill>
              </a:rPr>
              <a:t>Inaptitudes </a:t>
            </a:r>
            <a:r>
              <a:rPr lang="fr-FR" u="sng" dirty="0">
                <a:solidFill>
                  <a:srgbClr val="FFFF00"/>
                </a:solidFill>
              </a:rPr>
              <a:t>Bac Pro : 45.2</a:t>
            </a:r>
          </a:p>
        </p:txBody>
      </p:sp>
      <p:pic>
        <p:nvPicPr>
          <p:cNvPr id="3" name="Image 2"/>
          <p:cNvPicPr>
            <a:picLocks noChangeAspect="1"/>
          </p:cNvPicPr>
          <p:nvPr/>
        </p:nvPicPr>
        <p:blipFill>
          <a:blip r:embed="rId3"/>
          <a:stretch>
            <a:fillRect/>
          </a:stretch>
        </p:blipFill>
        <p:spPr>
          <a:xfrm>
            <a:off x="525668" y="954156"/>
            <a:ext cx="8389912" cy="5903844"/>
          </a:xfrm>
          <a:prstGeom prst="rect">
            <a:avLst/>
          </a:prstGeom>
        </p:spPr>
      </p:pic>
      <p:cxnSp>
        <p:nvCxnSpPr>
          <p:cNvPr id="4" name="Connecteur droit 3"/>
          <p:cNvCxnSpPr/>
          <p:nvPr/>
        </p:nvCxnSpPr>
        <p:spPr>
          <a:xfrm>
            <a:off x="678031" y="4705471"/>
            <a:ext cx="801260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ZoneTexte 4"/>
          <p:cNvSpPr txBox="1"/>
          <p:nvPr/>
        </p:nvSpPr>
        <p:spPr>
          <a:xfrm>
            <a:off x="465699" y="4485371"/>
            <a:ext cx="991479" cy="215444"/>
          </a:xfrm>
          <a:prstGeom prst="rect">
            <a:avLst/>
          </a:prstGeom>
          <a:noFill/>
        </p:spPr>
        <p:txBody>
          <a:bodyPr wrap="square" rtlCol="0">
            <a:spAutoFit/>
          </a:bodyPr>
          <a:lstStyle/>
          <a:p>
            <a:r>
              <a:rPr lang="fr-FR" sz="800" dirty="0">
                <a:solidFill>
                  <a:srgbClr val="FF0000"/>
                </a:solidFill>
              </a:rPr>
              <a:t>MA : </a:t>
            </a:r>
            <a:r>
              <a:rPr lang="fr-FR" sz="800" dirty="0" smtClean="0">
                <a:solidFill>
                  <a:srgbClr val="FF0000"/>
                </a:solidFill>
              </a:rPr>
              <a:t>5,97% </a:t>
            </a:r>
            <a:endParaRPr lang="fr-FR" sz="800" dirty="0">
              <a:solidFill>
                <a:srgbClr val="FF0000"/>
              </a:solidFill>
            </a:endParaRPr>
          </a:p>
        </p:txBody>
      </p:sp>
      <p:cxnSp>
        <p:nvCxnSpPr>
          <p:cNvPr id="6" name="Connecteur droit 5"/>
          <p:cNvCxnSpPr/>
          <p:nvPr/>
        </p:nvCxnSpPr>
        <p:spPr>
          <a:xfrm>
            <a:off x="753574" y="5295436"/>
            <a:ext cx="8012603"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7" name="ZoneTexte 6"/>
          <p:cNvSpPr txBox="1"/>
          <p:nvPr/>
        </p:nvSpPr>
        <p:spPr>
          <a:xfrm>
            <a:off x="476976" y="5096274"/>
            <a:ext cx="683452" cy="215444"/>
          </a:xfrm>
          <a:prstGeom prst="rect">
            <a:avLst/>
          </a:prstGeom>
          <a:noFill/>
        </p:spPr>
        <p:txBody>
          <a:bodyPr wrap="square" rtlCol="0">
            <a:spAutoFit/>
          </a:bodyPr>
          <a:lstStyle/>
          <a:p>
            <a:r>
              <a:rPr lang="fr-FR" sz="800" dirty="0">
                <a:solidFill>
                  <a:srgbClr val="008000"/>
                </a:solidFill>
              </a:rPr>
              <a:t>MA : </a:t>
            </a:r>
            <a:r>
              <a:rPr lang="fr-FR" sz="800" dirty="0" smtClean="0">
                <a:solidFill>
                  <a:srgbClr val="008000"/>
                </a:solidFill>
              </a:rPr>
              <a:t>3,58%</a:t>
            </a:r>
            <a:endParaRPr lang="fr-FR" sz="800" dirty="0">
              <a:solidFill>
                <a:srgbClr val="008000"/>
              </a:solidFill>
            </a:endParaRPr>
          </a:p>
        </p:txBody>
      </p:sp>
      <p:cxnSp>
        <p:nvCxnSpPr>
          <p:cNvPr id="8" name="Connecteur droit 7"/>
          <p:cNvCxnSpPr/>
          <p:nvPr/>
        </p:nvCxnSpPr>
        <p:spPr>
          <a:xfrm>
            <a:off x="678031" y="1746886"/>
            <a:ext cx="8012603" cy="0"/>
          </a:xfrm>
          <a:prstGeom prst="line">
            <a:avLst/>
          </a:prstGeom>
          <a:ln>
            <a:solidFill>
              <a:srgbClr val="3333FF"/>
            </a:solidFill>
          </a:ln>
        </p:spPr>
        <p:style>
          <a:lnRef idx="2">
            <a:schemeClr val="accent1"/>
          </a:lnRef>
          <a:fillRef idx="0">
            <a:schemeClr val="accent1"/>
          </a:fillRef>
          <a:effectRef idx="1">
            <a:schemeClr val="accent1"/>
          </a:effectRef>
          <a:fontRef idx="minor">
            <a:schemeClr val="tx1"/>
          </a:fontRef>
        </p:style>
      </p:cxnSp>
      <p:sp>
        <p:nvSpPr>
          <p:cNvPr id="9" name="ZoneTexte 8"/>
          <p:cNvSpPr txBox="1"/>
          <p:nvPr/>
        </p:nvSpPr>
        <p:spPr>
          <a:xfrm>
            <a:off x="8010175" y="1511357"/>
            <a:ext cx="756002" cy="215444"/>
          </a:xfrm>
          <a:prstGeom prst="rect">
            <a:avLst/>
          </a:prstGeom>
          <a:noFill/>
        </p:spPr>
        <p:txBody>
          <a:bodyPr wrap="square" rtlCol="0">
            <a:spAutoFit/>
          </a:bodyPr>
          <a:lstStyle/>
          <a:p>
            <a:r>
              <a:rPr lang="fr-FR" sz="800" dirty="0">
                <a:solidFill>
                  <a:srgbClr val="0000FF"/>
                </a:solidFill>
              </a:rPr>
              <a:t>MA : </a:t>
            </a:r>
            <a:r>
              <a:rPr lang="fr-FR" sz="800" dirty="0" smtClean="0">
                <a:solidFill>
                  <a:srgbClr val="0000FF"/>
                </a:solidFill>
              </a:rPr>
              <a:t>90,45%</a:t>
            </a:r>
            <a:endParaRPr lang="fr-FR" sz="800" dirty="0">
              <a:solidFill>
                <a:srgbClr val="0000FF"/>
              </a:solidFill>
            </a:endParaRPr>
          </a:p>
        </p:txBody>
      </p:sp>
      <p:sp>
        <p:nvSpPr>
          <p:cNvPr id="10" name="Flèche vers le bas 9">
            <a:hlinkClick r:id="" action="ppaction://hlinkshowjump?jump=nextslide"/>
          </p:cNvPr>
          <p:cNvSpPr/>
          <p:nvPr/>
        </p:nvSpPr>
        <p:spPr>
          <a:xfrm>
            <a:off x="8534561" y="6498896"/>
            <a:ext cx="381019" cy="33282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266054"/>
      </p:ext>
    </p:extLst>
  </p:cSld>
  <p:clrMapOvr>
    <a:masterClrMapping/>
  </p:clrMapOvr>
  <p:transition xmlns:p14="http://schemas.microsoft.com/office/powerpoint/2010/main" spd="med">
    <p:split orient="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4353" y="69112"/>
            <a:ext cx="8861425" cy="1143000"/>
          </a:xfrm>
        </p:spPr>
        <p:txBody>
          <a:bodyPr>
            <a:normAutofit/>
          </a:bodyPr>
          <a:lstStyle/>
          <a:p>
            <a:r>
              <a:rPr lang="fr-FR" dirty="0">
                <a:solidFill>
                  <a:srgbClr val="FFFFFF"/>
                </a:solidFill>
              </a:rPr>
              <a:t>Inaptitudes </a:t>
            </a:r>
            <a:r>
              <a:rPr lang="fr-FR" u="sng" dirty="0">
                <a:solidFill>
                  <a:srgbClr val="FFFF00"/>
                </a:solidFill>
              </a:rPr>
              <a:t>Bac Pro : 45.3</a:t>
            </a:r>
          </a:p>
        </p:txBody>
      </p:sp>
      <p:pic>
        <p:nvPicPr>
          <p:cNvPr id="3" name="Image 2"/>
          <p:cNvPicPr>
            <a:picLocks noChangeAspect="1"/>
          </p:cNvPicPr>
          <p:nvPr/>
        </p:nvPicPr>
        <p:blipFill>
          <a:blip r:embed="rId3"/>
          <a:stretch>
            <a:fillRect/>
          </a:stretch>
        </p:blipFill>
        <p:spPr>
          <a:xfrm>
            <a:off x="486560" y="905649"/>
            <a:ext cx="8354659" cy="5879037"/>
          </a:xfrm>
          <a:prstGeom prst="rect">
            <a:avLst/>
          </a:prstGeom>
        </p:spPr>
      </p:pic>
      <p:cxnSp>
        <p:nvCxnSpPr>
          <p:cNvPr id="4" name="Connecteur droit 3"/>
          <p:cNvCxnSpPr/>
          <p:nvPr/>
        </p:nvCxnSpPr>
        <p:spPr>
          <a:xfrm>
            <a:off x="678031" y="4648484"/>
            <a:ext cx="801260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ZoneTexte 4"/>
          <p:cNvSpPr txBox="1"/>
          <p:nvPr/>
        </p:nvSpPr>
        <p:spPr>
          <a:xfrm>
            <a:off x="465700" y="4330692"/>
            <a:ext cx="861228" cy="215444"/>
          </a:xfrm>
          <a:prstGeom prst="rect">
            <a:avLst/>
          </a:prstGeom>
          <a:noFill/>
        </p:spPr>
        <p:txBody>
          <a:bodyPr wrap="square" rtlCol="0">
            <a:spAutoFit/>
          </a:bodyPr>
          <a:lstStyle/>
          <a:p>
            <a:r>
              <a:rPr lang="fr-FR" sz="800" dirty="0">
                <a:solidFill>
                  <a:srgbClr val="FF0000"/>
                </a:solidFill>
              </a:rPr>
              <a:t>MA : </a:t>
            </a:r>
            <a:r>
              <a:rPr lang="fr-FR" sz="800" dirty="0" smtClean="0">
                <a:solidFill>
                  <a:srgbClr val="FF0000"/>
                </a:solidFill>
              </a:rPr>
              <a:t>5,97% </a:t>
            </a:r>
            <a:endParaRPr lang="fr-FR" sz="800" dirty="0">
              <a:solidFill>
                <a:srgbClr val="FF0000"/>
              </a:solidFill>
            </a:endParaRPr>
          </a:p>
        </p:txBody>
      </p:sp>
      <p:cxnSp>
        <p:nvCxnSpPr>
          <p:cNvPr id="6" name="Connecteur droit 5"/>
          <p:cNvCxnSpPr/>
          <p:nvPr/>
        </p:nvCxnSpPr>
        <p:spPr>
          <a:xfrm>
            <a:off x="753574" y="5344282"/>
            <a:ext cx="8012603"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7" name="ZoneTexte 6"/>
          <p:cNvSpPr txBox="1"/>
          <p:nvPr/>
        </p:nvSpPr>
        <p:spPr>
          <a:xfrm>
            <a:off x="411848" y="5128838"/>
            <a:ext cx="683452" cy="215444"/>
          </a:xfrm>
          <a:prstGeom prst="rect">
            <a:avLst/>
          </a:prstGeom>
          <a:noFill/>
        </p:spPr>
        <p:txBody>
          <a:bodyPr wrap="square" rtlCol="0">
            <a:spAutoFit/>
          </a:bodyPr>
          <a:lstStyle/>
          <a:p>
            <a:r>
              <a:rPr lang="fr-FR" sz="800" dirty="0">
                <a:solidFill>
                  <a:srgbClr val="008000"/>
                </a:solidFill>
              </a:rPr>
              <a:t>MA : </a:t>
            </a:r>
            <a:r>
              <a:rPr lang="fr-FR" sz="800" dirty="0" smtClean="0">
                <a:solidFill>
                  <a:srgbClr val="008000"/>
                </a:solidFill>
              </a:rPr>
              <a:t>3,58%</a:t>
            </a:r>
            <a:endParaRPr lang="fr-FR" sz="800" dirty="0">
              <a:solidFill>
                <a:srgbClr val="008000"/>
              </a:solidFill>
            </a:endParaRPr>
          </a:p>
        </p:txBody>
      </p:sp>
      <p:cxnSp>
        <p:nvCxnSpPr>
          <p:cNvPr id="8" name="Connecteur droit 7"/>
          <p:cNvCxnSpPr/>
          <p:nvPr/>
        </p:nvCxnSpPr>
        <p:spPr>
          <a:xfrm>
            <a:off x="678031" y="1746886"/>
            <a:ext cx="8012603" cy="0"/>
          </a:xfrm>
          <a:prstGeom prst="line">
            <a:avLst/>
          </a:prstGeom>
          <a:ln>
            <a:solidFill>
              <a:srgbClr val="3333FF"/>
            </a:solidFill>
          </a:ln>
        </p:spPr>
        <p:style>
          <a:lnRef idx="2">
            <a:schemeClr val="accent1"/>
          </a:lnRef>
          <a:fillRef idx="0">
            <a:schemeClr val="accent1"/>
          </a:fillRef>
          <a:effectRef idx="1">
            <a:schemeClr val="accent1"/>
          </a:effectRef>
          <a:fontRef idx="minor">
            <a:schemeClr val="tx1"/>
          </a:fontRef>
        </p:style>
      </p:cxnSp>
      <p:sp>
        <p:nvSpPr>
          <p:cNvPr id="9" name="ZoneTexte 8"/>
          <p:cNvSpPr txBox="1"/>
          <p:nvPr/>
        </p:nvSpPr>
        <p:spPr>
          <a:xfrm>
            <a:off x="8010175" y="1511357"/>
            <a:ext cx="756002" cy="215444"/>
          </a:xfrm>
          <a:prstGeom prst="rect">
            <a:avLst/>
          </a:prstGeom>
          <a:noFill/>
        </p:spPr>
        <p:txBody>
          <a:bodyPr wrap="square" rtlCol="0">
            <a:spAutoFit/>
          </a:bodyPr>
          <a:lstStyle/>
          <a:p>
            <a:r>
              <a:rPr lang="fr-FR" sz="800" dirty="0">
                <a:solidFill>
                  <a:srgbClr val="0000FF"/>
                </a:solidFill>
              </a:rPr>
              <a:t>MA : </a:t>
            </a:r>
            <a:r>
              <a:rPr lang="fr-FR" sz="800" dirty="0" smtClean="0">
                <a:solidFill>
                  <a:srgbClr val="0000FF"/>
                </a:solidFill>
              </a:rPr>
              <a:t>90,45%</a:t>
            </a:r>
            <a:endParaRPr lang="fr-FR" sz="800" dirty="0">
              <a:solidFill>
                <a:srgbClr val="0000FF"/>
              </a:solidFill>
            </a:endParaRPr>
          </a:p>
        </p:txBody>
      </p:sp>
      <p:sp>
        <p:nvSpPr>
          <p:cNvPr id="11" name="Bouton d'action : Personnalisé 10">
            <a:hlinkClick r:id="rId4" action="ppaction://hlinksldjump" highlightClick="1"/>
          </p:cNvPr>
          <p:cNvSpPr/>
          <p:nvPr/>
        </p:nvSpPr>
        <p:spPr>
          <a:xfrm>
            <a:off x="8513379" y="6314966"/>
            <a:ext cx="512399" cy="469720"/>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EP</a:t>
            </a:r>
            <a:endParaRPr lang="fr-FR" dirty="0"/>
          </a:p>
        </p:txBody>
      </p:sp>
    </p:spTree>
    <p:extLst>
      <p:ext uri="{BB962C8B-B14F-4D97-AF65-F5344CB8AC3E}">
        <p14:creationId xmlns:p14="http://schemas.microsoft.com/office/powerpoint/2010/main" val="1813070076"/>
      </p:ext>
    </p:extLst>
  </p:cSld>
  <p:clrMapOvr>
    <a:masterClrMapping/>
  </p:clrMapOvr>
  <p:transition xmlns:p14="http://schemas.microsoft.com/office/powerpoint/2010/main" spd="med">
    <p:split orient="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4353" y="69112"/>
            <a:ext cx="8861425" cy="1143000"/>
          </a:xfrm>
        </p:spPr>
        <p:txBody>
          <a:bodyPr>
            <a:normAutofit fontScale="90000"/>
          </a:bodyPr>
          <a:lstStyle/>
          <a:p>
            <a:r>
              <a:rPr lang="fr-FR" dirty="0">
                <a:solidFill>
                  <a:srgbClr val="FFFFFF"/>
                </a:solidFill>
              </a:rPr>
              <a:t>Écarts des moyennes entre les EPLE  </a:t>
            </a:r>
            <a:r>
              <a:rPr lang="fr-FR" dirty="0">
                <a:solidFill>
                  <a:srgbClr val="FFFF00"/>
                </a:solidFill>
              </a:rPr>
              <a:t>CAP BEP</a:t>
            </a:r>
            <a:r>
              <a:rPr lang="fr-FR" u="sng" dirty="0">
                <a:solidFill>
                  <a:srgbClr val="FFFF00"/>
                </a:solidFill>
              </a:rPr>
              <a:t> : 36</a:t>
            </a:r>
          </a:p>
        </p:txBody>
      </p:sp>
      <p:sp>
        <p:nvSpPr>
          <p:cNvPr id="4" name="Flèche vers le bas 3">
            <a:hlinkClick r:id="" action="ppaction://hlinkshowjump?jump=nextslide"/>
          </p:cNvPr>
          <p:cNvSpPr/>
          <p:nvPr/>
        </p:nvSpPr>
        <p:spPr>
          <a:xfrm>
            <a:off x="8534561" y="6498896"/>
            <a:ext cx="381019" cy="33282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aphicFrame>
        <p:nvGraphicFramePr>
          <p:cNvPr id="5" name="Graphique 4"/>
          <p:cNvGraphicFramePr>
            <a:graphicFrameLocks/>
          </p:cNvGraphicFramePr>
          <p:nvPr>
            <p:extLst>
              <p:ext uri="{D42A27DB-BD31-4B8C-83A1-F6EECF244321}">
                <p14:modId xmlns:p14="http://schemas.microsoft.com/office/powerpoint/2010/main" val="3777845555"/>
              </p:ext>
            </p:extLst>
          </p:nvPr>
        </p:nvGraphicFramePr>
        <p:xfrm>
          <a:off x="0" y="1402080"/>
          <a:ext cx="9144000" cy="526322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22491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56341"/>
            <a:ext cx="8229600" cy="1143000"/>
          </a:xfrm>
        </p:spPr>
        <p:txBody>
          <a:bodyPr>
            <a:normAutofit/>
          </a:bodyPr>
          <a:lstStyle/>
          <a:p>
            <a:r>
              <a:rPr lang="fr-FR" sz="3200" dirty="0">
                <a:solidFill>
                  <a:schemeClr val="bg1"/>
                </a:solidFill>
              </a:rPr>
              <a:t>Zoom sur les bonnes pratiques de gestion des CCF en voie pro. </a:t>
            </a:r>
          </a:p>
        </p:txBody>
      </p:sp>
      <p:sp>
        <p:nvSpPr>
          <p:cNvPr id="4" name="ZoneTexte 3"/>
          <p:cNvSpPr txBox="1"/>
          <p:nvPr/>
        </p:nvSpPr>
        <p:spPr>
          <a:xfrm>
            <a:off x="0" y="1257735"/>
            <a:ext cx="9144000" cy="255454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fr-FR" sz="1600" dirty="0"/>
              <a:t>-     </a:t>
            </a:r>
            <a:r>
              <a:rPr lang="fr-FR" sz="1600" dirty="0">
                <a:solidFill>
                  <a:srgbClr val="FF0000"/>
                </a:solidFill>
              </a:rPr>
              <a:t>Des CCF planifiés et des dates de rattrapage connues des partenaires de la communauté éducative. </a:t>
            </a:r>
          </a:p>
          <a:p>
            <a:pPr marL="285750" indent="-285750">
              <a:buFontTx/>
              <a:buChar char="-"/>
            </a:pPr>
            <a:r>
              <a:rPr lang="fr-FR" sz="1600" dirty="0"/>
              <a:t>Un </a:t>
            </a:r>
            <a:r>
              <a:rPr lang="fr-FR" sz="1600" dirty="0">
                <a:solidFill>
                  <a:srgbClr val="FF0000"/>
                </a:solidFill>
              </a:rPr>
              <a:t>calendrier validé </a:t>
            </a:r>
            <a:r>
              <a:rPr lang="fr-FR" sz="1600" dirty="0"/>
              <a:t>par la commission académique soumis au chef d’établissement et présenté en C.A.</a:t>
            </a:r>
          </a:p>
          <a:p>
            <a:pPr marL="285750" indent="-285750">
              <a:buFontTx/>
              <a:buChar char="-"/>
            </a:pPr>
            <a:r>
              <a:rPr lang="fr-FR" sz="1600" dirty="0"/>
              <a:t>Une lisibilité de ce calendrier en salle des professeurs sur les ENT /  site internet …</a:t>
            </a:r>
          </a:p>
          <a:p>
            <a:pPr marL="285750" indent="-285750">
              <a:buFontTx/>
              <a:buChar char="-"/>
            </a:pPr>
            <a:r>
              <a:rPr lang="fr-FR" sz="1600" b="1" dirty="0">
                <a:solidFill>
                  <a:srgbClr val="FF0000"/>
                </a:solidFill>
              </a:rPr>
              <a:t>Un émargement systématique et /ou une convocation individuelle en fonction du protocole CCF de chaque établissement.</a:t>
            </a:r>
          </a:p>
          <a:p>
            <a:pPr marL="285750" indent="-285750">
              <a:buFontTx/>
              <a:buChar char="-"/>
            </a:pPr>
            <a:r>
              <a:rPr lang="fr-FR" sz="1600" dirty="0"/>
              <a:t>Si le CCF doit être reporté, assurer une communication large ( Proviseur / élèves / enseignants /parents)</a:t>
            </a:r>
          </a:p>
          <a:p>
            <a:r>
              <a:rPr lang="fr-FR" sz="1600" b="1" u="sng" dirty="0">
                <a:solidFill>
                  <a:srgbClr val="FF0000"/>
                </a:solidFill>
              </a:rPr>
              <a:t> Ritualiser ce moment de certification : </a:t>
            </a:r>
          </a:p>
          <a:p>
            <a:pPr lvl="1"/>
            <a:r>
              <a:rPr lang="fr-FR" sz="1600" b="1" dirty="0">
                <a:sym typeface="Wingdings"/>
              </a:rPr>
              <a:t></a:t>
            </a:r>
            <a:r>
              <a:rPr lang="fr-FR" sz="1600" b="1" dirty="0"/>
              <a:t>  ce n’est pas une évaluation, mais un examen.</a:t>
            </a:r>
          </a:p>
          <a:p>
            <a:pPr marL="742950" lvl="1" indent="-285750">
              <a:buFont typeface="Wingdings" charset="0"/>
              <a:buChar char="à"/>
            </a:pPr>
            <a:r>
              <a:rPr lang="fr-FR" sz="1600" b="1" dirty="0"/>
              <a:t>Ce ne sont plus vos élèves, mais des candidats.</a:t>
            </a:r>
          </a:p>
          <a:p>
            <a:pPr marL="742950" lvl="1" indent="-285750">
              <a:buFont typeface="Wingdings" charset="0"/>
              <a:buChar char="à"/>
            </a:pPr>
            <a:r>
              <a:rPr lang="fr-FR" sz="1600" b="1" dirty="0"/>
              <a:t>Vous n’êtes plus enseignant, mais jury d’examen ( éthique / impartialité).</a:t>
            </a:r>
          </a:p>
        </p:txBody>
      </p:sp>
      <p:sp>
        <p:nvSpPr>
          <p:cNvPr id="6" name="ZoneTexte 5"/>
          <p:cNvSpPr txBox="1"/>
          <p:nvPr/>
        </p:nvSpPr>
        <p:spPr>
          <a:xfrm>
            <a:off x="0" y="3948783"/>
            <a:ext cx="9144000" cy="160043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fr-FR" b="1" dirty="0">
                <a:solidFill>
                  <a:srgbClr val="FF0000"/>
                </a:solidFill>
                <a:effectLst>
                  <a:outerShdw blurRad="38100" dist="38100" dir="2700000" algn="tl">
                    <a:srgbClr val="000000">
                      <a:alpha val="43137"/>
                    </a:srgbClr>
                  </a:outerShdw>
                </a:effectLst>
              </a:rPr>
              <a:t>Le traitement des notes  :</a:t>
            </a:r>
          </a:p>
          <a:p>
            <a:pPr marL="285750" indent="-285750">
              <a:buFontTx/>
              <a:buChar char="-"/>
            </a:pPr>
            <a:r>
              <a:rPr lang="fr-FR" sz="1600" dirty="0"/>
              <a:t>Conserver vos notes (support papier et numérique) dans différents endroits.</a:t>
            </a:r>
          </a:p>
          <a:p>
            <a:pPr marL="285750" indent="-285750">
              <a:buFontTx/>
              <a:buChar char="-"/>
            </a:pPr>
            <a:r>
              <a:rPr lang="fr-FR" sz="1600" dirty="0"/>
              <a:t>Quand un nouveau candidat arrive dans l’établissement demander systématiquement à l‘établissement d’origine le transfert des notes de CCF sous couvert du chef d’établissement. </a:t>
            </a:r>
          </a:p>
          <a:p>
            <a:pPr marL="285750" indent="-285750">
              <a:buFontTx/>
              <a:buChar char="-"/>
            </a:pPr>
            <a:r>
              <a:rPr lang="fr-FR" sz="1600" dirty="0"/>
              <a:t>Lorsqu’un candidat quitte votre établissement, devancer la demande en envoyant les notes de CCF du candidat dans son nouvel EPLE sous couvert du chef d’établissement. </a:t>
            </a:r>
          </a:p>
        </p:txBody>
      </p:sp>
      <p:sp>
        <p:nvSpPr>
          <p:cNvPr id="8" name="ZoneTexte 7"/>
          <p:cNvSpPr txBox="1"/>
          <p:nvPr/>
        </p:nvSpPr>
        <p:spPr>
          <a:xfrm>
            <a:off x="17931" y="5684929"/>
            <a:ext cx="9144000" cy="110799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fr-FR" b="1" dirty="0">
                <a:solidFill>
                  <a:srgbClr val="FF0000"/>
                </a:solidFill>
                <a:effectLst>
                  <a:outerShdw blurRad="38100" dist="38100" dir="2700000" algn="tl">
                    <a:srgbClr val="000000">
                      <a:alpha val="43137"/>
                    </a:srgbClr>
                  </a:outerShdw>
                </a:effectLst>
              </a:rPr>
              <a:t>Le traitement des CM  :</a:t>
            </a:r>
          </a:p>
          <a:p>
            <a:pPr marL="285750" indent="-285750">
              <a:buFontTx/>
              <a:buChar char="-"/>
            </a:pPr>
            <a:r>
              <a:rPr lang="fr-FR" sz="1600" dirty="0"/>
              <a:t>Réaliser plusieurs exemplaires des CM ( P EPS, CPE , infirmerie).</a:t>
            </a:r>
          </a:p>
          <a:p>
            <a:pPr marL="285750" indent="-285750">
              <a:buFontTx/>
              <a:buChar char="-"/>
            </a:pPr>
            <a:r>
              <a:rPr lang="fr-FR" sz="1600" dirty="0"/>
              <a:t>Conserver les exemplaires et les doubles sur la durée du processus de certification ( 2 ans)</a:t>
            </a:r>
          </a:p>
          <a:p>
            <a:pPr marL="285750" indent="-285750">
              <a:buFontTx/>
              <a:buChar char="-"/>
            </a:pPr>
            <a:r>
              <a:rPr lang="fr-FR" sz="1600" dirty="0"/>
              <a:t>Fournir le CM à la commission académique l’année de validation de l’examen. </a:t>
            </a:r>
          </a:p>
        </p:txBody>
      </p:sp>
    </p:spTree>
    <p:extLst>
      <p:ext uri="{BB962C8B-B14F-4D97-AF65-F5344CB8AC3E}">
        <p14:creationId xmlns:p14="http://schemas.microsoft.com/office/powerpoint/2010/main" val="3065931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22668" y="1401607"/>
            <a:ext cx="9144793" cy="5456393"/>
          </a:xfrm>
          <a:prstGeom prst="rect">
            <a:avLst/>
          </a:prstGeom>
        </p:spPr>
      </p:pic>
      <p:sp>
        <p:nvSpPr>
          <p:cNvPr id="2" name="Titre 1"/>
          <p:cNvSpPr>
            <a:spLocks noGrp="1"/>
          </p:cNvSpPr>
          <p:nvPr>
            <p:ph type="title"/>
          </p:nvPr>
        </p:nvSpPr>
        <p:spPr>
          <a:xfrm>
            <a:off x="164353" y="69112"/>
            <a:ext cx="8861425" cy="1143000"/>
          </a:xfrm>
        </p:spPr>
        <p:txBody>
          <a:bodyPr>
            <a:normAutofit fontScale="90000"/>
          </a:bodyPr>
          <a:lstStyle/>
          <a:p>
            <a:r>
              <a:rPr lang="fr-FR" smtClean="0">
                <a:solidFill>
                  <a:srgbClr val="FFFFFF"/>
                </a:solidFill>
              </a:rPr>
              <a:t>Évolution </a:t>
            </a:r>
            <a:r>
              <a:rPr lang="fr-FR" dirty="0">
                <a:solidFill>
                  <a:srgbClr val="FFFFFF"/>
                </a:solidFill>
              </a:rPr>
              <a:t>des moyennes entre les EPLE  </a:t>
            </a:r>
            <a:r>
              <a:rPr lang="fr-FR" dirty="0">
                <a:solidFill>
                  <a:srgbClr val="FFFF00"/>
                </a:solidFill>
              </a:rPr>
              <a:t>CAP BEP</a:t>
            </a:r>
            <a:r>
              <a:rPr lang="fr-FR" u="sng" dirty="0">
                <a:solidFill>
                  <a:srgbClr val="FFFF00"/>
                </a:solidFill>
              </a:rPr>
              <a:t> : 36</a:t>
            </a:r>
          </a:p>
        </p:txBody>
      </p:sp>
      <p:sp>
        <p:nvSpPr>
          <p:cNvPr id="6" name="Flèche vers le bas 5">
            <a:hlinkClick r:id="" action="ppaction://hlinkshowjump?jump=nextslide"/>
          </p:cNvPr>
          <p:cNvSpPr/>
          <p:nvPr/>
        </p:nvSpPr>
        <p:spPr>
          <a:xfrm>
            <a:off x="8461094" y="1733590"/>
            <a:ext cx="381019" cy="33282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48568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4353" y="69112"/>
            <a:ext cx="8861425" cy="1143000"/>
          </a:xfrm>
        </p:spPr>
        <p:txBody>
          <a:bodyPr>
            <a:normAutofit/>
          </a:bodyPr>
          <a:lstStyle/>
          <a:p>
            <a:r>
              <a:rPr lang="fr-FR" dirty="0">
                <a:solidFill>
                  <a:srgbClr val="FFFFFF"/>
                </a:solidFill>
              </a:rPr>
              <a:t>Inaptitudes </a:t>
            </a:r>
            <a:r>
              <a:rPr lang="fr-FR" u="sng" dirty="0">
                <a:solidFill>
                  <a:srgbClr val="FFFF00"/>
                </a:solidFill>
              </a:rPr>
              <a:t>CAP BEP: 36</a:t>
            </a:r>
          </a:p>
        </p:txBody>
      </p:sp>
      <p:pic>
        <p:nvPicPr>
          <p:cNvPr id="11" name="Image 10"/>
          <p:cNvPicPr>
            <a:picLocks noChangeAspect="1"/>
          </p:cNvPicPr>
          <p:nvPr/>
        </p:nvPicPr>
        <p:blipFill>
          <a:blip r:embed="rId3"/>
          <a:stretch>
            <a:fillRect/>
          </a:stretch>
        </p:blipFill>
        <p:spPr>
          <a:xfrm>
            <a:off x="323333" y="849360"/>
            <a:ext cx="8543464" cy="6008640"/>
          </a:xfrm>
          <a:prstGeom prst="rect">
            <a:avLst/>
          </a:prstGeom>
        </p:spPr>
      </p:pic>
      <p:sp>
        <p:nvSpPr>
          <p:cNvPr id="4" name="Flèche vers le bas 3">
            <a:hlinkClick r:id="" action="ppaction://hlinkshowjump?jump=nextslide"/>
          </p:cNvPr>
          <p:cNvSpPr/>
          <p:nvPr/>
        </p:nvSpPr>
        <p:spPr>
          <a:xfrm>
            <a:off x="8461094" y="6299467"/>
            <a:ext cx="381019" cy="33282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5" name="Connecteur droit 4"/>
          <p:cNvCxnSpPr/>
          <p:nvPr/>
        </p:nvCxnSpPr>
        <p:spPr>
          <a:xfrm>
            <a:off x="729517" y="5054212"/>
            <a:ext cx="801260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ZoneTexte 5"/>
          <p:cNvSpPr txBox="1"/>
          <p:nvPr/>
        </p:nvSpPr>
        <p:spPr>
          <a:xfrm>
            <a:off x="465700" y="4814529"/>
            <a:ext cx="761366" cy="215444"/>
          </a:xfrm>
          <a:prstGeom prst="rect">
            <a:avLst/>
          </a:prstGeom>
          <a:noFill/>
        </p:spPr>
        <p:txBody>
          <a:bodyPr wrap="square" rtlCol="0">
            <a:spAutoFit/>
          </a:bodyPr>
          <a:lstStyle/>
          <a:p>
            <a:r>
              <a:rPr lang="fr-FR" sz="800" dirty="0">
                <a:solidFill>
                  <a:srgbClr val="FF0000"/>
                </a:solidFill>
              </a:rPr>
              <a:t>MA : </a:t>
            </a:r>
            <a:r>
              <a:rPr lang="fr-FR" sz="800" dirty="0" smtClean="0">
                <a:solidFill>
                  <a:srgbClr val="FF0000"/>
                </a:solidFill>
              </a:rPr>
              <a:t>4,05% </a:t>
            </a:r>
            <a:endParaRPr lang="fr-FR" sz="800" dirty="0">
              <a:solidFill>
                <a:srgbClr val="FF0000"/>
              </a:solidFill>
            </a:endParaRPr>
          </a:p>
        </p:txBody>
      </p:sp>
      <p:cxnSp>
        <p:nvCxnSpPr>
          <p:cNvPr id="7" name="Connecteur droit 6"/>
          <p:cNvCxnSpPr/>
          <p:nvPr/>
        </p:nvCxnSpPr>
        <p:spPr>
          <a:xfrm>
            <a:off x="762155" y="5387187"/>
            <a:ext cx="8012603"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8" name="ZoneTexte 7"/>
          <p:cNvSpPr txBox="1"/>
          <p:nvPr/>
        </p:nvSpPr>
        <p:spPr>
          <a:xfrm>
            <a:off x="420429" y="5171743"/>
            <a:ext cx="683452" cy="215444"/>
          </a:xfrm>
          <a:prstGeom prst="rect">
            <a:avLst/>
          </a:prstGeom>
          <a:noFill/>
        </p:spPr>
        <p:txBody>
          <a:bodyPr wrap="square" rtlCol="0">
            <a:spAutoFit/>
          </a:bodyPr>
          <a:lstStyle/>
          <a:p>
            <a:r>
              <a:rPr lang="fr-FR" sz="800" dirty="0">
                <a:solidFill>
                  <a:srgbClr val="008000"/>
                </a:solidFill>
              </a:rPr>
              <a:t>MA : </a:t>
            </a:r>
            <a:r>
              <a:rPr lang="fr-FR" sz="800" dirty="0" smtClean="0">
                <a:solidFill>
                  <a:srgbClr val="008000"/>
                </a:solidFill>
              </a:rPr>
              <a:t>2,88%</a:t>
            </a:r>
            <a:endParaRPr lang="fr-FR" sz="800" dirty="0">
              <a:solidFill>
                <a:srgbClr val="008000"/>
              </a:solidFill>
            </a:endParaRPr>
          </a:p>
        </p:txBody>
      </p:sp>
      <p:cxnSp>
        <p:nvCxnSpPr>
          <p:cNvPr id="9" name="Connecteur droit 8"/>
          <p:cNvCxnSpPr/>
          <p:nvPr/>
        </p:nvCxnSpPr>
        <p:spPr>
          <a:xfrm>
            <a:off x="678031" y="2330435"/>
            <a:ext cx="8012603" cy="0"/>
          </a:xfrm>
          <a:prstGeom prst="line">
            <a:avLst/>
          </a:prstGeom>
          <a:ln>
            <a:solidFill>
              <a:srgbClr val="3333FF"/>
            </a:solidFill>
          </a:ln>
        </p:spPr>
        <p:style>
          <a:lnRef idx="2">
            <a:schemeClr val="accent1"/>
          </a:lnRef>
          <a:fillRef idx="0">
            <a:schemeClr val="accent1"/>
          </a:fillRef>
          <a:effectRef idx="1">
            <a:schemeClr val="accent1"/>
          </a:effectRef>
          <a:fontRef idx="minor">
            <a:schemeClr val="tx1"/>
          </a:fontRef>
        </p:style>
      </p:cxnSp>
      <p:sp>
        <p:nvSpPr>
          <p:cNvPr id="10" name="ZoneTexte 9"/>
          <p:cNvSpPr txBox="1"/>
          <p:nvPr/>
        </p:nvSpPr>
        <p:spPr>
          <a:xfrm>
            <a:off x="8010175" y="2094906"/>
            <a:ext cx="756002" cy="215444"/>
          </a:xfrm>
          <a:prstGeom prst="rect">
            <a:avLst/>
          </a:prstGeom>
          <a:noFill/>
        </p:spPr>
        <p:txBody>
          <a:bodyPr wrap="square" rtlCol="0">
            <a:spAutoFit/>
          </a:bodyPr>
          <a:lstStyle/>
          <a:p>
            <a:r>
              <a:rPr lang="fr-FR" sz="800" dirty="0">
                <a:solidFill>
                  <a:srgbClr val="0000FF"/>
                </a:solidFill>
              </a:rPr>
              <a:t>MA : </a:t>
            </a:r>
            <a:r>
              <a:rPr lang="fr-FR" sz="800" dirty="0" smtClean="0">
                <a:solidFill>
                  <a:srgbClr val="0000FF"/>
                </a:solidFill>
              </a:rPr>
              <a:t>93,08%</a:t>
            </a:r>
            <a:endParaRPr lang="fr-FR" sz="800" dirty="0">
              <a:solidFill>
                <a:srgbClr val="0000FF"/>
              </a:solidFill>
            </a:endParaRPr>
          </a:p>
        </p:txBody>
      </p:sp>
    </p:spTree>
    <p:extLst>
      <p:ext uri="{BB962C8B-B14F-4D97-AF65-F5344CB8AC3E}">
        <p14:creationId xmlns:p14="http://schemas.microsoft.com/office/powerpoint/2010/main" val="2914504531"/>
      </p:ext>
    </p:extLst>
  </p:cSld>
  <p:clrMapOvr>
    <a:masterClrMapping/>
  </p:clrMapOvr>
  <p:transition xmlns:p14="http://schemas.microsoft.com/office/powerpoint/2010/main" spd="med">
    <p:split orient="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4353" y="69112"/>
            <a:ext cx="8861425" cy="1143000"/>
          </a:xfrm>
        </p:spPr>
        <p:txBody>
          <a:bodyPr>
            <a:normAutofit fontScale="90000"/>
          </a:bodyPr>
          <a:lstStyle/>
          <a:p>
            <a:r>
              <a:rPr lang="fr-FR">
                <a:solidFill>
                  <a:srgbClr val="FFFFFF"/>
                </a:solidFill>
              </a:rPr>
              <a:t>Écarts </a:t>
            </a:r>
            <a:r>
              <a:rPr lang="fr-FR" dirty="0">
                <a:solidFill>
                  <a:srgbClr val="FFFFFF"/>
                </a:solidFill>
              </a:rPr>
              <a:t>des moyennes entre les EPLE  </a:t>
            </a:r>
            <a:r>
              <a:rPr lang="fr-FR" dirty="0">
                <a:solidFill>
                  <a:srgbClr val="FFFF00"/>
                </a:solidFill>
              </a:rPr>
              <a:t>CAP BEP</a:t>
            </a:r>
            <a:r>
              <a:rPr lang="fr-FR" u="sng" dirty="0">
                <a:solidFill>
                  <a:srgbClr val="FFFF00"/>
                </a:solidFill>
              </a:rPr>
              <a:t> : 18</a:t>
            </a:r>
          </a:p>
        </p:txBody>
      </p:sp>
      <p:sp>
        <p:nvSpPr>
          <p:cNvPr id="5" name="Flèche vers le bas 4">
            <a:hlinkClick r:id="" action="ppaction://hlinkshowjump?jump=nextslide"/>
          </p:cNvPr>
          <p:cNvSpPr/>
          <p:nvPr/>
        </p:nvSpPr>
        <p:spPr>
          <a:xfrm>
            <a:off x="8534561" y="6498896"/>
            <a:ext cx="381019" cy="33282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aphicFrame>
        <p:nvGraphicFramePr>
          <p:cNvPr id="6" name="Graphique 5"/>
          <p:cNvGraphicFramePr>
            <a:graphicFrameLocks/>
          </p:cNvGraphicFramePr>
          <p:nvPr>
            <p:extLst>
              <p:ext uri="{D42A27DB-BD31-4B8C-83A1-F6EECF244321}">
                <p14:modId xmlns:p14="http://schemas.microsoft.com/office/powerpoint/2010/main" val="3416672656"/>
              </p:ext>
            </p:extLst>
          </p:nvPr>
        </p:nvGraphicFramePr>
        <p:xfrm>
          <a:off x="0" y="1361440"/>
          <a:ext cx="9144000" cy="54965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05470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0" y="1352835"/>
            <a:ext cx="9144793" cy="5505165"/>
          </a:xfrm>
          <a:prstGeom prst="rect">
            <a:avLst/>
          </a:prstGeom>
        </p:spPr>
      </p:pic>
      <p:sp>
        <p:nvSpPr>
          <p:cNvPr id="2" name="Titre 1"/>
          <p:cNvSpPr>
            <a:spLocks noGrp="1"/>
          </p:cNvSpPr>
          <p:nvPr>
            <p:ph type="title"/>
          </p:nvPr>
        </p:nvSpPr>
        <p:spPr>
          <a:xfrm>
            <a:off x="164353" y="69112"/>
            <a:ext cx="8861425" cy="1143000"/>
          </a:xfrm>
        </p:spPr>
        <p:txBody>
          <a:bodyPr>
            <a:normAutofit fontScale="90000"/>
          </a:bodyPr>
          <a:lstStyle/>
          <a:p>
            <a:r>
              <a:rPr lang="fr-FR" smtClean="0">
                <a:solidFill>
                  <a:srgbClr val="FFFFFF"/>
                </a:solidFill>
              </a:rPr>
              <a:t>Évolution </a:t>
            </a:r>
            <a:r>
              <a:rPr lang="fr-FR" dirty="0">
                <a:solidFill>
                  <a:srgbClr val="FFFFFF"/>
                </a:solidFill>
              </a:rPr>
              <a:t>des moyennes entre les EPLE  </a:t>
            </a:r>
            <a:r>
              <a:rPr lang="fr-FR" dirty="0">
                <a:solidFill>
                  <a:srgbClr val="FFFF00"/>
                </a:solidFill>
              </a:rPr>
              <a:t>CAP BEP</a:t>
            </a:r>
            <a:r>
              <a:rPr lang="fr-FR" u="sng" dirty="0">
                <a:solidFill>
                  <a:srgbClr val="FFFF00"/>
                </a:solidFill>
              </a:rPr>
              <a:t> : 18</a:t>
            </a:r>
          </a:p>
        </p:txBody>
      </p:sp>
      <p:sp>
        <p:nvSpPr>
          <p:cNvPr id="5" name="Flèche vers le bas 4">
            <a:hlinkClick r:id="" action="ppaction://hlinkshowjump?jump=nextslide"/>
          </p:cNvPr>
          <p:cNvSpPr/>
          <p:nvPr/>
        </p:nvSpPr>
        <p:spPr>
          <a:xfrm>
            <a:off x="8534561" y="879285"/>
            <a:ext cx="381019" cy="33282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530634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4353" y="69112"/>
            <a:ext cx="8861425" cy="1143000"/>
          </a:xfrm>
        </p:spPr>
        <p:txBody>
          <a:bodyPr>
            <a:normAutofit/>
          </a:bodyPr>
          <a:lstStyle/>
          <a:p>
            <a:r>
              <a:rPr lang="fr-FR" dirty="0">
                <a:solidFill>
                  <a:srgbClr val="FFFFFF"/>
                </a:solidFill>
              </a:rPr>
              <a:t>Inaptitudes </a:t>
            </a:r>
            <a:r>
              <a:rPr lang="fr-FR" u="sng" dirty="0">
                <a:solidFill>
                  <a:srgbClr val="FFFF00"/>
                </a:solidFill>
              </a:rPr>
              <a:t>CAP BEP : 18</a:t>
            </a:r>
          </a:p>
        </p:txBody>
      </p:sp>
      <p:pic>
        <p:nvPicPr>
          <p:cNvPr id="11" name="Image 10"/>
          <p:cNvPicPr>
            <a:picLocks noChangeAspect="1"/>
          </p:cNvPicPr>
          <p:nvPr/>
        </p:nvPicPr>
        <p:blipFill>
          <a:blip r:embed="rId3"/>
          <a:stretch>
            <a:fillRect/>
          </a:stretch>
        </p:blipFill>
        <p:spPr>
          <a:xfrm>
            <a:off x="472188" y="1010761"/>
            <a:ext cx="8245753" cy="5799260"/>
          </a:xfrm>
          <a:prstGeom prst="rect">
            <a:avLst/>
          </a:prstGeom>
        </p:spPr>
      </p:pic>
      <p:sp>
        <p:nvSpPr>
          <p:cNvPr id="4" name="Bouton d'action : Personnalisé 3">
            <a:hlinkClick r:id="rId4" action="ppaction://hlinksldjump" highlightClick="1"/>
          </p:cNvPr>
          <p:cNvSpPr/>
          <p:nvPr/>
        </p:nvSpPr>
        <p:spPr>
          <a:xfrm>
            <a:off x="8266872" y="6249513"/>
            <a:ext cx="902138" cy="411655"/>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t>Retour BP</a:t>
            </a:r>
          </a:p>
        </p:txBody>
      </p:sp>
      <p:cxnSp>
        <p:nvCxnSpPr>
          <p:cNvPr id="6" name="Connecteur droit 5"/>
          <p:cNvCxnSpPr/>
          <p:nvPr/>
        </p:nvCxnSpPr>
        <p:spPr>
          <a:xfrm>
            <a:off x="729517" y="5082025"/>
            <a:ext cx="801260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ZoneTexte 6"/>
          <p:cNvSpPr txBox="1"/>
          <p:nvPr/>
        </p:nvSpPr>
        <p:spPr>
          <a:xfrm>
            <a:off x="465700" y="4842342"/>
            <a:ext cx="761366" cy="215444"/>
          </a:xfrm>
          <a:prstGeom prst="rect">
            <a:avLst/>
          </a:prstGeom>
          <a:noFill/>
        </p:spPr>
        <p:txBody>
          <a:bodyPr wrap="square" rtlCol="0">
            <a:spAutoFit/>
          </a:bodyPr>
          <a:lstStyle/>
          <a:p>
            <a:r>
              <a:rPr lang="fr-FR" sz="800" dirty="0">
                <a:solidFill>
                  <a:srgbClr val="FF0000"/>
                </a:solidFill>
              </a:rPr>
              <a:t>MA : </a:t>
            </a:r>
            <a:r>
              <a:rPr lang="fr-FR" sz="800" dirty="0" smtClean="0">
                <a:solidFill>
                  <a:srgbClr val="FF0000"/>
                </a:solidFill>
              </a:rPr>
              <a:t>4,05% </a:t>
            </a:r>
            <a:endParaRPr lang="fr-FR" sz="800" dirty="0">
              <a:solidFill>
                <a:srgbClr val="FF0000"/>
              </a:solidFill>
            </a:endParaRPr>
          </a:p>
        </p:txBody>
      </p:sp>
      <p:cxnSp>
        <p:nvCxnSpPr>
          <p:cNvPr id="8" name="Connecteur droit 7"/>
          <p:cNvCxnSpPr/>
          <p:nvPr/>
        </p:nvCxnSpPr>
        <p:spPr>
          <a:xfrm>
            <a:off x="762155" y="5350103"/>
            <a:ext cx="8012603"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9" name="ZoneTexte 8"/>
          <p:cNvSpPr txBox="1"/>
          <p:nvPr/>
        </p:nvSpPr>
        <p:spPr>
          <a:xfrm>
            <a:off x="420429" y="5134659"/>
            <a:ext cx="683452" cy="215444"/>
          </a:xfrm>
          <a:prstGeom prst="rect">
            <a:avLst/>
          </a:prstGeom>
          <a:noFill/>
        </p:spPr>
        <p:txBody>
          <a:bodyPr wrap="square" rtlCol="0">
            <a:spAutoFit/>
          </a:bodyPr>
          <a:lstStyle/>
          <a:p>
            <a:r>
              <a:rPr lang="fr-FR" sz="800" dirty="0">
                <a:solidFill>
                  <a:srgbClr val="008000"/>
                </a:solidFill>
              </a:rPr>
              <a:t>MA : </a:t>
            </a:r>
            <a:r>
              <a:rPr lang="fr-FR" sz="800" dirty="0" smtClean="0">
                <a:solidFill>
                  <a:srgbClr val="008000"/>
                </a:solidFill>
              </a:rPr>
              <a:t>2,88%</a:t>
            </a:r>
            <a:endParaRPr lang="fr-FR" sz="800" dirty="0">
              <a:solidFill>
                <a:srgbClr val="008000"/>
              </a:solidFill>
            </a:endParaRPr>
          </a:p>
        </p:txBody>
      </p:sp>
      <p:cxnSp>
        <p:nvCxnSpPr>
          <p:cNvPr id="10" name="Connecteur droit 9"/>
          <p:cNvCxnSpPr/>
          <p:nvPr/>
        </p:nvCxnSpPr>
        <p:spPr>
          <a:xfrm>
            <a:off x="678031" y="2441687"/>
            <a:ext cx="8012603" cy="0"/>
          </a:xfrm>
          <a:prstGeom prst="line">
            <a:avLst/>
          </a:prstGeom>
          <a:ln>
            <a:solidFill>
              <a:srgbClr val="3333FF"/>
            </a:solidFill>
          </a:ln>
        </p:spPr>
        <p:style>
          <a:lnRef idx="2">
            <a:schemeClr val="accent1"/>
          </a:lnRef>
          <a:fillRef idx="0">
            <a:schemeClr val="accent1"/>
          </a:fillRef>
          <a:effectRef idx="1">
            <a:schemeClr val="accent1"/>
          </a:effectRef>
          <a:fontRef idx="minor">
            <a:schemeClr val="tx1"/>
          </a:fontRef>
        </p:style>
      </p:cxnSp>
      <p:sp>
        <p:nvSpPr>
          <p:cNvPr id="12" name="ZoneTexte 11"/>
          <p:cNvSpPr txBox="1"/>
          <p:nvPr/>
        </p:nvSpPr>
        <p:spPr>
          <a:xfrm>
            <a:off x="8010175" y="2206158"/>
            <a:ext cx="756002" cy="215444"/>
          </a:xfrm>
          <a:prstGeom prst="rect">
            <a:avLst/>
          </a:prstGeom>
          <a:noFill/>
        </p:spPr>
        <p:txBody>
          <a:bodyPr wrap="square" rtlCol="0">
            <a:spAutoFit/>
          </a:bodyPr>
          <a:lstStyle/>
          <a:p>
            <a:r>
              <a:rPr lang="fr-FR" sz="800" dirty="0">
                <a:solidFill>
                  <a:srgbClr val="0000FF"/>
                </a:solidFill>
              </a:rPr>
              <a:t>MA : </a:t>
            </a:r>
            <a:r>
              <a:rPr lang="fr-FR" sz="800" dirty="0" smtClean="0">
                <a:solidFill>
                  <a:srgbClr val="0000FF"/>
                </a:solidFill>
              </a:rPr>
              <a:t>93,08%</a:t>
            </a:r>
            <a:endParaRPr lang="fr-FR" sz="800" dirty="0">
              <a:solidFill>
                <a:srgbClr val="0000FF"/>
              </a:solidFill>
            </a:endParaRPr>
          </a:p>
        </p:txBody>
      </p:sp>
    </p:spTree>
    <p:extLst>
      <p:ext uri="{BB962C8B-B14F-4D97-AF65-F5344CB8AC3E}">
        <p14:creationId xmlns:p14="http://schemas.microsoft.com/office/powerpoint/2010/main" val="3969909134"/>
      </p:ext>
    </p:extLst>
  </p:cSld>
  <p:clrMapOvr>
    <a:masterClrMapping/>
  </p:clrMapOvr>
  <p:transition xmlns:p14="http://schemas.microsoft.com/office/powerpoint/2010/main" spd="med">
    <p:split orient="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4353" y="69112"/>
            <a:ext cx="8861425" cy="1143000"/>
          </a:xfrm>
        </p:spPr>
        <p:txBody>
          <a:bodyPr>
            <a:normAutofit fontScale="90000"/>
          </a:bodyPr>
          <a:lstStyle/>
          <a:p>
            <a:r>
              <a:rPr lang="fr-FR" dirty="0">
                <a:solidFill>
                  <a:srgbClr val="FFFFFF"/>
                </a:solidFill>
              </a:rPr>
              <a:t>Écarts des moyennes entre les EPLE  </a:t>
            </a:r>
            <a:r>
              <a:rPr lang="fr-FR" u="sng" dirty="0">
                <a:solidFill>
                  <a:srgbClr val="FFFF00"/>
                </a:solidFill>
              </a:rPr>
              <a:t>Bac Pro : 36</a:t>
            </a:r>
          </a:p>
        </p:txBody>
      </p:sp>
      <p:graphicFrame>
        <p:nvGraphicFramePr>
          <p:cNvPr id="7" name="Graphique 6"/>
          <p:cNvGraphicFramePr>
            <a:graphicFrameLocks/>
          </p:cNvGraphicFramePr>
          <p:nvPr>
            <p:extLst>
              <p:ext uri="{D42A27DB-BD31-4B8C-83A1-F6EECF244321}">
                <p14:modId xmlns:p14="http://schemas.microsoft.com/office/powerpoint/2010/main" val="1850683699"/>
              </p:ext>
            </p:extLst>
          </p:nvPr>
        </p:nvGraphicFramePr>
        <p:xfrm>
          <a:off x="1" y="1445288"/>
          <a:ext cx="9144000" cy="5412770"/>
        </p:xfrm>
        <a:graphic>
          <a:graphicData uri="http://schemas.openxmlformats.org/drawingml/2006/chart">
            <c:chart xmlns:c="http://schemas.openxmlformats.org/drawingml/2006/chart" xmlns:r="http://schemas.openxmlformats.org/officeDocument/2006/relationships" r:id="rId3"/>
          </a:graphicData>
        </a:graphic>
      </p:graphicFrame>
      <p:sp>
        <p:nvSpPr>
          <p:cNvPr id="4" name="Flèche vers le bas 3">
            <a:hlinkClick r:id="" action="ppaction://hlinkshowjump?jump=nextslide"/>
          </p:cNvPr>
          <p:cNvSpPr/>
          <p:nvPr/>
        </p:nvSpPr>
        <p:spPr>
          <a:xfrm>
            <a:off x="8534561" y="6498896"/>
            <a:ext cx="381019" cy="33282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51714401"/>
      </p:ext>
    </p:extLst>
  </p:cSld>
  <p:clrMapOvr>
    <a:masterClrMapping/>
  </p:clrMapOvr>
  <p:transition xmlns:p14="http://schemas.microsoft.com/office/powerpoint/2010/main" spd="med">
    <p:split orient="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a:stretch>
            <a:fillRect/>
          </a:stretch>
        </p:blipFill>
        <p:spPr>
          <a:xfrm>
            <a:off x="-793" y="1450848"/>
            <a:ext cx="9144793" cy="5407621"/>
          </a:xfrm>
          <a:prstGeom prst="rect">
            <a:avLst/>
          </a:prstGeom>
        </p:spPr>
      </p:pic>
      <p:sp>
        <p:nvSpPr>
          <p:cNvPr id="2" name="Titre 1"/>
          <p:cNvSpPr>
            <a:spLocks noGrp="1"/>
          </p:cNvSpPr>
          <p:nvPr>
            <p:ph type="title"/>
          </p:nvPr>
        </p:nvSpPr>
        <p:spPr>
          <a:xfrm>
            <a:off x="164353" y="69112"/>
            <a:ext cx="8861425" cy="1143000"/>
          </a:xfrm>
        </p:spPr>
        <p:txBody>
          <a:bodyPr>
            <a:normAutofit fontScale="90000"/>
          </a:bodyPr>
          <a:lstStyle/>
          <a:p>
            <a:r>
              <a:rPr lang="fr-FR" smtClean="0">
                <a:solidFill>
                  <a:srgbClr val="FFFFFF"/>
                </a:solidFill>
              </a:rPr>
              <a:t>Évolution </a:t>
            </a:r>
            <a:r>
              <a:rPr lang="fr-FR" dirty="0">
                <a:solidFill>
                  <a:srgbClr val="FFFFFF"/>
                </a:solidFill>
              </a:rPr>
              <a:t>des moyennes entre les EPLE  </a:t>
            </a:r>
            <a:r>
              <a:rPr lang="fr-FR" u="sng" dirty="0">
                <a:solidFill>
                  <a:srgbClr val="FFFF00"/>
                </a:solidFill>
              </a:rPr>
              <a:t>Bac Pro : 36</a:t>
            </a:r>
          </a:p>
        </p:txBody>
      </p:sp>
      <p:sp>
        <p:nvSpPr>
          <p:cNvPr id="5" name="Flèche vers le bas 4">
            <a:hlinkClick r:id="" action="ppaction://hlinkshowjump?jump=nextslide"/>
          </p:cNvPr>
          <p:cNvSpPr/>
          <p:nvPr/>
        </p:nvSpPr>
        <p:spPr>
          <a:xfrm>
            <a:off x="8725070" y="1541516"/>
            <a:ext cx="381019" cy="33282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46419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4353" y="69112"/>
            <a:ext cx="8861425" cy="1143000"/>
          </a:xfrm>
        </p:spPr>
        <p:txBody>
          <a:bodyPr>
            <a:normAutofit/>
          </a:bodyPr>
          <a:lstStyle/>
          <a:p>
            <a:r>
              <a:rPr lang="fr-FR" dirty="0">
                <a:solidFill>
                  <a:srgbClr val="FFFFFF"/>
                </a:solidFill>
              </a:rPr>
              <a:t>Inaptitudes </a:t>
            </a:r>
            <a:r>
              <a:rPr lang="fr-FR" u="sng" dirty="0">
                <a:solidFill>
                  <a:srgbClr val="FFFF00"/>
                </a:solidFill>
              </a:rPr>
              <a:t>Bac Pro : 36</a:t>
            </a:r>
          </a:p>
        </p:txBody>
      </p:sp>
      <p:pic>
        <p:nvPicPr>
          <p:cNvPr id="3" name="Image 2"/>
          <p:cNvPicPr>
            <a:picLocks noChangeAspect="1"/>
          </p:cNvPicPr>
          <p:nvPr/>
        </p:nvPicPr>
        <p:blipFill>
          <a:blip r:embed="rId3"/>
          <a:stretch>
            <a:fillRect/>
          </a:stretch>
        </p:blipFill>
        <p:spPr>
          <a:xfrm>
            <a:off x="424412" y="1005842"/>
            <a:ext cx="8140748" cy="5728512"/>
          </a:xfrm>
          <a:prstGeom prst="rect">
            <a:avLst/>
          </a:prstGeom>
        </p:spPr>
      </p:pic>
      <p:cxnSp>
        <p:nvCxnSpPr>
          <p:cNvPr id="4" name="Connecteur droit 3"/>
          <p:cNvCxnSpPr/>
          <p:nvPr/>
        </p:nvCxnSpPr>
        <p:spPr>
          <a:xfrm>
            <a:off x="678031" y="4746176"/>
            <a:ext cx="801260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ZoneTexte 4"/>
          <p:cNvSpPr txBox="1"/>
          <p:nvPr/>
        </p:nvSpPr>
        <p:spPr>
          <a:xfrm>
            <a:off x="465700" y="4477230"/>
            <a:ext cx="861228" cy="215444"/>
          </a:xfrm>
          <a:prstGeom prst="rect">
            <a:avLst/>
          </a:prstGeom>
          <a:noFill/>
        </p:spPr>
        <p:txBody>
          <a:bodyPr wrap="square" rtlCol="0">
            <a:spAutoFit/>
          </a:bodyPr>
          <a:lstStyle/>
          <a:p>
            <a:r>
              <a:rPr lang="fr-FR" sz="800" dirty="0">
                <a:solidFill>
                  <a:srgbClr val="FF0000"/>
                </a:solidFill>
              </a:rPr>
              <a:t>MA : </a:t>
            </a:r>
            <a:r>
              <a:rPr lang="fr-FR" sz="800" dirty="0" smtClean="0">
                <a:solidFill>
                  <a:srgbClr val="FF0000"/>
                </a:solidFill>
              </a:rPr>
              <a:t>5,97% </a:t>
            </a:r>
            <a:endParaRPr lang="fr-FR" sz="800" dirty="0">
              <a:solidFill>
                <a:srgbClr val="FF0000"/>
              </a:solidFill>
            </a:endParaRPr>
          </a:p>
        </p:txBody>
      </p:sp>
      <p:cxnSp>
        <p:nvCxnSpPr>
          <p:cNvPr id="6" name="Connecteur droit 5"/>
          <p:cNvCxnSpPr/>
          <p:nvPr/>
        </p:nvCxnSpPr>
        <p:spPr>
          <a:xfrm>
            <a:off x="753574" y="5311718"/>
            <a:ext cx="8012603"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7" name="ZoneTexte 6"/>
          <p:cNvSpPr txBox="1"/>
          <p:nvPr/>
        </p:nvSpPr>
        <p:spPr>
          <a:xfrm>
            <a:off x="411848" y="5128838"/>
            <a:ext cx="683452" cy="215444"/>
          </a:xfrm>
          <a:prstGeom prst="rect">
            <a:avLst/>
          </a:prstGeom>
          <a:noFill/>
        </p:spPr>
        <p:txBody>
          <a:bodyPr wrap="square" rtlCol="0">
            <a:spAutoFit/>
          </a:bodyPr>
          <a:lstStyle/>
          <a:p>
            <a:r>
              <a:rPr lang="fr-FR" sz="800" dirty="0">
                <a:solidFill>
                  <a:srgbClr val="008000"/>
                </a:solidFill>
              </a:rPr>
              <a:t>MA : </a:t>
            </a:r>
            <a:r>
              <a:rPr lang="fr-FR" sz="800" dirty="0" smtClean="0">
                <a:solidFill>
                  <a:srgbClr val="008000"/>
                </a:solidFill>
              </a:rPr>
              <a:t>3,58%</a:t>
            </a:r>
            <a:endParaRPr lang="fr-FR" sz="800" dirty="0">
              <a:solidFill>
                <a:srgbClr val="008000"/>
              </a:solidFill>
            </a:endParaRPr>
          </a:p>
        </p:txBody>
      </p:sp>
      <p:cxnSp>
        <p:nvCxnSpPr>
          <p:cNvPr id="8" name="Connecteur droit 7"/>
          <p:cNvCxnSpPr/>
          <p:nvPr/>
        </p:nvCxnSpPr>
        <p:spPr>
          <a:xfrm>
            <a:off x="678031" y="1820155"/>
            <a:ext cx="8012603" cy="0"/>
          </a:xfrm>
          <a:prstGeom prst="line">
            <a:avLst/>
          </a:prstGeom>
          <a:ln>
            <a:solidFill>
              <a:srgbClr val="3333FF"/>
            </a:solidFill>
          </a:ln>
        </p:spPr>
        <p:style>
          <a:lnRef idx="2">
            <a:schemeClr val="accent1"/>
          </a:lnRef>
          <a:fillRef idx="0">
            <a:schemeClr val="accent1"/>
          </a:fillRef>
          <a:effectRef idx="1">
            <a:schemeClr val="accent1"/>
          </a:effectRef>
          <a:fontRef idx="minor">
            <a:schemeClr val="tx1"/>
          </a:fontRef>
        </p:style>
      </p:cxnSp>
      <p:sp>
        <p:nvSpPr>
          <p:cNvPr id="9" name="ZoneTexte 8"/>
          <p:cNvSpPr txBox="1"/>
          <p:nvPr/>
        </p:nvSpPr>
        <p:spPr>
          <a:xfrm>
            <a:off x="7809158" y="1589281"/>
            <a:ext cx="756002" cy="215444"/>
          </a:xfrm>
          <a:prstGeom prst="rect">
            <a:avLst/>
          </a:prstGeom>
          <a:noFill/>
        </p:spPr>
        <p:txBody>
          <a:bodyPr wrap="square" rtlCol="0">
            <a:spAutoFit/>
          </a:bodyPr>
          <a:lstStyle/>
          <a:p>
            <a:r>
              <a:rPr lang="fr-FR" sz="800" dirty="0">
                <a:solidFill>
                  <a:srgbClr val="0000FF"/>
                </a:solidFill>
              </a:rPr>
              <a:t>MA : </a:t>
            </a:r>
            <a:r>
              <a:rPr lang="fr-FR" sz="800" dirty="0" smtClean="0">
                <a:solidFill>
                  <a:srgbClr val="0000FF"/>
                </a:solidFill>
              </a:rPr>
              <a:t>90,45%</a:t>
            </a:r>
            <a:endParaRPr lang="fr-FR" sz="800" dirty="0">
              <a:solidFill>
                <a:srgbClr val="0000FF"/>
              </a:solidFill>
            </a:endParaRPr>
          </a:p>
        </p:txBody>
      </p:sp>
      <p:sp>
        <p:nvSpPr>
          <p:cNvPr id="10" name="Flèche vers le bas 9">
            <a:hlinkClick r:id="" action="ppaction://hlinkshowjump?jump=nextslide"/>
          </p:cNvPr>
          <p:cNvSpPr/>
          <p:nvPr/>
        </p:nvSpPr>
        <p:spPr>
          <a:xfrm>
            <a:off x="8165421" y="6401527"/>
            <a:ext cx="381019" cy="33282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17483740"/>
      </p:ext>
    </p:extLst>
  </p:cSld>
  <p:clrMapOvr>
    <a:masterClrMapping/>
  </p:clrMapOvr>
  <p:transition xmlns:p14="http://schemas.microsoft.com/office/powerpoint/2010/main" spd="med">
    <p:split orient="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4353" y="69112"/>
            <a:ext cx="8861425" cy="1143000"/>
          </a:xfrm>
        </p:spPr>
        <p:txBody>
          <a:bodyPr>
            <a:normAutofit fontScale="90000"/>
          </a:bodyPr>
          <a:lstStyle/>
          <a:p>
            <a:r>
              <a:rPr lang="fr-FR" dirty="0">
                <a:solidFill>
                  <a:srgbClr val="FFFFFF"/>
                </a:solidFill>
              </a:rPr>
              <a:t>Écarts des moyennes entre les EPLE  </a:t>
            </a:r>
            <a:r>
              <a:rPr lang="fr-FR" u="sng" dirty="0">
                <a:solidFill>
                  <a:srgbClr val="FFFF00"/>
                </a:solidFill>
              </a:rPr>
              <a:t>Bac Pro : 18</a:t>
            </a:r>
          </a:p>
        </p:txBody>
      </p:sp>
      <p:graphicFrame>
        <p:nvGraphicFramePr>
          <p:cNvPr id="8" name="Graphique 7"/>
          <p:cNvGraphicFramePr>
            <a:graphicFrameLocks/>
          </p:cNvGraphicFramePr>
          <p:nvPr>
            <p:extLst>
              <p:ext uri="{D42A27DB-BD31-4B8C-83A1-F6EECF244321}">
                <p14:modId xmlns:p14="http://schemas.microsoft.com/office/powerpoint/2010/main" val="2558184704"/>
              </p:ext>
            </p:extLst>
          </p:nvPr>
        </p:nvGraphicFramePr>
        <p:xfrm>
          <a:off x="1" y="1445230"/>
          <a:ext cx="9144000" cy="5412770"/>
        </p:xfrm>
        <a:graphic>
          <a:graphicData uri="http://schemas.openxmlformats.org/drawingml/2006/chart">
            <c:chart xmlns:c="http://schemas.openxmlformats.org/drawingml/2006/chart" xmlns:r="http://schemas.openxmlformats.org/officeDocument/2006/relationships" r:id="rId3"/>
          </a:graphicData>
        </a:graphic>
      </p:graphicFrame>
      <p:sp>
        <p:nvSpPr>
          <p:cNvPr id="5" name="Flèche vers le bas 4">
            <a:hlinkClick r:id="" action="ppaction://hlinkshowjump?jump=nextslide"/>
          </p:cNvPr>
          <p:cNvSpPr/>
          <p:nvPr/>
        </p:nvSpPr>
        <p:spPr>
          <a:xfrm>
            <a:off x="8762981" y="6498896"/>
            <a:ext cx="381019" cy="33282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61541792"/>
      </p:ext>
    </p:extLst>
  </p:cSld>
  <p:clrMapOvr>
    <a:masterClrMapping/>
  </p:clrMapOvr>
  <p:transition xmlns:p14="http://schemas.microsoft.com/office/powerpoint/2010/main" spd="med">
    <p:split orient="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stretch>
            <a:fillRect/>
          </a:stretch>
        </p:blipFill>
        <p:spPr>
          <a:xfrm>
            <a:off x="-793" y="1499616"/>
            <a:ext cx="9144793" cy="5358848"/>
          </a:xfrm>
          <a:prstGeom prst="rect">
            <a:avLst/>
          </a:prstGeom>
        </p:spPr>
      </p:pic>
      <p:sp>
        <p:nvSpPr>
          <p:cNvPr id="2" name="Titre 1"/>
          <p:cNvSpPr>
            <a:spLocks noGrp="1"/>
          </p:cNvSpPr>
          <p:nvPr>
            <p:ph type="title"/>
          </p:nvPr>
        </p:nvSpPr>
        <p:spPr>
          <a:xfrm>
            <a:off x="164353" y="69112"/>
            <a:ext cx="8861425" cy="1143000"/>
          </a:xfrm>
        </p:spPr>
        <p:txBody>
          <a:bodyPr>
            <a:normAutofit fontScale="90000"/>
          </a:bodyPr>
          <a:lstStyle/>
          <a:p>
            <a:r>
              <a:rPr lang="fr-FR" smtClean="0">
                <a:solidFill>
                  <a:srgbClr val="FFFFFF"/>
                </a:solidFill>
              </a:rPr>
              <a:t>Évolution </a:t>
            </a:r>
            <a:r>
              <a:rPr lang="fr-FR" dirty="0">
                <a:solidFill>
                  <a:srgbClr val="FFFFFF"/>
                </a:solidFill>
              </a:rPr>
              <a:t>des moyennes entre les EPLE  </a:t>
            </a:r>
            <a:r>
              <a:rPr lang="fr-FR" u="sng" dirty="0">
                <a:solidFill>
                  <a:srgbClr val="FFFF00"/>
                </a:solidFill>
              </a:rPr>
              <a:t>Bac Pro : 18</a:t>
            </a:r>
          </a:p>
        </p:txBody>
      </p:sp>
      <p:sp>
        <p:nvSpPr>
          <p:cNvPr id="6" name="Flèche vers le bas 5">
            <a:hlinkClick r:id="" action="ppaction://hlinkshowjump?jump=nextslide"/>
          </p:cNvPr>
          <p:cNvSpPr/>
          <p:nvPr/>
        </p:nvSpPr>
        <p:spPr>
          <a:xfrm>
            <a:off x="8725070" y="1594069"/>
            <a:ext cx="381019" cy="33282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62633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331640"/>
          </a:xfrm>
        </p:spPr>
        <p:txBody>
          <a:bodyPr>
            <a:noAutofit/>
          </a:bodyPr>
          <a:lstStyle/>
          <a:p>
            <a:r>
              <a:rPr lang="fr-FR" sz="3200" dirty="0"/>
              <a:t>Point sur l’évolution de l’offre de formation en EPS en voie pro :</a:t>
            </a:r>
            <a:endParaRPr lang="fr-FR" sz="3200" dirty="0">
              <a:effectLst/>
            </a:endParaRPr>
          </a:p>
        </p:txBody>
      </p:sp>
      <p:sp>
        <p:nvSpPr>
          <p:cNvPr id="4" name="Rectangle 3"/>
          <p:cNvSpPr/>
          <p:nvPr/>
        </p:nvSpPr>
        <p:spPr>
          <a:xfrm>
            <a:off x="124623" y="6251713"/>
            <a:ext cx="8845176" cy="369332"/>
          </a:xfrm>
          <a:prstGeom prst="rect">
            <a:avLst/>
          </a:prstGeom>
          <a:solidFill>
            <a:srgbClr val="FFFFFF"/>
          </a:solidFill>
        </p:spPr>
        <p:txBody>
          <a:bodyPr wrap="square">
            <a:spAutoFit/>
          </a:bodyPr>
          <a:lstStyle/>
          <a:p>
            <a:pPr>
              <a:buFont typeface="Wingdings" charset="0"/>
              <a:buChar char="è"/>
            </a:pPr>
            <a:r>
              <a:rPr lang="fr-FR" b="1" dirty="0">
                <a:solidFill>
                  <a:srgbClr val="FF0000"/>
                </a:solidFill>
                <a:sym typeface="Wingdings"/>
              </a:rPr>
              <a:t> Une évolution constante pour aller vers un meilleur équilibre</a:t>
            </a:r>
          </a:p>
        </p:txBody>
      </p:sp>
      <p:graphicFrame>
        <p:nvGraphicFramePr>
          <p:cNvPr id="7" name="Graphique 6"/>
          <p:cNvGraphicFramePr>
            <a:graphicFrameLocks/>
          </p:cNvGraphicFramePr>
          <p:nvPr>
            <p:extLst>
              <p:ext uri="{D42A27DB-BD31-4B8C-83A1-F6EECF244321}">
                <p14:modId xmlns:p14="http://schemas.microsoft.com/office/powerpoint/2010/main" val="1131112304"/>
              </p:ext>
            </p:extLst>
          </p:nvPr>
        </p:nvGraphicFramePr>
        <p:xfrm>
          <a:off x="1" y="1331640"/>
          <a:ext cx="9144000" cy="48434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818394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Graphic spid="7"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4353" y="69112"/>
            <a:ext cx="8861425" cy="1143000"/>
          </a:xfrm>
        </p:spPr>
        <p:txBody>
          <a:bodyPr>
            <a:normAutofit/>
          </a:bodyPr>
          <a:lstStyle/>
          <a:p>
            <a:r>
              <a:rPr lang="fr-FR" dirty="0">
                <a:solidFill>
                  <a:srgbClr val="FFFFFF"/>
                </a:solidFill>
              </a:rPr>
              <a:t>Inaptitudes </a:t>
            </a:r>
            <a:r>
              <a:rPr lang="fr-FR" u="sng" dirty="0">
                <a:solidFill>
                  <a:srgbClr val="FFFF00"/>
                </a:solidFill>
              </a:rPr>
              <a:t>Bac Pro : 18</a:t>
            </a:r>
          </a:p>
        </p:txBody>
      </p:sp>
      <p:pic>
        <p:nvPicPr>
          <p:cNvPr id="3" name="Image 2"/>
          <p:cNvPicPr>
            <a:picLocks noChangeAspect="1"/>
          </p:cNvPicPr>
          <p:nvPr/>
        </p:nvPicPr>
        <p:blipFill>
          <a:blip r:embed="rId3"/>
          <a:stretch>
            <a:fillRect/>
          </a:stretch>
        </p:blipFill>
        <p:spPr>
          <a:xfrm>
            <a:off x="429261" y="980882"/>
            <a:ext cx="8331607" cy="5859641"/>
          </a:xfrm>
          <a:prstGeom prst="rect">
            <a:avLst/>
          </a:prstGeom>
        </p:spPr>
      </p:pic>
      <p:cxnSp>
        <p:nvCxnSpPr>
          <p:cNvPr id="4" name="Connecteur droit 3"/>
          <p:cNvCxnSpPr/>
          <p:nvPr/>
        </p:nvCxnSpPr>
        <p:spPr>
          <a:xfrm>
            <a:off x="678031" y="4664766"/>
            <a:ext cx="801260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ZoneTexte 4"/>
          <p:cNvSpPr txBox="1"/>
          <p:nvPr/>
        </p:nvSpPr>
        <p:spPr>
          <a:xfrm>
            <a:off x="465700" y="4412102"/>
            <a:ext cx="861228" cy="215444"/>
          </a:xfrm>
          <a:prstGeom prst="rect">
            <a:avLst/>
          </a:prstGeom>
          <a:noFill/>
        </p:spPr>
        <p:txBody>
          <a:bodyPr wrap="square" rtlCol="0">
            <a:spAutoFit/>
          </a:bodyPr>
          <a:lstStyle/>
          <a:p>
            <a:r>
              <a:rPr lang="fr-FR" sz="800" dirty="0">
                <a:solidFill>
                  <a:srgbClr val="FF0000"/>
                </a:solidFill>
              </a:rPr>
              <a:t>MA : </a:t>
            </a:r>
            <a:r>
              <a:rPr lang="fr-FR" sz="800" dirty="0" smtClean="0">
                <a:solidFill>
                  <a:srgbClr val="FF0000"/>
                </a:solidFill>
              </a:rPr>
              <a:t>5,97% </a:t>
            </a:r>
            <a:endParaRPr lang="fr-FR" sz="800" dirty="0">
              <a:solidFill>
                <a:srgbClr val="FF0000"/>
              </a:solidFill>
            </a:endParaRPr>
          </a:p>
        </p:txBody>
      </p:sp>
      <p:cxnSp>
        <p:nvCxnSpPr>
          <p:cNvPr id="6" name="Connecteur droit 5"/>
          <p:cNvCxnSpPr/>
          <p:nvPr/>
        </p:nvCxnSpPr>
        <p:spPr>
          <a:xfrm>
            <a:off x="753574" y="5344282"/>
            <a:ext cx="8012603"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7" name="ZoneTexte 6"/>
          <p:cNvSpPr txBox="1"/>
          <p:nvPr/>
        </p:nvSpPr>
        <p:spPr>
          <a:xfrm>
            <a:off x="411848" y="5128838"/>
            <a:ext cx="683452" cy="215444"/>
          </a:xfrm>
          <a:prstGeom prst="rect">
            <a:avLst/>
          </a:prstGeom>
          <a:noFill/>
        </p:spPr>
        <p:txBody>
          <a:bodyPr wrap="square" rtlCol="0">
            <a:spAutoFit/>
          </a:bodyPr>
          <a:lstStyle/>
          <a:p>
            <a:r>
              <a:rPr lang="fr-FR" sz="800" dirty="0">
                <a:solidFill>
                  <a:srgbClr val="008000"/>
                </a:solidFill>
              </a:rPr>
              <a:t>MA : </a:t>
            </a:r>
            <a:r>
              <a:rPr lang="fr-FR" sz="800" dirty="0" smtClean="0">
                <a:solidFill>
                  <a:srgbClr val="008000"/>
                </a:solidFill>
              </a:rPr>
              <a:t>3,58%</a:t>
            </a:r>
            <a:endParaRPr lang="fr-FR" sz="800" dirty="0">
              <a:solidFill>
                <a:srgbClr val="008000"/>
              </a:solidFill>
            </a:endParaRPr>
          </a:p>
        </p:txBody>
      </p:sp>
      <p:cxnSp>
        <p:nvCxnSpPr>
          <p:cNvPr id="8" name="Connecteur droit 7"/>
          <p:cNvCxnSpPr/>
          <p:nvPr/>
        </p:nvCxnSpPr>
        <p:spPr>
          <a:xfrm>
            <a:off x="678031" y="1779450"/>
            <a:ext cx="8012603" cy="0"/>
          </a:xfrm>
          <a:prstGeom prst="line">
            <a:avLst/>
          </a:prstGeom>
          <a:ln>
            <a:solidFill>
              <a:srgbClr val="3333FF"/>
            </a:solidFill>
          </a:ln>
        </p:spPr>
        <p:style>
          <a:lnRef idx="2">
            <a:schemeClr val="accent1"/>
          </a:lnRef>
          <a:fillRef idx="0">
            <a:schemeClr val="accent1"/>
          </a:fillRef>
          <a:effectRef idx="1">
            <a:schemeClr val="accent1"/>
          </a:effectRef>
          <a:fontRef idx="minor">
            <a:schemeClr val="tx1"/>
          </a:fontRef>
        </p:style>
      </p:cxnSp>
      <p:sp>
        <p:nvSpPr>
          <p:cNvPr id="9" name="ZoneTexte 8"/>
          <p:cNvSpPr txBox="1"/>
          <p:nvPr/>
        </p:nvSpPr>
        <p:spPr>
          <a:xfrm>
            <a:off x="8010175" y="1511357"/>
            <a:ext cx="756002" cy="215444"/>
          </a:xfrm>
          <a:prstGeom prst="rect">
            <a:avLst/>
          </a:prstGeom>
          <a:noFill/>
        </p:spPr>
        <p:txBody>
          <a:bodyPr wrap="square" rtlCol="0">
            <a:spAutoFit/>
          </a:bodyPr>
          <a:lstStyle/>
          <a:p>
            <a:r>
              <a:rPr lang="fr-FR" sz="800" dirty="0">
                <a:solidFill>
                  <a:srgbClr val="0000FF"/>
                </a:solidFill>
              </a:rPr>
              <a:t>MA : </a:t>
            </a:r>
            <a:r>
              <a:rPr lang="fr-FR" sz="800" dirty="0" smtClean="0">
                <a:solidFill>
                  <a:srgbClr val="0000FF"/>
                </a:solidFill>
              </a:rPr>
              <a:t>90,45%</a:t>
            </a:r>
            <a:endParaRPr lang="fr-FR" sz="800" dirty="0">
              <a:solidFill>
                <a:srgbClr val="0000FF"/>
              </a:solidFill>
            </a:endParaRPr>
          </a:p>
        </p:txBody>
      </p:sp>
      <p:sp>
        <p:nvSpPr>
          <p:cNvPr id="10" name="Bouton d'action : Personnalisé 9">
            <a:hlinkClick r:id="rId4" action="ppaction://hlinksldjump" highlightClick="1"/>
          </p:cNvPr>
          <p:cNvSpPr/>
          <p:nvPr/>
        </p:nvSpPr>
        <p:spPr>
          <a:xfrm>
            <a:off x="8513379" y="6314966"/>
            <a:ext cx="512399" cy="469720"/>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EP</a:t>
            </a:r>
            <a:endParaRPr lang="fr-FR" dirty="0"/>
          </a:p>
        </p:txBody>
      </p:sp>
    </p:spTree>
    <p:extLst>
      <p:ext uri="{BB962C8B-B14F-4D97-AF65-F5344CB8AC3E}">
        <p14:creationId xmlns:p14="http://schemas.microsoft.com/office/powerpoint/2010/main" val="2729011069"/>
      </p:ext>
    </p:extLst>
  </p:cSld>
  <p:clrMapOvr>
    <a:masterClrMapping/>
  </p:clrMapOvr>
  <p:transition xmlns:p14="http://schemas.microsoft.com/office/powerpoint/2010/main" spd="med">
    <p:split orient="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4353" y="69112"/>
            <a:ext cx="8861425" cy="1143000"/>
          </a:xfrm>
        </p:spPr>
        <p:txBody>
          <a:bodyPr>
            <a:normAutofit fontScale="90000"/>
          </a:bodyPr>
          <a:lstStyle/>
          <a:p>
            <a:r>
              <a:rPr lang="fr-FR" dirty="0">
                <a:solidFill>
                  <a:srgbClr val="FFFFFF"/>
                </a:solidFill>
              </a:rPr>
              <a:t>Écarts des moyennes entre les EPLE  </a:t>
            </a:r>
            <a:r>
              <a:rPr lang="fr-FR" dirty="0">
                <a:solidFill>
                  <a:srgbClr val="FFFF00"/>
                </a:solidFill>
              </a:rPr>
              <a:t>CAP BEP</a:t>
            </a:r>
            <a:r>
              <a:rPr lang="fr-FR" u="sng" dirty="0">
                <a:solidFill>
                  <a:srgbClr val="FFFF00"/>
                </a:solidFill>
              </a:rPr>
              <a:t> : 37</a:t>
            </a:r>
          </a:p>
        </p:txBody>
      </p:sp>
      <p:sp>
        <p:nvSpPr>
          <p:cNvPr id="6" name="Flèche vers le bas 5">
            <a:hlinkClick r:id="" action="ppaction://hlinkshowjump?jump=nextslide"/>
          </p:cNvPr>
          <p:cNvSpPr/>
          <p:nvPr/>
        </p:nvSpPr>
        <p:spPr>
          <a:xfrm>
            <a:off x="8725070" y="1594069"/>
            <a:ext cx="381019" cy="33282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aphicFrame>
        <p:nvGraphicFramePr>
          <p:cNvPr id="4" name="Graphique 3"/>
          <p:cNvGraphicFramePr>
            <a:graphicFrameLocks/>
          </p:cNvGraphicFramePr>
          <p:nvPr>
            <p:extLst>
              <p:ext uri="{D42A27DB-BD31-4B8C-83A1-F6EECF244321}">
                <p14:modId xmlns:p14="http://schemas.microsoft.com/office/powerpoint/2010/main" val="3817490303"/>
              </p:ext>
            </p:extLst>
          </p:nvPr>
        </p:nvGraphicFramePr>
        <p:xfrm>
          <a:off x="0" y="1414272"/>
          <a:ext cx="9144000" cy="54437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11413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793" y="1389414"/>
            <a:ext cx="9144793" cy="5468586"/>
          </a:xfrm>
          <a:prstGeom prst="rect">
            <a:avLst/>
          </a:prstGeom>
        </p:spPr>
      </p:pic>
      <p:sp>
        <p:nvSpPr>
          <p:cNvPr id="2" name="Titre 1"/>
          <p:cNvSpPr>
            <a:spLocks noGrp="1"/>
          </p:cNvSpPr>
          <p:nvPr>
            <p:ph type="title"/>
          </p:nvPr>
        </p:nvSpPr>
        <p:spPr>
          <a:xfrm>
            <a:off x="164353" y="69112"/>
            <a:ext cx="8861425" cy="1143000"/>
          </a:xfrm>
        </p:spPr>
        <p:txBody>
          <a:bodyPr>
            <a:normAutofit fontScale="90000"/>
          </a:bodyPr>
          <a:lstStyle/>
          <a:p>
            <a:r>
              <a:rPr lang="fr-FR" smtClean="0">
                <a:solidFill>
                  <a:srgbClr val="FFFFFF"/>
                </a:solidFill>
              </a:rPr>
              <a:t>Évolution </a:t>
            </a:r>
            <a:r>
              <a:rPr lang="fr-FR" dirty="0">
                <a:solidFill>
                  <a:srgbClr val="FFFFFF"/>
                </a:solidFill>
              </a:rPr>
              <a:t>des moyennes entre les EPLE  </a:t>
            </a:r>
            <a:r>
              <a:rPr lang="fr-FR" dirty="0">
                <a:solidFill>
                  <a:srgbClr val="FFFF00"/>
                </a:solidFill>
              </a:rPr>
              <a:t>CAP BEP</a:t>
            </a:r>
            <a:r>
              <a:rPr lang="fr-FR" u="sng" dirty="0">
                <a:solidFill>
                  <a:srgbClr val="FFFF00"/>
                </a:solidFill>
              </a:rPr>
              <a:t> : 37 (1/2)</a:t>
            </a:r>
          </a:p>
        </p:txBody>
      </p:sp>
      <p:sp>
        <p:nvSpPr>
          <p:cNvPr id="4" name="Flèche vers le bas 3">
            <a:hlinkClick r:id="" action="ppaction://hlinkshowjump?jump=nextslide"/>
          </p:cNvPr>
          <p:cNvSpPr/>
          <p:nvPr/>
        </p:nvSpPr>
        <p:spPr>
          <a:xfrm>
            <a:off x="8725070" y="1594069"/>
            <a:ext cx="381019" cy="33282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80000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793" y="1438186"/>
            <a:ext cx="9144793" cy="5419814"/>
          </a:xfrm>
          <a:prstGeom prst="rect">
            <a:avLst/>
          </a:prstGeom>
        </p:spPr>
      </p:pic>
      <p:sp>
        <p:nvSpPr>
          <p:cNvPr id="2" name="Titre 1"/>
          <p:cNvSpPr>
            <a:spLocks noGrp="1"/>
          </p:cNvSpPr>
          <p:nvPr>
            <p:ph type="title"/>
          </p:nvPr>
        </p:nvSpPr>
        <p:spPr>
          <a:xfrm>
            <a:off x="164353" y="69112"/>
            <a:ext cx="8861425" cy="1143000"/>
          </a:xfrm>
        </p:spPr>
        <p:txBody>
          <a:bodyPr>
            <a:normAutofit fontScale="90000"/>
          </a:bodyPr>
          <a:lstStyle/>
          <a:p>
            <a:r>
              <a:rPr lang="fr-FR" smtClean="0">
                <a:solidFill>
                  <a:srgbClr val="FFFFFF"/>
                </a:solidFill>
              </a:rPr>
              <a:t>Évolution </a:t>
            </a:r>
            <a:r>
              <a:rPr lang="fr-FR" dirty="0">
                <a:solidFill>
                  <a:srgbClr val="FFFFFF"/>
                </a:solidFill>
              </a:rPr>
              <a:t>des moyennes entre les EPLE  </a:t>
            </a:r>
            <a:r>
              <a:rPr lang="fr-FR" dirty="0">
                <a:solidFill>
                  <a:srgbClr val="FFFF00"/>
                </a:solidFill>
              </a:rPr>
              <a:t>CAP BEP</a:t>
            </a:r>
            <a:r>
              <a:rPr lang="fr-FR" u="sng" dirty="0">
                <a:solidFill>
                  <a:srgbClr val="FFFF00"/>
                </a:solidFill>
              </a:rPr>
              <a:t> : 37 (2/2)</a:t>
            </a:r>
          </a:p>
        </p:txBody>
      </p:sp>
      <p:sp>
        <p:nvSpPr>
          <p:cNvPr id="6" name="Flèche vers le bas 5">
            <a:hlinkClick r:id="" action="ppaction://hlinkshowjump?jump=nextslide"/>
          </p:cNvPr>
          <p:cNvSpPr/>
          <p:nvPr/>
        </p:nvSpPr>
        <p:spPr>
          <a:xfrm>
            <a:off x="8725070" y="1594069"/>
            <a:ext cx="381019" cy="33282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77900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4353" y="69112"/>
            <a:ext cx="8861425" cy="1143000"/>
          </a:xfrm>
        </p:spPr>
        <p:txBody>
          <a:bodyPr>
            <a:normAutofit/>
          </a:bodyPr>
          <a:lstStyle/>
          <a:p>
            <a:r>
              <a:rPr lang="fr-FR" dirty="0">
                <a:solidFill>
                  <a:srgbClr val="FFFFFF"/>
                </a:solidFill>
              </a:rPr>
              <a:t>Inaptitudes </a:t>
            </a:r>
            <a:r>
              <a:rPr lang="fr-FR" u="sng" dirty="0">
                <a:solidFill>
                  <a:srgbClr val="FFFF00"/>
                </a:solidFill>
              </a:rPr>
              <a:t>CAP BEP: 37 1/3</a:t>
            </a:r>
          </a:p>
        </p:txBody>
      </p:sp>
      <p:pic>
        <p:nvPicPr>
          <p:cNvPr id="12" name="Image 11"/>
          <p:cNvPicPr>
            <a:picLocks noChangeAspect="1"/>
          </p:cNvPicPr>
          <p:nvPr/>
        </p:nvPicPr>
        <p:blipFill>
          <a:blip r:embed="rId3"/>
          <a:stretch>
            <a:fillRect/>
          </a:stretch>
        </p:blipFill>
        <p:spPr>
          <a:xfrm>
            <a:off x="361507" y="985837"/>
            <a:ext cx="8197702" cy="5765465"/>
          </a:xfrm>
          <a:prstGeom prst="rect">
            <a:avLst/>
          </a:prstGeom>
        </p:spPr>
      </p:pic>
      <p:sp>
        <p:nvSpPr>
          <p:cNvPr id="4" name="Flèche vers le bas 3">
            <a:hlinkClick r:id="" action="ppaction://hlinkshowjump?jump=nextslide"/>
          </p:cNvPr>
          <p:cNvSpPr/>
          <p:nvPr/>
        </p:nvSpPr>
        <p:spPr>
          <a:xfrm>
            <a:off x="8178190" y="1520595"/>
            <a:ext cx="381019" cy="33282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5" name="Connecteur droit 4"/>
          <p:cNvCxnSpPr/>
          <p:nvPr/>
        </p:nvCxnSpPr>
        <p:spPr>
          <a:xfrm>
            <a:off x="729517" y="5146922"/>
            <a:ext cx="801260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ZoneTexte 5"/>
          <p:cNvSpPr txBox="1"/>
          <p:nvPr/>
        </p:nvSpPr>
        <p:spPr>
          <a:xfrm>
            <a:off x="465700" y="4907239"/>
            <a:ext cx="761366" cy="215444"/>
          </a:xfrm>
          <a:prstGeom prst="rect">
            <a:avLst/>
          </a:prstGeom>
          <a:noFill/>
        </p:spPr>
        <p:txBody>
          <a:bodyPr wrap="square" rtlCol="0">
            <a:spAutoFit/>
          </a:bodyPr>
          <a:lstStyle/>
          <a:p>
            <a:r>
              <a:rPr lang="fr-FR" sz="800" dirty="0">
                <a:solidFill>
                  <a:srgbClr val="FF0000"/>
                </a:solidFill>
              </a:rPr>
              <a:t>MA : </a:t>
            </a:r>
            <a:r>
              <a:rPr lang="fr-FR" sz="800" dirty="0" smtClean="0">
                <a:solidFill>
                  <a:srgbClr val="FF0000"/>
                </a:solidFill>
              </a:rPr>
              <a:t>4,05% </a:t>
            </a:r>
            <a:endParaRPr lang="fr-FR" sz="800" dirty="0">
              <a:solidFill>
                <a:srgbClr val="FF0000"/>
              </a:solidFill>
            </a:endParaRPr>
          </a:p>
        </p:txBody>
      </p:sp>
      <p:cxnSp>
        <p:nvCxnSpPr>
          <p:cNvPr id="7" name="Connecteur droit 6"/>
          <p:cNvCxnSpPr/>
          <p:nvPr/>
        </p:nvCxnSpPr>
        <p:spPr>
          <a:xfrm>
            <a:off x="762155" y="5452081"/>
            <a:ext cx="8012603"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8" name="ZoneTexte 7"/>
          <p:cNvSpPr txBox="1"/>
          <p:nvPr/>
        </p:nvSpPr>
        <p:spPr>
          <a:xfrm>
            <a:off x="420429" y="5236637"/>
            <a:ext cx="683452" cy="215444"/>
          </a:xfrm>
          <a:prstGeom prst="rect">
            <a:avLst/>
          </a:prstGeom>
          <a:noFill/>
        </p:spPr>
        <p:txBody>
          <a:bodyPr wrap="square" rtlCol="0">
            <a:spAutoFit/>
          </a:bodyPr>
          <a:lstStyle/>
          <a:p>
            <a:r>
              <a:rPr lang="fr-FR" sz="800" dirty="0">
                <a:solidFill>
                  <a:srgbClr val="008000"/>
                </a:solidFill>
              </a:rPr>
              <a:t>MA : </a:t>
            </a:r>
            <a:r>
              <a:rPr lang="fr-FR" sz="800" dirty="0" smtClean="0">
                <a:solidFill>
                  <a:srgbClr val="008000"/>
                </a:solidFill>
              </a:rPr>
              <a:t>2,88%</a:t>
            </a:r>
            <a:endParaRPr lang="fr-FR" sz="800" dirty="0">
              <a:solidFill>
                <a:srgbClr val="008000"/>
              </a:solidFill>
            </a:endParaRPr>
          </a:p>
        </p:txBody>
      </p:sp>
      <p:cxnSp>
        <p:nvCxnSpPr>
          <p:cNvPr id="9" name="Connecteur droit 8"/>
          <p:cNvCxnSpPr/>
          <p:nvPr/>
        </p:nvCxnSpPr>
        <p:spPr>
          <a:xfrm>
            <a:off x="546606" y="4416341"/>
            <a:ext cx="8012603" cy="0"/>
          </a:xfrm>
          <a:prstGeom prst="line">
            <a:avLst/>
          </a:prstGeom>
          <a:ln>
            <a:solidFill>
              <a:srgbClr val="3333FF"/>
            </a:solidFill>
          </a:ln>
        </p:spPr>
        <p:style>
          <a:lnRef idx="2">
            <a:schemeClr val="accent1"/>
          </a:lnRef>
          <a:fillRef idx="0">
            <a:schemeClr val="accent1"/>
          </a:fillRef>
          <a:effectRef idx="1">
            <a:schemeClr val="accent1"/>
          </a:effectRef>
          <a:fontRef idx="minor">
            <a:schemeClr val="tx1"/>
          </a:fontRef>
        </p:style>
      </p:cxnSp>
      <p:sp>
        <p:nvSpPr>
          <p:cNvPr id="10" name="ZoneTexte 9"/>
          <p:cNvSpPr txBox="1"/>
          <p:nvPr/>
        </p:nvSpPr>
        <p:spPr>
          <a:xfrm>
            <a:off x="7878750" y="4180812"/>
            <a:ext cx="756002" cy="215444"/>
          </a:xfrm>
          <a:prstGeom prst="rect">
            <a:avLst/>
          </a:prstGeom>
          <a:noFill/>
        </p:spPr>
        <p:txBody>
          <a:bodyPr wrap="square" rtlCol="0">
            <a:spAutoFit/>
          </a:bodyPr>
          <a:lstStyle/>
          <a:p>
            <a:r>
              <a:rPr lang="fr-FR" sz="800" dirty="0">
                <a:solidFill>
                  <a:srgbClr val="0000FF"/>
                </a:solidFill>
              </a:rPr>
              <a:t>MA : </a:t>
            </a:r>
            <a:r>
              <a:rPr lang="fr-FR" sz="800" dirty="0" smtClean="0">
                <a:solidFill>
                  <a:srgbClr val="0000FF"/>
                </a:solidFill>
              </a:rPr>
              <a:t>93,08%</a:t>
            </a:r>
            <a:endParaRPr lang="fr-FR" sz="800" dirty="0">
              <a:solidFill>
                <a:srgbClr val="0000FF"/>
              </a:solidFill>
            </a:endParaRPr>
          </a:p>
        </p:txBody>
      </p:sp>
    </p:spTree>
    <p:extLst>
      <p:ext uri="{BB962C8B-B14F-4D97-AF65-F5344CB8AC3E}">
        <p14:creationId xmlns:p14="http://schemas.microsoft.com/office/powerpoint/2010/main" val="3482048017"/>
      </p:ext>
    </p:extLst>
  </p:cSld>
  <p:clrMapOvr>
    <a:masterClrMapping/>
  </p:clrMapOvr>
  <p:transition xmlns:p14="http://schemas.microsoft.com/office/powerpoint/2010/main" spd="med">
    <p:split orient="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4353" y="69112"/>
            <a:ext cx="8861425" cy="1143000"/>
          </a:xfrm>
        </p:spPr>
        <p:txBody>
          <a:bodyPr>
            <a:normAutofit/>
          </a:bodyPr>
          <a:lstStyle/>
          <a:p>
            <a:r>
              <a:rPr lang="fr-FR" dirty="0">
                <a:solidFill>
                  <a:srgbClr val="FFFFFF"/>
                </a:solidFill>
              </a:rPr>
              <a:t>Inaptitudes </a:t>
            </a:r>
            <a:r>
              <a:rPr lang="fr-FR" u="sng" dirty="0">
                <a:solidFill>
                  <a:srgbClr val="FFFF00"/>
                </a:solidFill>
              </a:rPr>
              <a:t>CAP BEP: 37 2/3</a:t>
            </a:r>
          </a:p>
        </p:txBody>
      </p:sp>
      <p:pic>
        <p:nvPicPr>
          <p:cNvPr id="3" name="Image 2"/>
          <p:cNvPicPr>
            <a:picLocks noChangeAspect="1"/>
          </p:cNvPicPr>
          <p:nvPr/>
        </p:nvPicPr>
        <p:blipFill>
          <a:blip r:embed="rId3"/>
          <a:stretch>
            <a:fillRect/>
          </a:stretch>
        </p:blipFill>
        <p:spPr>
          <a:xfrm>
            <a:off x="431938" y="966528"/>
            <a:ext cx="8326253" cy="5855876"/>
          </a:xfrm>
          <a:prstGeom prst="rect">
            <a:avLst/>
          </a:prstGeom>
        </p:spPr>
      </p:pic>
      <p:sp>
        <p:nvSpPr>
          <p:cNvPr id="4" name="Flèche vers le bas 3">
            <a:hlinkClick r:id="" action="ppaction://hlinkshowjump?jump=nextslide"/>
          </p:cNvPr>
          <p:cNvSpPr/>
          <p:nvPr/>
        </p:nvSpPr>
        <p:spPr>
          <a:xfrm>
            <a:off x="8377172" y="1594069"/>
            <a:ext cx="381019" cy="33282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5" name="Connecteur droit 4"/>
          <p:cNvCxnSpPr/>
          <p:nvPr/>
        </p:nvCxnSpPr>
        <p:spPr>
          <a:xfrm>
            <a:off x="757327" y="5211819"/>
            <a:ext cx="801260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ZoneTexte 5"/>
          <p:cNvSpPr txBox="1"/>
          <p:nvPr/>
        </p:nvSpPr>
        <p:spPr>
          <a:xfrm>
            <a:off x="493510" y="4972136"/>
            <a:ext cx="761366" cy="215444"/>
          </a:xfrm>
          <a:prstGeom prst="rect">
            <a:avLst/>
          </a:prstGeom>
          <a:noFill/>
        </p:spPr>
        <p:txBody>
          <a:bodyPr wrap="square" rtlCol="0">
            <a:spAutoFit/>
          </a:bodyPr>
          <a:lstStyle/>
          <a:p>
            <a:r>
              <a:rPr lang="fr-FR" sz="800" dirty="0">
                <a:solidFill>
                  <a:srgbClr val="FF0000"/>
                </a:solidFill>
              </a:rPr>
              <a:t>MA : </a:t>
            </a:r>
            <a:r>
              <a:rPr lang="fr-FR" sz="800" dirty="0" smtClean="0">
                <a:solidFill>
                  <a:srgbClr val="FF0000"/>
                </a:solidFill>
              </a:rPr>
              <a:t>4,05% </a:t>
            </a:r>
            <a:endParaRPr lang="fr-FR" sz="800" dirty="0">
              <a:solidFill>
                <a:srgbClr val="FF0000"/>
              </a:solidFill>
            </a:endParaRPr>
          </a:p>
        </p:txBody>
      </p:sp>
      <p:cxnSp>
        <p:nvCxnSpPr>
          <p:cNvPr id="7" name="Connecteur droit 6"/>
          <p:cNvCxnSpPr/>
          <p:nvPr/>
        </p:nvCxnSpPr>
        <p:spPr>
          <a:xfrm>
            <a:off x="771425" y="5554065"/>
            <a:ext cx="8012603"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8" name="ZoneTexte 7"/>
          <p:cNvSpPr txBox="1"/>
          <p:nvPr/>
        </p:nvSpPr>
        <p:spPr>
          <a:xfrm>
            <a:off x="429699" y="5338621"/>
            <a:ext cx="683452" cy="215444"/>
          </a:xfrm>
          <a:prstGeom prst="rect">
            <a:avLst/>
          </a:prstGeom>
          <a:noFill/>
        </p:spPr>
        <p:txBody>
          <a:bodyPr wrap="square" rtlCol="0">
            <a:spAutoFit/>
          </a:bodyPr>
          <a:lstStyle/>
          <a:p>
            <a:r>
              <a:rPr lang="fr-FR" sz="800" dirty="0">
                <a:solidFill>
                  <a:srgbClr val="008000"/>
                </a:solidFill>
              </a:rPr>
              <a:t>MA : </a:t>
            </a:r>
            <a:r>
              <a:rPr lang="fr-FR" sz="800" dirty="0" smtClean="0">
                <a:solidFill>
                  <a:srgbClr val="008000"/>
                </a:solidFill>
              </a:rPr>
              <a:t>2,88%</a:t>
            </a:r>
            <a:endParaRPr lang="fr-FR" sz="800" dirty="0">
              <a:solidFill>
                <a:srgbClr val="008000"/>
              </a:solidFill>
            </a:endParaRPr>
          </a:p>
        </p:txBody>
      </p:sp>
      <p:cxnSp>
        <p:nvCxnSpPr>
          <p:cNvPr id="9" name="Connecteur droit 8"/>
          <p:cNvCxnSpPr/>
          <p:nvPr/>
        </p:nvCxnSpPr>
        <p:spPr>
          <a:xfrm>
            <a:off x="715111" y="2441687"/>
            <a:ext cx="8012603" cy="0"/>
          </a:xfrm>
          <a:prstGeom prst="line">
            <a:avLst/>
          </a:prstGeom>
          <a:ln>
            <a:solidFill>
              <a:srgbClr val="3333FF"/>
            </a:solidFill>
          </a:ln>
        </p:spPr>
        <p:style>
          <a:lnRef idx="2">
            <a:schemeClr val="accent1"/>
          </a:lnRef>
          <a:fillRef idx="0">
            <a:schemeClr val="accent1"/>
          </a:fillRef>
          <a:effectRef idx="1">
            <a:schemeClr val="accent1"/>
          </a:effectRef>
          <a:fontRef idx="minor">
            <a:schemeClr val="tx1"/>
          </a:fontRef>
        </p:style>
      </p:cxnSp>
      <p:sp>
        <p:nvSpPr>
          <p:cNvPr id="10" name="ZoneTexte 9"/>
          <p:cNvSpPr txBox="1"/>
          <p:nvPr/>
        </p:nvSpPr>
        <p:spPr>
          <a:xfrm>
            <a:off x="8047255" y="2206158"/>
            <a:ext cx="756002" cy="215444"/>
          </a:xfrm>
          <a:prstGeom prst="rect">
            <a:avLst/>
          </a:prstGeom>
          <a:noFill/>
        </p:spPr>
        <p:txBody>
          <a:bodyPr wrap="square" rtlCol="0">
            <a:spAutoFit/>
          </a:bodyPr>
          <a:lstStyle/>
          <a:p>
            <a:r>
              <a:rPr lang="fr-FR" sz="800" dirty="0">
                <a:solidFill>
                  <a:srgbClr val="0000FF"/>
                </a:solidFill>
              </a:rPr>
              <a:t>MA : </a:t>
            </a:r>
            <a:r>
              <a:rPr lang="fr-FR" sz="800" dirty="0" smtClean="0">
                <a:solidFill>
                  <a:srgbClr val="0000FF"/>
                </a:solidFill>
              </a:rPr>
              <a:t>93,08%</a:t>
            </a:r>
            <a:endParaRPr lang="fr-FR" sz="800" dirty="0">
              <a:solidFill>
                <a:srgbClr val="0000FF"/>
              </a:solidFill>
            </a:endParaRPr>
          </a:p>
        </p:txBody>
      </p:sp>
    </p:spTree>
    <p:extLst>
      <p:ext uri="{BB962C8B-B14F-4D97-AF65-F5344CB8AC3E}">
        <p14:creationId xmlns:p14="http://schemas.microsoft.com/office/powerpoint/2010/main" val="3723406505"/>
      </p:ext>
    </p:extLst>
  </p:cSld>
  <p:clrMapOvr>
    <a:masterClrMapping/>
  </p:clrMapOvr>
  <p:transition xmlns:p14="http://schemas.microsoft.com/office/powerpoint/2010/main" spd="med">
    <p:split orient="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4353" y="69112"/>
            <a:ext cx="8861425" cy="1143000"/>
          </a:xfrm>
        </p:spPr>
        <p:txBody>
          <a:bodyPr>
            <a:normAutofit/>
          </a:bodyPr>
          <a:lstStyle/>
          <a:p>
            <a:r>
              <a:rPr lang="fr-FR" dirty="0">
                <a:solidFill>
                  <a:srgbClr val="FFFFFF"/>
                </a:solidFill>
              </a:rPr>
              <a:t>Inaptitudes </a:t>
            </a:r>
            <a:r>
              <a:rPr lang="fr-FR" u="sng" dirty="0">
                <a:solidFill>
                  <a:srgbClr val="FFFF00"/>
                </a:solidFill>
              </a:rPr>
              <a:t>CAP BEP: 37 3/3</a:t>
            </a:r>
          </a:p>
        </p:txBody>
      </p:sp>
      <p:pic>
        <p:nvPicPr>
          <p:cNvPr id="3" name="Image 2"/>
          <p:cNvPicPr>
            <a:picLocks noChangeAspect="1"/>
          </p:cNvPicPr>
          <p:nvPr/>
        </p:nvPicPr>
        <p:blipFill>
          <a:blip r:embed="rId3"/>
          <a:stretch>
            <a:fillRect/>
          </a:stretch>
        </p:blipFill>
        <p:spPr>
          <a:xfrm>
            <a:off x="425301" y="896216"/>
            <a:ext cx="8272131" cy="5817812"/>
          </a:xfrm>
          <a:prstGeom prst="rect">
            <a:avLst/>
          </a:prstGeom>
        </p:spPr>
      </p:pic>
      <p:sp>
        <p:nvSpPr>
          <p:cNvPr id="4" name="Bouton d'action : Personnalisé 3">
            <a:hlinkClick r:id="rId4" action="ppaction://hlinksldjump" highlightClick="1"/>
          </p:cNvPr>
          <p:cNvSpPr/>
          <p:nvPr/>
        </p:nvSpPr>
        <p:spPr>
          <a:xfrm>
            <a:off x="8246363" y="6303020"/>
            <a:ext cx="902138" cy="411655"/>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t>Retour BP</a:t>
            </a:r>
          </a:p>
        </p:txBody>
      </p:sp>
      <p:cxnSp>
        <p:nvCxnSpPr>
          <p:cNvPr id="5" name="Connecteur droit 4"/>
          <p:cNvCxnSpPr/>
          <p:nvPr/>
        </p:nvCxnSpPr>
        <p:spPr>
          <a:xfrm>
            <a:off x="729517" y="5054212"/>
            <a:ext cx="801260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ZoneTexte 5"/>
          <p:cNvSpPr txBox="1"/>
          <p:nvPr/>
        </p:nvSpPr>
        <p:spPr>
          <a:xfrm>
            <a:off x="465700" y="4814529"/>
            <a:ext cx="761366" cy="215444"/>
          </a:xfrm>
          <a:prstGeom prst="rect">
            <a:avLst/>
          </a:prstGeom>
          <a:noFill/>
        </p:spPr>
        <p:txBody>
          <a:bodyPr wrap="square" rtlCol="0">
            <a:spAutoFit/>
          </a:bodyPr>
          <a:lstStyle/>
          <a:p>
            <a:r>
              <a:rPr lang="fr-FR" sz="800" dirty="0">
                <a:solidFill>
                  <a:srgbClr val="FF0000"/>
                </a:solidFill>
              </a:rPr>
              <a:t>MA : </a:t>
            </a:r>
            <a:r>
              <a:rPr lang="fr-FR" sz="800" dirty="0" smtClean="0">
                <a:solidFill>
                  <a:srgbClr val="FF0000"/>
                </a:solidFill>
              </a:rPr>
              <a:t>4,05% </a:t>
            </a:r>
            <a:endParaRPr lang="fr-FR" sz="800" dirty="0">
              <a:solidFill>
                <a:srgbClr val="FF0000"/>
              </a:solidFill>
            </a:endParaRPr>
          </a:p>
        </p:txBody>
      </p:sp>
      <p:cxnSp>
        <p:nvCxnSpPr>
          <p:cNvPr id="7" name="Connecteur droit 6"/>
          <p:cNvCxnSpPr/>
          <p:nvPr/>
        </p:nvCxnSpPr>
        <p:spPr>
          <a:xfrm>
            <a:off x="762155" y="5387187"/>
            <a:ext cx="8012603"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8" name="ZoneTexte 7"/>
          <p:cNvSpPr txBox="1"/>
          <p:nvPr/>
        </p:nvSpPr>
        <p:spPr>
          <a:xfrm>
            <a:off x="420429" y="5171743"/>
            <a:ext cx="683452" cy="215444"/>
          </a:xfrm>
          <a:prstGeom prst="rect">
            <a:avLst/>
          </a:prstGeom>
          <a:noFill/>
        </p:spPr>
        <p:txBody>
          <a:bodyPr wrap="square" rtlCol="0">
            <a:spAutoFit/>
          </a:bodyPr>
          <a:lstStyle/>
          <a:p>
            <a:r>
              <a:rPr lang="fr-FR" sz="800" dirty="0">
                <a:solidFill>
                  <a:srgbClr val="008000"/>
                </a:solidFill>
              </a:rPr>
              <a:t>MA : </a:t>
            </a:r>
            <a:r>
              <a:rPr lang="fr-FR" sz="800" dirty="0" smtClean="0">
                <a:solidFill>
                  <a:srgbClr val="008000"/>
                </a:solidFill>
              </a:rPr>
              <a:t>2,88%</a:t>
            </a:r>
            <a:endParaRPr lang="fr-FR" sz="800" dirty="0">
              <a:solidFill>
                <a:srgbClr val="008000"/>
              </a:solidFill>
            </a:endParaRPr>
          </a:p>
        </p:txBody>
      </p:sp>
      <p:cxnSp>
        <p:nvCxnSpPr>
          <p:cNvPr id="9" name="Connecteur droit 8"/>
          <p:cNvCxnSpPr/>
          <p:nvPr/>
        </p:nvCxnSpPr>
        <p:spPr>
          <a:xfrm>
            <a:off x="678031" y="2330435"/>
            <a:ext cx="8012603" cy="0"/>
          </a:xfrm>
          <a:prstGeom prst="line">
            <a:avLst/>
          </a:prstGeom>
          <a:ln>
            <a:solidFill>
              <a:srgbClr val="3333FF"/>
            </a:solidFill>
          </a:ln>
        </p:spPr>
        <p:style>
          <a:lnRef idx="2">
            <a:schemeClr val="accent1"/>
          </a:lnRef>
          <a:fillRef idx="0">
            <a:schemeClr val="accent1"/>
          </a:fillRef>
          <a:effectRef idx="1">
            <a:schemeClr val="accent1"/>
          </a:effectRef>
          <a:fontRef idx="minor">
            <a:schemeClr val="tx1"/>
          </a:fontRef>
        </p:style>
      </p:cxnSp>
      <p:sp>
        <p:nvSpPr>
          <p:cNvPr id="10" name="ZoneTexte 9"/>
          <p:cNvSpPr txBox="1"/>
          <p:nvPr/>
        </p:nvSpPr>
        <p:spPr>
          <a:xfrm>
            <a:off x="8010175" y="2094906"/>
            <a:ext cx="756002" cy="215444"/>
          </a:xfrm>
          <a:prstGeom prst="rect">
            <a:avLst/>
          </a:prstGeom>
          <a:noFill/>
        </p:spPr>
        <p:txBody>
          <a:bodyPr wrap="square" rtlCol="0">
            <a:spAutoFit/>
          </a:bodyPr>
          <a:lstStyle/>
          <a:p>
            <a:r>
              <a:rPr lang="fr-FR" sz="800" dirty="0">
                <a:solidFill>
                  <a:srgbClr val="0000FF"/>
                </a:solidFill>
              </a:rPr>
              <a:t>MA : </a:t>
            </a:r>
            <a:r>
              <a:rPr lang="fr-FR" sz="800" dirty="0" smtClean="0">
                <a:solidFill>
                  <a:srgbClr val="0000FF"/>
                </a:solidFill>
              </a:rPr>
              <a:t>93,08%</a:t>
            </a:r>
            <a:endParaRPr lang="fr-FR" sz="800" dirty="0">
              <a:solidFill>
                <a:srgbClr val="0000FF"/>
              </a:solidFill>
            </a:endParaRPr>
          </a:p>
        </p:txBody>
      </p:sp>
    </p:spTree>
    <p:extLst>
      <p:ext uri="{BB962C8B-B14F-4D97-AF65-F5344CB8AC3E}">
        <p14:creationId xmlns:p14="http://schemas.microsoft.com/office/powerpoint/2010/main" val="1351411497"/>
      </p:ext>
    </p:extLst>
  </p:cSld>
  <p:clrMapOvr>
    <a:masterClrMapping/>
  </p:clrMapOvr>
  <p:transition xmlns:p14="http://schemas.microsoft.com/office/powerpoint/2010/main" spd="med">
    <p:split orient="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4353" y="69112"/>
            <a:ext cx="8861425" cy="1143000"/>
          </a:xfrm>
        </p:spPr>
        <p:txBody>
          <a:bodyPr>
            <a:normAutofit fontScale="90000"/>
          </a:bodyPr>
          <a:lstStyle/>
          <a:p>
            <a:r>
              <a:rPr lang="fr-FR">
                <a:solidFill>
                  <a:srgbClr val="FFFFFF"/>
                </a:solidFill>
              </a:rPr>
              <a:t>Écarts </a:t>
            </a:r>
            <a:r>
              <a:rPr lang="fr-FR" dirty="0">
                <a:solidFill>
                  <a:srgbClr val="FFFFFF"/>
                </a:solidFill>
              </a:rPr>
              <a:t>des moyennes entre les EPLE  </a:t>
            </a:r>
            <a:r>
              <a:rPr lang="fr-FR" u="sng" dirty="0">
                <a:solidFill>
                  <a:srgbClr val="FFFF00"/>
                </a:solidFill>
              </a:rPr>
              <a:t>Bac Pro : 37</a:t>
            </a:r>
          </a:p>
        </p:txBody>
      </p:sp>
      <p:graphicFrame>
        <p:nvGraphicFramePr>
          <p:cNvPr id="7" name="Graphique 6"/>
          <p:cNvGraphicFramePr>
            <a:graphicFrameLocks/>
          </p:cNvGraphicFramePr>
          <p:nvPr>
            <p:extLst>
              <p:ext uri="{D42A27DB-BD31-4B8C-83A1-F6EECF244321}">
                <p14:modId xmlns:p14="http://schemas.microsoft.com/office/powerpoint/2010/main" val="3829823460"/>
              </p:ext>
            </p:extLst>
          </p:nvPr>
        </p:nvGraphicFramePr>
        <p:xfrm>
          <a:off x="0" y="1462863"/>
          <a:ext cx="9144000" cy="5412770"/>
        </p:xfrm>
        <a:graphic>
          <a:graphicData uri="http://schemas.openxmlformats.org/drawingml/2006/chart">
            <c:chart xmlns:c="http://schemas.openxmlformats.org/drawingml/2006/chart" xmlns:r="http://schemas.openxmlformats.org/officeDocument/2006/relationships" r:id="rId3"/>
          </a:graphicData>
        </a:graphic>
      </p:graphicFrame>
      <p:sp>
        <p:nvSpPr>
          <p:cNvPr id="5" name="Flèche vers le bas 4">
            <a:hlinkClick r:id="" action="ppaction://hlinkshowjump?jump=nextslide"/>
          </p:cNvPr>
          <p:cNvSpPr/>
          <p:nvPr/>
        </p:nvSpPr>
        <p:spPr>
          <a:xfrm>
            <a:off x="8725070" y="1594069"/>
            <a:ext cx="381019" cy="33282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7700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stretch>
            <a:fillRect/>
          </a:stretch>
        </p:blipFill>
        <p:spPr>
          <a:xfrm>
            <a:off x="-793" y="1450379"/>
            <a:ext cx="9144793" cy="5407621"/>
          </a:xfrm>
          <a:prstGeom prst="rect">
            <a:avLst/>
          </a:prstGeom>
        </p:spPr>
      </p:pic>
      <p:sp>
        <p:nvSpPr>
          <p:cNvPr id="2" name="Titre 1"/>
          <p:cNvSpPr>
            <a:spLocks noGrp="1"/>
          </p:cNvSpPr>
          <p:nvPr>
            <p:ph type="title"/>
          </p:nvPr>
        </p:nvSpPr>
        <p:spPr>
          <a:xfrm>
            <a:off x="164353" y="69112"/>
            <a:ext cx="8861425" cy="1143000"/>
          </a:xfrm>
        </p:spPr>
        <p:txBody>
          <a:bodyPr>
            <a:normAutofit fontScale="90000"/>
          </a:bodyPr>
          <a:lstStyle/>
          <a:p>
            <a:r>
              <a:rPr lang="fr-FR" smtClean="0">
                <a:solidFill>
                  <a:srgbClr val="FFFFFF"/>
                </a:solidFill>
              </a:rPr>
              <a:t>Évolution </a:t>
            </a:r>
            <a:r>
              <a:rPr lang="fr-FR" dirty="0">
                <a:solidFill>
                  <a:srgbClr val="FFFFFF"/>
                </a:solidFill>
              </a:rPr>
              <a:t>des moyennes entre les EPLE  </a:t>
            </a:r>
            <a:r>
              <a:rPr lang="fr-FR" u="sng" dirty="0">
                <a:solidFill>
                  <a:srgbClr val="FFFF00"/>
                </a:solidFill>
              </a:rPr>
              <a:t>Bac Pro : 37 (1)</a:t>
            </a:r>
          </a:p>
        </p:txBody>
      </p:sp>
      <p:sp>
        <p:nvSpPr>
          <p:cNvPr id="6" name="Flèche vers le bas 5">
            <a:hlinkClick r:id="" action="ppaction://hlinkshowjump?jump=nextslide"/>
          </p:cNvPr>
          <p:cNvSpPr/>
          <p:nvPr/>
        </p:nvSpPr>
        <p:spPr>
          <a:xfrm>
            <a:off x="8725070" y="1594069"/>
            <a:ext cx="381019" cy="33282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72749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793" y="1450379"/>
            <a:ext cx="9144793" cy="5407621"/>
          </a:xfrm>
          <a:prstGeom prst="rect">
            <a:avLst/>
          </a:prstGeom>
        </p:spPr>
      </p:pic>
      <p:sp>
        <p:nvSpPr>
          <p:cNvPr id="2" name="Titre 1"/>
          <p:cNvSpPr>
            <a:spLocks noGrp="1"/>
          </p:cNvSpPr>
          <p:nvPr>
            <p:ph type="title"/>
          </p:nvPr>
        </p:nvSpPr>
        <p:spPr>
          <a:xfrm>
            <a:off x="164353" y="69112"/>
            <a:ext cx="8861425" cy="1143000"/>
          </a:xfrm>
        </p:spPr>
        <p:txBody>
          <a:bodyPr>
            <a:normAutofit fontScale="90000"/>
          </a:bodyPr>
          <a:lstStyle/>
          <a:p>
            <a:r>
              <a:rPr lang="fr-FR" smtClean="0">
                <a:solidFill>
                  <a:srgbClr val="FFFFFF"/>
                </a:solidFill>
              </a:rPr>
              <a:t>Évolution </a:t>
            </a:r>
            <a:r>
              <a:rPr lang="fr-FR" dirty="0">
                <a:solidFill>
                  <a:srgbClr val="FFFFFF"/>
                </a:solidFill>
              </a:rPr>
              <a:t>des moyennes entre les EPLE  </a:t>
            </a:r>
            <a:r>
              <a:rPr lang="fr-FR" u="sng" dirty="0">
                <a:solidFill>
                  <a:srgbClr val="FFFF00"/>
                </a:solidFill>
              </a:rPr>
              <a:t>Bac Pro : 37 (2)</a:t>
            </a:r>
          </a:p>
        </p:txBody>
      </p:sp>
      <p:sp>
        <p:nvSpPr>
          <p:cNvPr id="5" name="Flèche vers le bas 4">
            <a:hlinkClick r:id="" action="ppaction://hlinkshowjump?jump=nextslide"/>
          </p:cNvPr>
          <p:cNvSpPr/>
          <p:nvPr/>
        </p:nvSpPr>
        <p:spPr>
          <a:xfrm>
            <a:off x="8725070" y="1594069"/>
            <a:ext cx="381019" cy="33282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30235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0" y="30880"/>
            <a:ext cx="9144000" cy="965200"/>
          </a:xfrm>
        </p:spPr>
        <p:txBody>
          <a:bodyPr/>
          <a:lstStyle/>
          <a:p>
            <a:pPr marL="0" lvl="4" indent="0" algn="ctr">
              <a:buNone/>
            </a:pPr>
            <a:r>
              <a:rPr lang="fr-FR" sz="2600" b="1" dirty="0">
                <a:solidFill>
                  <a:schemeClr val="bg1"/>
                </a:solidFill>
                <a:sym typeface="Wingdings"/>
              </a:rPr>
              <a:t>Évolution de l’offre de certification par CP </a:t>
            </a:r>
            <a:br>
              <a:rPr lang="fr-FR" sz="2600" b="1" dirty="0">
                <a:solidFill>
                  <a:schemeClr val="bg1"/>
                </a:solidFill>
                <a:sym typeface="Wingdings"/>
              </a:rPr>
            </a:br>
            <a:r>
              <a:rPr lang="fr-FR" sz="2600" b="1" dirty="0">
                <a:solidFill>
                  <a:schemeClr val="bg1"/>
                </a:solidFill>
                <a:sym typeface="Wingdings"/>
              </a:rPr>
              <a:t>pour le </a:t>
            </a:r>
            <a:r>
              <a:rPr lang="fr-FR" sz="2600" b="1" u="sng" dirty="0">
                <a:solidFill>
                  <a:srgbClr val="FFFF00"/>
                </a:solidFill>
                <a:sym typeface="Wingdings"/>
              </a:rPr>
              <a:t>CAP BEP </a:t>
            </a:r>
            <a:r>
              <a:rPr lang="fr-FR" sz="2600" b="1" dirty="0">
                <a:solidFill>
                  <a:schemeClr val="bg1"/>
                </a:solidFill>
                <a:sym typeface="Wingdings"/>
              </a:rPr>
              <a:t>de 2011  2016</a:t>
            </a:r>
            <a:endParaRPr lang="fr-FR" sz="2800" dirty="0">
              <a:solidFill>
                <a:schemeClr val="bg1"/>
              </a:solidFill>
            </a:endParaRPr>
          </a:p>
        </p:txBody>
      </p:sp>
      <p:sp>
        <p:nvSpPr>
          <p:cNvPr id="4" name="ZoneTexte 3"/>
          <p:cNvSpPr txBox="1"/>
          <p:nvPr/>
        </p:nvSpPr>
        <p:spPr>
          <a:xfrm>
            <a:off x="457200" y="2472267"/>
            <a:ext cx="8466667" cy="3420533"/>
          </a:xfrm>
          <a:prstGeom prst="rect">
            <a:avLst/>
          </a:prstGeom>
          <a:noFill/>
        </p:spPr>
        <p:txBody>
          <a:bodyPr wrap="square" rtlCol="0">
            <a:spAutoFit/>
          </a:bodyPr>
          <a:lstStyle/>
          <a:p>
            <a:endParaRPr lang="fr-FR" dirty="0"/>
          </a:p>
        </p:txBody>
      </p:sp>
      <p:graphicFrame>
        <p:nvGraphicFramePr>
          <p:cNvPr id="2" name="Graphique 1"/>
          <p:cNvGraphicFramePr/>
          <p:nvPr>
            <p:extLst>
              <p:ext uri="{D42A27DB-BD31-4B8C-83A1-F6EECF244321}">
                <p14:modId xmlns:p14="http://schemas.microsoft.com/office/powerpoint/2010/main" val="1547021451"/>
              </p:ext>
            </p:extLst>
          </p:nvPr>
        </p:nvGraphicFramePr>
        <p:xfrm>
          <a:off x="179294" y="1050863"/>
          <a:ext cx="8860118" cy="35360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Tableau 6"/>
          <p:cNvGraphicFramePr>
            <a:graphicFrameLocks noGrp="1"/>
          </p:cNvGraphicFramePr>
          <p:nvPr>
            <p:extLst>
              <p:ext uri="{D42A27DB-BD31-4B8C-83A1-F6EECF244321}">
                <p14:modId xmlns:p14="http://schemas.microsoft.com/office/powerpoint/2010/main" val="4179144464"/>
              </p:ext>
            </p:extLst>
          </p:nvPr>
        </p:nvGraphicFramePr>
        <p:xfrm>
          <a:off x="135714" y="4779945"/>
          <a:ext cx="8903698" cy="1920144"/>
        </p:xfrm>
        <a:graphic>
          <a:graphicData uri="http://schemas.openxmlformats.org/drawingml/2006/table">
            <a:tbl>
              <a:tblPr/>
              <a:tblGrid>
                <a:gridCol w="2586954">
                  <a:extLst>
                    <a:ext uri="{9D8B030D-6E8A-4147-A177-3AD203B41FA5}">
                      <a16:colId xmlns="" xmlns:a16="http://schemas.microsoft.com/office/drawing/2014/main" val="20000"/>
                    </a:ext>
                  </a:extLst>
                </a:gridCol>
                <a:gridCol w="975987">
                  <a:extLst>
                    <a:ext uri="{9D8B030D-6E8A-4147-A177-3AD203B41FA5}">
                      <a16:colId xmlns="" xmlns:a16="http://schemas.microsoft.com/office/drawing/2014/main" val="20001"/>
                    </a:ext>
                  </a:extLst>
                </a:gridCol>
                <a:gridCol w="776086">
                  <a:extLst>
                    <a:ext uri="{9D8B030D-6E8A-4147-A177-3AD203B41FA5}">
                      <a16:colId xmlns="" xmlns:a16="http://schemas.microsoft.com/office/drawing/2014/main" val="20002"/>
                    </a:ext>
                  </a:extLst>
                </a:gridCol>
                <a:gridCol w="1046541">
                  <a:extLst>
                    <a:ext uri="{9D8B030D-6E8A-4147-A177-3AD203B41FA5}">
                      <a16:colId xmlns="" xmlns:a16="http://schemas.microsoft.com/office/drawing/2014/main" val="20003"/>
                    </a:ext>
                  </a:extLst>
                </a:gridCol>
                <a:gridCol w="3518130">
                  <a:extLst>
                    <a:ext uri="{9D8B030D-6E8A-4147-A177-3AD203B41FA5}">
                      <a16:colId xmlns="" xmlns:a16="http://schemas.microsoft.com/office/drawing/2014/main" val="20004"/>
                    </a:ext>
                  </a:extLst>
                </a:gridCol>
              </a:tblGrid>
              <a:tr h="281455">
                <a:tc>
                  <a:txBody>
                    <a:bodyPr/>
                    <a:lstStyle/>
                    <a:p>
                      <a:pPr algn="ctr" fontAlgn="ctr"/>
                      <a:r>
                        <a:rPr lang="fr-FR" sz="1600" b="1" i="0" u="none" strike="noStrike" dirty="0">
                          <a:solidFill>
                            <a:srgbClr val="FFFFFF"/>
                          </a:solidFill>
                          <a:effectLst/>
                          <a:latin typeface="Calibri"/>
                        </a:rPr>
                        <a:t>Répartition par sexe et par</a:t>
                      </a:r>
                      <a:r>
                        <a:rPr lang="fr-FR" sz="1600" b="1" i="0" u="none" strike="noStrike" baseline="0" dirty="0">
                          <a:solidFill>
                            <a:srgbClr val="FFFFFF"/>
                          </a:solidFill>
                          <a:effectLst/>
                          <a:latin typeface="Calibri"/>
                        </a:rPr>
                        <a:t> CP </a:t>
                      </a:r>
                      <a:endParaRPr lang="fr-FR" sz="1600" b="1" i="0" u="none" strike="noStrike" dirty="0">
                        <a:solidFill>
                          <a:srgbClr val="FFFFFF"/>
                        </a:solidFill>
                        <a:effectLst/>
                        <a:latin typeface="Calibri"/>
                      </a:endParaRPr>
                    </a:p>
                  </a:txBody>
                  <a:tcPr marL="12700" marR="12700" marT="12700" marB="0" anchor="ctr">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4F81BD"/>
                    </a:solidFill>
                  </a:tcPr>
                </a:tc>
                <a:tc>
                  <a:txBody>
                    <a:bodyPr/>
                    <a:lstStyle/>
                    <a:p>
                      <a:pPr algn="ctr" fontAlgn="ctr"/>
                      <a:r>
                        <a:rPr lang="fr-FR" sz="1600" b="1" i="0" u="none" strike="noStrike" dirty="0">
                          <a:solidFill>
                            <a:srgbClr val="FFFFFF"/>
                          </a:solidFill>
                          <a:effectLst/>
                          <a:latin typeface="Calibri"/>
                        </a:rPr>
                        <a:t>F </a:t>
                      </a: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4F81BD"/>
                    </a:solidFill>
                  </a:tcPr>
                </a:tc>
                <a:tc>
                  <a:txBody>
                    <a:bodyPr/>
                    <a:lstStyle/>
                    <a:p>
                      <a:pPr algn="ctr" fontAlgn="ctr"/>
                      <a:r>
                        <a:rPr lang="fr-FR" sz="1600" b="1" i="0" u="none" strike="noStrike" dirty="0">
                          <a:solidFill>
                            <a:srgbClr val="FFFFFF"/>
                          </a:solidFill>
                          <a:effectLst/>
                          <a:latin typeface="Calibri"/>
                        </a:rPr>
                        <a:t>G </a:t>
                      </a: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4F81BD"/>
                    </a:solidFill>
                  </a:tcPr>
                </a:tc>
                <a:tc>
                  <a:txBody>
                    <a:bodyPr/>
                    <a:lstStyle/>
                    <a:p>
                      <a:pPr algn="ctr" fontAlgn="ctr"/>
                      <a:r>
                        <a:rPr lang="fr-FR" sz="1600" b="1" i="0" u="none" strike="noStrike" dirty="0">
                          <a:solidFill>
                            <a:srgbClr val="FFFFFF"/>
                          </a:solidFill>
                          <a:effectLst/>
                          <a:latin typeface="Calibri"/>
                        </a:rPr>
                        <a:t>F/G</a:t>
                      </a: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4F81BD"/>
                    </a:solidFill>
                  </a:tcPr>
                </a:tc>
                <a:tc>
                  <a:txBody>
                    <a:bodyPr/>
                    <a:lstStyle/>
                    <a:p>
                      <a:pPr algn="ctr" fontAlgn="ctr"/>
                      <a:r>
                        <a:rPr lang="fr-FR" sz="1600" b="1" i="0" u="none" strike="noStrike" dirty="0">
                          <a:solidFill>
                            <a:srgbClr val="FF0000"/>
                          </a:solidFill>
                          <a:effectLst/>
                          <a:latin typeface="Calibri"/>
                        </a:rPr>
                        <a:t>Fréquentation des CP </a:t>
                      </a:r>
                    </a:p>
                    <a:p>
                      <a:pPr algn="ctr" fontAlgn="ctr"/>
                      <a:r>
                        <a:rPr lang="fr-FR" sz="1600" b="1" i="0" u="none" strike="noStrike" dirty="0">
                          <a:solidFill>
                            <a:srgbClr val="FF0000"/>
                          </a:solidFill>
                          <a:effectLst/>
                          <a:latin typeface="Calibri"/>
                        </a:rPr>
                        <a:t>au niveau national en </a:t>
                      </a:r>
                      <a:r>
                        <a:rPr lang="fr-FR" sz="1600" b="1" i="0" u="none" strike="noStrike" dirty="0" smtClean="0">
                          <a:solidFill>
                            <a:srgbClr val="FF0000"/>
                          </a:solidFill>
                          <a:effectLst/>
                          <a:latin typeface="Calibri"/>
                        </a:rPr>
                        <a:t>2015 </a:t>
                      </a:r>
                      <a:endParaRPr lang="fr-FR" sz="1600" b="1" i="0" u="none" strike="noStrike" dirty="0">
                        <a:solidFill>
                          <a:srgbClr val="FF0000"/>
                        </a:solidFill>
                        <a:effectLst/>
                        <a:latin typeface="Calibri"/>
                      </a:endParaRP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4F81BD"/>
                    </a:solidFill>
                  </a:tcPr>
                </a:tc>
                <a:extLst>
                  <a:ext uri="{0D108BD9-81ED-4DB2-BD59-A6C34878D82A}">
                    <a16:rowId xmlns="" xmlns:a16="http://schemas.microsoft.com/office/drawing/2014/main" val="10000"/>
                  </a:ext>
                </a:extLst>
              </a:tr>
              <a:tr h="283211">
                <a:tc>
                  <a:txBody>
                    <a:bodyPr/>
                    <a:lstStyle/>
                    <a:p>
                      <a:pPr algn="ctr" fontAlgn="ctr"/>
                      <a:r>
                        <a:rPr lang="fr-FR" sz="1400" b="1" i="0" u="none" strike="noStrike" dirty="0">
                          <a:solidFill>
                            <a:srgbClr val="000000"/>
                          </a:solidFill>
                          <a:effectLst/>
                          <a:latin typeface="Calibri"/>
                        </a:rPr>
                        <a:t>CP1</a:t>
                      </a:r>
                    </a:p>
                  </a:txBody>
                  <a:tcPr marL="12700" marR="12700" marT="1270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fr-FR" sz="1400" b="1" i="0" u="none" strike="noStrike" dirty="0" smtClean="0">
                          <a:solidFill>
                            <a:srgbClr val="FF33E4"/>
                          </a:solidFill>
                          <a:effectLst/>
                          <a:latin typeface="Calibri"/>
                        </a:rPr>
                        <a:t>19,75%</a:t>
                      </a:r>
                      <a:endParaRPr lang="fr-FR" sz="1400" b="1" i="0" u="none" strike="noStrike" dirty="0">
                        <a:solidFill>
                          <a:srgbClr val="FF33E4"/>
                        </a:solidFill>
                        <a:effectLst/>
                        <a:latin typeface="Calibri"/>
                      </a:endParaRP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fr-FR" sz="1400" b="1" i="0" u="none" strike="noStrike" dirty="0" smtClean="0">
                          <a:solidFill>
                            <a:srgbClr val="0000FF"/>
                          </a:solidFill>
                          <a:effectLst/>
                          <a:latin typeface="Calibri"/>
                        </a:rPr>
                        <a:t>25,01 </a:t>
                      </a:r>
                      <a:r>
                        <a:rPr lang="fr-FR" sz="1400" b="1" i="0" u="none" strike="noStrike" dirty="0">
                          <a:solidFill>
                            <a:srgbClr val="0000FF"/>
                          </a:solidFill>
                          <a:effectLst/>
                          <a:latin typeface="Calibri"/>
                        </a:rPr>
                        <a:t>%</a:t>
                      </a: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fr-FR" sz="1800" b="1" i="0" u="none" strike="noStrike" dirty="0" smtClean="0">
                          <a:solidFill>
                            <a:srgbClr val="000000"/>
                          </a:solidFill>
                          <a:effectLst/>
                          <a:latin typeface="Calibri"/>
                        </a:rPr>
                        <a:t>22,96%</a:t>
                      </a:r>
                      <a:endParaRPr lang="fr-FR" sz="1800" b="1" i="0" u="none" strike="noStrike" dirty="0">
                        <a:solidFill>
                          <a:srgbClr val="000000"/>
                        </a:solidFill>
                        <a:effectLst/>
                        <a:latin typeface="Calibri"/>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fr-FR" sz="1400" b="1" i="0" u="none" strike="noStrike" dirty="0" smtClean="0">
                          <a:solidFill>
                            <a:srgbClr val="FF0000"/>
                          </a:solidFill>
                          <a:effectLst/>
                          <a:latin typeface="Calibri"/>
                        </a:rPr>
                        <a:t>23,04 </a:t>
                      </a:r>
                      <a:r>
                        <a:rPr lang="fr-FR" sz="1400" b="1" i="0" u="none" strike="noStrike" dirty="0">
                          <a:solidFill>
                            <a:srgbClr val="FF0000"/>
                          </a:solidFill>
                          <a:effectLst/>
                          <a:latin typeface="Calibri"/>
                        </a:rPr>
                        <a:t>%</a:t>
                      </a: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 xmlns:a16="http://schemas.microsoft.com/office/drawing/2014/main" val="10001"/>
                  </a:ext>
                </a:extLst>
              </a:tr>
              <a:tr h="235165">
                <a:tc>
                  <a:txBody>
                    <a:bodyPr/>
                    <a:lstStyle/>
                    <a:p>
                      <a:pPr algn="ctr" fontAlgn="ctr"/>
                      <a:r>
                        <a:rPr lang="fr-FR" sz="1400" b="1" i="0" u="none" strike="noStrike">
                          <a:solidFill>
                            <a:srgbClr val="000000"/>
                          </a:solidFill>
                          <a:effectLst/>
                          <a:latin typeface="Calibri"/>
                        </a:rPr>
                        <a:t>CP2</a:t>
                      </a:r>
                    </a:p>
                  </a:txBody>
                  <a:tcPr marL="12700" marR="12700" marT="1270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ctr"/>
                      <a:r>
                        <a:rPr lang="fr-FR" sz="1400" b="1" i="0" u="none" strike="noStrike" dirty="0" smtClean="0">
                          <a:solidFill>
                            <a:srgbClr val="FF33E4"/>
                          </a:solidFill>
                          <a:effectLst/>
                          <a:latin typeface="Calibri"/>
                        </a:rPr>
                        <a:t>11,36 </a:t>
                      </a:r>
                      <a:r>
                        <a:rPr lang="fr-FR" sz="1400" b="1" i="0" u="none" strike="noStrike" dirty="0">
                          <a:solidFill>
                            <a:srgbClr val="FF33E4"/>
                          </a:solidFill>
                          <a:effectLst/>
                          <a:latin typeface="Calibri"/>
                        </a:rPr>
                        <a:t>%</a:t>
                      </a: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ctr"/>
                      <a:r>
                        <a:rPr lang="fr-FR" sz="1400" b="1" i="0" u="none" strike="noStrike" dirty="0" smtClean="0">
                          <a:solidFill>
                            <a:srgbClr val="0000FF"/>
                          </a:solidFill>
                          <a:effectLst/>
                          <a:latin typeface="Calibri"/>
                        </a:rPr>
                        <a:t>10,59 </a:t>
                      </a:r>
                      <a:r>
                        <a:rPr lang="fr-FR" sz="1400" b="1" i="0" u="none" strike="noStrike" dirty="0">
                          <a:solidFill>
                            <a:srgbClr val="0000FF"/>
                          </a:solidFill>
                          <a:effectLst/>
                          <a:latin typeface="Calibri"/>
                        </a:rPr>
                        <a:t>%</a:t>
                      </a: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ctr"/>
                      <a:r>
                        <a:rPr lang="fr-FR" sz="1800" b="1" i="0" u="none" strike="noStrike" dirty="0" smtClean="0">
                          <a:solidFill>
                            <a:srgbClr val="000000"/>
                          </a:solidFill>
                          <a:effectLst/>
                          <a:latin typeface="Calibri"/>
                        </a:rPr>
                        <a:t>10,89</a:t>
                      </a:r>
                      <a:r>
                        <a:rPr lang="fr-FR" sz="1800" b="1" i="0" u="none" strike="noStrike" dirty="0">
                          <a:solidFill>
                            <a:srgbClr val="000000"/>
                          </a:solidFill>
                          <a:effectLst/>
                          <a:latin typeface="Calibri"/>
                        </a:rPr>
                        <a:t>%</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ctr"/>
                      <a:r>
                        <a:rPr lang="fr-FR" sz="1400" b="1" i="0" u="none" strike="noStrike" dirty="0" smtClean="0">
                          <a:solidFill>
                            <a:srgbClr val="FF0000"/>
                          </a:solidFill>
                          <a:effectLst/>
                          <a:latin typeface="Calibri"/>
                        </a:rPr>
                        <a:t>10,51 </a:t>
                      </a:r>
                      <a:r>
                        <a:rPr lang="fr-FR" sz="1400" b="1" i="0" u="none" strike="noStrike" dirty="0">
                          <a:solidFill>
                            <a:srgbClr val="FF0000"/>
                          </a:solidFill>
                          <a:effectLst/>
                          <a:latin typeface="Calibri"/>
                        </a:rPr>
                        <a:t>%</a:t>
                      </a: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extLst>
                  <a:ext uri="{0D108BD9-81ED-4DB2-BD59-A6C34878D82A}">
                    <a16:rowId xmlns="" xmlns:a16="http://schemas.microsoft.com/office/drawing/2014/main" val="10002"/>
                  </a:ext>
                </a:extLst>
              </a:tr>
              <a:tr h="305715">
                <a:tc>
                  <a:txBody>
                    <a:bodyPr/>
                    <a:lstStyle/>
                    <a:p>
                      <a:pPr algn="ctr" fontAlgn="ctr"/>
                      <a:r>
                        <a:rPr lang="fr-FR" sz="1400" b="1" i="0" u="none" strike="noStrike">
                          <a:solidFill>
                            <a:srgbClr val="000000"/>
                          </a:solidFill>
                          <a:effectLst/>
                          <a:latin typeface="Calibri"/>
                        </a:rPr>
                        <a:t>CP3</a:t>
                      </a:r>
                    </a:p>
                  </a:txBody>
                  <a:tcPr marL="12700" marR="12700" marT="1270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fr-FR" sz="1400" b="1" i="0" u="none" strike="noStrike" dirty="0" smtClean="0">
                          <a:solidFill>
                            <a:srgbClr val="FF33E4"/>
                          </a:solidFill>
                          <a:effectLst/>
                          <a:latin typeface="Calibri"/>
                        </a:rPr>
                        <a:t>14,58 </a:t>
                      </a:r>
                      <a:r>
                        <a:rPr lang="fr-FR" sz="1400" b="1" i="0" u="none" strike="noStrike" dirty="0">
                          <a:solidFill>
                            <a:srgbClr val="FF33E4"/>
                          </a:solidFill>
                          <a:effectLst/>
                          <a:latin typeface="Calibri"/>
                        </a:rPr>
                        <a:t>%</a:t>
                      </a: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fr-FR" sz="1400" b="1" i="0" u="none" strike="noStrike" dirty="0" smtClean="0">
                          <a:solidFill>
                            <a:srgbClr val="0000FF"/>
                          </a:solidFill>
                          <a:effectLst/>
                          <a:latin typeface="Calibri"/>
                        </a:rPr>
                        <a:t>7,23 </a:t>
                      </a:r>
                      <a:r>
                        <a:rPr lang="fr-FR" sz="1400" b="1" i="0" u="none" strike="noStrike" dirty="0">
                          <a:solidFill>
                            <a:srgbClr val="0000FF"/>
                          </a:solidFill>
                          <a:effectLst/>
                          <a:latin typeface="Calibri"/>
                        </a:rPr>
                        <a:t>%</a:t>
                      </a: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fr-FR" sz="1800" b="1" i="0" u="none" strike="noStrike" dirty="0" smtClean="0">
                          <a:solidFill>
                            <a:srgbClr val="000000"/>
                          </a:solidFill>
                          <a:effectLst/>
                          <a:latin typeface="Calibri"/>
                        </a:rPr>
                        <a:t>10,09%</a:t>
                      </a:r>
                      <a:endParaRPr lang="fr-FR" sz="1800" b="1" i="0" u="none" strike="noStrike" dirty="0">
                        <a:solidFill>
                          <a:srgbClr val="000000"/>
                        </a:solidFill>
                        <a:effectLst/>
                        <a:latin typeface="Calibri"/>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fr-FR" sz="1400" b="1" i="0" u="none" strike="noStrike" dirty="0" smtClean="0">
                          <a:solidFill>
                            <a:srgbClr val="FF0000"/>
                          </a:solidFill>
                          <a:effectLst/>
                          <a:latin typeface="Calibri"/>
                        </a:rPr>
                        <a:t>9,46 </a:t>
                      </a:r>
                      <a:r>
                        <a:rPr lang="fr-FR" sz="1400" b="1" i="0" u="none" strike="noStrike" dirty="0">
                          <a:solidFill>
                            <a:srgbClr val="FF0000"/>
                          </a:solidFill>
                          <a:effectLst/>
                          <a:latin typeface="Calibri"/>
                        </a:rPr>
                        <a:t>%</a:t>
                      </a: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 xmlns:a16="http://schemas.microsoft.com/office/drawing/2014/main" val="10003"/>
                  </a:ext>
                </a:extLst>
              </a:tr>
              <a:tr h="282198">
                <a:tc>
                  <a:txBody>
                    <a:bodyPr/>
                    <a:lstStyle/>
                    <a:p>
                      <a:pPr algn="ctr" fontAlgn="ctr"/>
                      <a:r>
                        <a:rPr lang="fr-FR" sz="1400" b="1" i="0" u="none" strike="noStrike">
                          <a:solidFill>
                            <a:srgbClr val="000000"/>
                          </a:solidFill>
                          <a:effectLst/>
                          <a:latin typeface="Calibri"/>
                        </a:rPr>
                        <a:t>CP4</a:t>
                      </a:r>
                    </a:p>
                  </a:txBody>
                  <a:tcPr marL="12700" marR="12700" marT="1270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ctr"/>
                      <a:r>
                        <a:rPr lang="fr-FR" sz="1400" b="1" i="0" u="none" strike="noStrike" dirty="0" smtClean="0">
                          <a:solidFill>
                            <a:srgbClr val="FF33E4"/>
                          </a:solidFill>
                          <a:effectLst/>
                          <a:latin typeface="Calibri"/>
                        </a:rPr>
                        <a:t>29,45 </a:t>
                      </a:r>
                      <a:r>
                        <a:rPr lang="fr-FR" sz="1400" b="1" i="0" u="none" strike="noStrike" dirty="0">
                          <a:solidFill>
                            <a:srgbClr val="FF33E4"/>
                          </a:solidFill>
                          <a:effectLst/>
                          <a:latin typeface="Calibri"/>
                        </a:rPr>
                        <a:t>%</a:t>
                      </a: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ctr"/>
                      <a:r>
                        <a:rPr lang="fr-FR" sz="1400" b="1" i="0" u="none" strike="noStrike" dirty="0" smtClean="0">
                          <a:solidFill>
                            <a:srgbClr val="0000FF"/>
                          </a:solidFill>
                          <a:effectLst/>
                          <a:latin typeface="Calibri"/>
                        </a:rPr>
                        <a:t>31,55 </a:t>
                      </a:r>
                      <a:r>
                        <a:rPr lang="fr-FR" sz="1400" b="1" i="0" u="none" strike="noStrike" dirty="0">
                          <a:solidFill>
                            <a:srgbClr val="0000FF"/>
                          </a:solidFill>
                          <a:effectLst/>
                          <a:latin typeface="Calibri"/>
                        </a:rPr>
                        <a:t>%</a:t>
                      </a: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ctr"/>
                      <a:r>
                        <a:rPr lang="fr-FR" sz="1800" b="1" i="0" u="none" strike="noStrike" dirty="0" smtClean="0">
                          <a:solidFill>
                            <a:srgbClr val="000000"/>
                          </a:solidFill>
                          <a:effectLst/>
                          <a:latin typeface="Calibri"/>
                        </a:rPr>
                        <a:t>30,74%</a:t>
                      </a:r>
                      <a:endParaRPr lang="fr-FR" sz="1800" b="1" i="0" u="none" strike="noStrike" dirty="0">
                        <a:solidFill>
                          <a:srgbClr val="000000"/>
                        </a:solidFill>
                        <a:effectLst/>
                        <a:latin typeface="Calibri"/>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ctr"/>
                      <a:r>
                        <a:rPr lang="fr-FR" sz="1400" b="1" i="0" u="none" strike="noStrike" dirty="0" smtClean="0">
                          <a:solidFill>
                            <a:srgbClr val="FF0000"/>
                          </a:solidFill>
                          <a:effectLst/>
                          <a:latin typeface="Calibri"/>
                        </a:rPr>
                        <a:t>30,93 </a:t>
                      </a:r>
                      <a:r>
                        <a:rPr lang="fr-FR" sz="1400" b="1" i="0" u="none" strike="noStrike" dirty="0">
                          <a:solidFill>
                            <a:srgbClr val="FF0000"/>
                          </a:solidFill>
                          <a:effectLst/>
                          <a:latin typeface="Calibri"/>
                        </a:rPr>
                        <a:t>%</a:t>
                      </a: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extLst>
                  <a:ext uri="{0D108BD9-81ED-4DB2-BD59-A6C34878D82A}">
                    <a16:rowId xmlns="" xmlns:a16="http://schemas.microsoft.com/office/drawing/2014/main" val="10004"/>
                  </a:ext>
                </a:extLst>
              </a:tr>
              <a:tr h="223406">
                <a:tc>
                  <a:txBody>
                    <a:bodyPr/>
                    <a:lstStyle/>
                    <a:p>
                      <a:pPr algn="ctr" fontAlgn="ctr"/>
                      <a:r>
                        <a:rPr lang="fr-FR" sz="1400" b="1" i="0" u="none" strike="noStrike" dirty="0">
                          <a:solidFill>
                            <a:srgbClr val="000000"/>
                          </a:solidFill>
                          <a:effectLst/>
                          <a:latin typeface="Calibri"/>
                        </a:rPr>
                        <a:t>CP5</a:t>
                      </a:r>
                    </a:p>
                  </a:txBody>
                  <a:tcPr marL="12700" marR="12700" marT="1270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B8CCE4"/>
                    </a:solidFill>
                  </a:tcPr>
                </a:tc>
                <a:tc>
                  <a:txBody>
                    <a:bodyPr/>
                    <a:lstStyle/>
                    <a:p>
                      <a:pPr algn="ctr" fontAlgn="ctr"/>
                      <a:r>
                        <a:rPr lang="fr-FR" sz="1400" b="1" i="0" u="none" strike="noStrike" dirty="0" smtClean="0">
                          <a:solidFill>
                            <a:srgbClr val="FF33E4"/>
                          </a:solidFill>
                          <a:effectLst/>
                          <a:latin typeface="Calibri"/>
                        </a:rPr>
                        <a:t>24,83 </a:t>
                      </a:r>
                      <a:r>
                        <a:rPr lang="fr-FR" sz="1400" b="1" i="0" u="none" strike="noStrike" dirty="0">
                          <a:solidFill>
                            <a:srgbClr val="FF33E4"/>
                          </a:solidFill>
                          <a:effectLst/>
                          <a:latin typeface="Calibri"/>
                        </a:rPr>
                        <a:t>%</a:t>
                      </a: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B8CCE4"/>
                    </a:solidFill>
                  </a:tcPr>
                </a:tc>
                <a:tc>
                  <a:txBody>
                    <a:bodyPr/>
                    <a:lstStyle/>
                    <a:p>
                      <a:pPr algn="ctr" fontAlgn="ctr"/>
                      <a:r>
                        <a:rPr lang="fr-FR" sz="1400" b="1" i="0" u="none" strike="noStrike" dirty="0" smtClean="0">
                          <a:solidFill>
                            <a:srgbClr val="0000FF"/>
                          </a:solidFill>
                          <a:effectLst/>
                          <a:latin typeface="Calibri"/>
                        </a:rPr>
                        <a:t>25,59</a:t>
                      </a:r>
                      <a:r>
                        <a:rPr lang="fr-FR" sz="1400" b="1" i="0" u="none" strike="noStrike" baseline="0" dirty="0" smtClean="0">
                          <a:solidFill>
                            <a:srgbClr val="0000FF"/>
                          </a:solidFill>
                          <a:effectLst/>
                          <a:latin typeface="Calibri"/>
                        </a:rPr>
                        <a:t> </a:t>
                      </a:r>
                      <a:r>
                        <a:rPr lang="fr-FR" sz="1400" b="1" i="0" u="none" strike="noStrike" baseline="0" dirty="0">
                          <a:solidFill>
                            <a:srgbClr val="0000FF"/>
                          </a:solidFill>
                          <a:effectLst/>
                          <a:latin typeface="Calibri"/>
                        </a:rPr>
                        <a:t>%</a:t>
                      </a:r>
                      <a:endParaRPr lang="fr-FR" sz="1400" b="1" i="0" u="none" strike="noStrike" dirty="0">
                        <a:solidFill>
                          <a:srgbClr val="0000FF"/>
                        </a:solidFill>
                        <a:effectLst/>
                        <a:latin typeface="Calibri"/>
                      </a:endParaRP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B8CCE4"/>
                    </a:solidFill>
                  </a:tcPr>
                </a:tc>
                <a:tc>
                  <a:txBody>
                    <a:bodyPr/>
                    <a:lstStyle/>
                    <a:p>
                      <a:pPr algn="ctr" fontAlgn="ctr"/>
                      <a:r>
                        <a:rPr lang="fr-FR" sz="1800" b="1" i="0" u="none" strike="noStrike" dirty="0" smtClean="0">
                          <a:solidFill>
                            <a:srgbClr val="000000"/>
                          </a:solidFill>
                          <a:effectLst/>
                          <a:latin typeface="Calibri"/>
                        </a:rPr>
                        <a:t>25,30%</a:t>
                      </a:r>
                      <a:endParaRPr lang="fr-FR" sz="1800" b="1" i="0" u="none" strike="noStrike" dirty="0">
                        <a:solidFill>
                          <a:srgbClr val="000000"/>
                        </a:solidFill>
                        <a:effectLst/>
                        <a:latin typeface="Calibri"/>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B8CCE4"/>
                    </a:solidFill>
                  </a:tcPr>
                </a:tc>
                <a:tc>
                  <a:txBody>
                    <a:bodyPr/>
                    <a:lstStyle/>
                    <a:p>
                      <a:pPr algn="ctr" fontAlgn="ctr"/>
                      <a:r>
                        <a:rPr lang="fr-FR" sz="1400" b="1" i="0" u="none" strike="noStrike" dirty="0" smtClean="0">
                          <a:solidFill>
                            <a:srgbClr val="FF0000"/>
                          </a:solidFill>
                          <a:effectLst/>
                          <a:latin typeface="Calibri"/>
                        </a:rPr>
                        <a:t>23,32 </a:t>
                      </a:r>
                      <a:r>
                        <a:rPr lang="fr-FR" sz="1400" b="1" i="0" u="none" strike="noStrike" dirty="0">
                          <a:solidFill>
                            <a:srgbClr val="FF0000"/>
                          </a:solidFill>
                          <a:effectLst/>
                          <a:latin typeface="Calibri"/>
                        </a:rPr>
                        <a:t>%</a:t>
                      </a: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B8CCE4"/>
                    </a:solidFill>
                  </a:tcP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1750489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2"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4353" y="69112"/>
            <a:ext cx="8861425" cy="1143000"/>
          </a:xfrm>
        </p:spPr>
        <p:txBody>
          <a:bodyPr>
            <a:normAutofit/>
          </a:bodyPr>
          <a:lstStyle/>
          <a:p>
            <a:r>
              <a:rPr lang="fr-FR" dirty="0">
                <a:solidFill>
                  <a:srgbClr val="FFFFFF"/>
                </a:solidFill>
              </a:rPr>
              <a:t>Inaptitudes </a:t>
            </a:r>
            <a:r>
              <a:rPr lang="fr-FR" u="sng" dirty="0">
                <a:solidFill>
                  <a:srgbClr val="FFFF00"/>
                </a:solidFill>
              </a:rPr>
              <a:t>Bac Pro : 37.1</a:t>
            </a:r>
          </a:p>
        </p:txBody>
      </p:sp>
      <p:pic>
        <p:nvPicPr>
          <p:cNvPr id="3" name="Image 2"/>
          <p:cNvPicPr>
            <a:picLocks noChangeAspect="1"/>
          </p:cNvPicPr>
          <p:nvPr/>
        </p:nvPicPr>
        <p:blipFill>
          <a:blip r:embed="rId3"/>
          <a:stretch>
            <a:fillRect/>
          </a:stretch>
        </p:blipFill>
        <p:spPr>
          <a:xfrm>
            <a:off x="499176" y="906010"/>
            <a:ext cx="8366069" cy="5887066"/>
          </a:xfrm>
          <a:prstGeom prst="rect">
            <a:avLst/>
          </a:prstGeom>
        </p:spPr>
      </p:pic>
      <p:cxnSp>
        <p:nvCxnSpPr>
          <p:cNvPr id="4" name="Connecteur droit 3"/>
          <p:cNvCxnSpPr/>
          <p:nvPr/>
        </p:nvCxnSpPr>
        <p:spPr>
          <a:xfrm>
            <a:off x="678031" y="4770599"/>
            <a:ext cx="801260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ZoneTexte 4"/>
          <p:cNvSpPr txBox="1"/>
          <p:nvPr/>
        </p:nvSpPr>
        <p:spPr>
          <a:xfrm>
            <a:off x="465700" y="4534217"/>
            <a:ext cx="861228" cy="215444"/>
          </a:xfrm>
          <a:prstGeom prst="rect">
            <a:avLst/>
          </a:prstGeom>
          <a:noFill/>
        </p:spPr>
        <p:txBody>
          <a:bodyPr wrap="square" rtlCol="0">
            <a:spAutoFit/>
          </a:bodyPr>
          <a:lstStyle/>
          <a:p>
            <a:r>
              <a:rPr lang="fr-FR" sz="800" dirty="0">
                <a:solidFill>
                  <a:srgbClr val="FF0000"/>
                </a:solidFill>
              </a:rPr>
              <a:t>MA : </a:t>
            </a:r>
            <a:r>
              <a:rPr lang="fr-FR" sz="800" dirty="0" smtClean="0">
                <a:solidFill>
                  <a:srgbClr val="FF0000"/>
                </a:solidFill>
              </a:rPr>
              <a:t>5,97% </a:t>
            </a:r>
            <a:endParaRPr lang="fr-FR" sz="800" dirty="0">
              <a:solidFill>
                <a:srgbClr val="FF0000"/>
              </a:solidFill>
            </a:endParaRPr>
          </a:p>
        </p:txBody>
      </p:sp>
      <p:cxnSp>
        <p:nvCxnSpPr>
          <p:cNvPr id="6" name="Connecteur droit 5"/>
          <p:cNvCxnSpPr/>
          <p:nvPr/>
        </p:nvCxnSpPr>
        <p:spPr>
          <a:xfrm>
            <a:off x="753574" y="5344282"/>
            <a:ext cx="8012603"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7" name="ZoneTexte 6"/>
          <p:cNvSpPr txBox="1"/>
          <p:nvPr/>
        </p:nvSpPr>
        <p:spPr>
          <a:xfrm>
            <a:off x="411848" y="5128838"/>
            <a:ext cx="683452" cy="215444"/>
          </a:xfrm>
          <a:prstGeom prst="rect">
            <a:avLst/>
          </a:prstGeom>
          <a:noFill/>
        </p:spPr>
        <p:txBody>
          <a:bodyPr wrap="square" rtlCol="0">
            <a:spAutoFit/>
          </a:bodyPr>
          <a:lstStyle/>
          <a:p>
            <a:r>
              <a:rPr lang="fr-FR" sz="800" dirty="0">
                <a:solidFill>
                  <a:srgbClr val="008000"/>
                </a:solidFill>
              </a:rPr>
              <a:t>MA : </a:t>
            </a:r>
            <a:r>
              <a:rPr lang="fr-FR" sz="800" dirty="0" smtClean="0">
                <a:solidFill>
                  <a:srgbClr val="008000"/>
                </a:solidFill>
              </a:rPr>
              <a:t>3,58%</a:t>
            </a:r>
            <a:endParaRPr lang="fr-FR" sz="800" dirty="0">
              <a:solidFill>
                <a:srgbClr val="008000"/>
              </a:solidFill>
            </a:endParaRPr>
          </a:p>
        </p:txBody>
      </p:sp>
      <p:cxnSp>
        <p:nvCxnSpPr>
          <p:cNvPr id="8" name="Connecteur droit 7"/>
          <p:cNvCxnSpPr/>
          <p:nvPr/>
        </p:nvCxnSpPr>
        <p:spPr>
          <a:xfrm>
            <a:off x="678031" y="1746886"/>
            <a:ext cx="8012603" cy="0"/>
          </a:xfrm>
          <a:prstGeom prst="line">
            <a:avLst/>
          </a:prstGeom>
          <a:ln>
            <a:solidFill>
              <a:srgbClr val="3333FF"/>
            </a:solidFill>
          </a:ln>
        </p:spPr>
        <p:style>
          <a:lnRef idx="2">
            <a:schemeClr val="accent1"/>
          </a:lnRef>
          <a:fillRef idx="0">
            <a:schemeClr val="accent1"/>
          </a:fillRef>
          <a:effectRef idx="1">
            <a:schemeClr val="accent1"/>
          </a:effectRef>
          <a:fontRef idx="minor">
            <a:schemeClr val="tx1"/>
          </a:fontRef>
        </p:style>
      </p:cxnSp>
      <p:sp>
        <p:nvSpPr>
          <p:cNvPr id="9" name="ZoneTexte 8"/>
          <p:cNvSpPr txBox="1"/>
          <p:nvPr/>
        </p:nvSpPr>
        <p:spPr>
          <a:xfrm>
            <a:off x="8010175" y="1511357"/>
            <a:ext cx="756002" cy="215444"/>
          </a:xfrm>
          <a:prstGeom prst="rect">
            <a:avLst/>
          </a:prstGeom>
          <a:noFill/>
        </p:spPr>
        <p:txBody>
          <a:bodyPr wrap="square" rtlCol="0">
            <a:spAutoFit/>
          </a:bodyPr>
          <a:lstStyle/>
          <a:p>
            <a:r>
              <a:rPr lang="fr-FR" sz="800" dirty="0">
                <a:solidFill>
                  <a:srgbClr val="0000FF"/>
                </a:solidFill>
              </a:rPr>
              <a:t>MA : </a:t>
            </a:r>
            <a:r>
              <a:rPr lang="fr-FR" sz="800" dirty="0" smtClean="0">
                <a:solidFill>
                  <a:srgbClr val="0000FF"/>
                </a:solidFill>
              </a:rPr>
              <a:t>90,45%</a:t>
            </a:r>
            <a:endParaRPr lang="fr-FR" sz="800" dirty="0">
              <a:solidFill>
                <a:srgbClr val="0000FF"/>
              </a:solidFill>
            </a:endParaRPr>
          </a:p>
        </p:txBody>
      </p:sp>
      <p:sp>
        <p:nvSpPr>
          <p:cNvPr id="10" name="Flèche vers le bas 9">
            <a:hlinkClick r:id="" action="ppaction://hlinkshowjump?jump=nextslide"/>
          </p:cNvPr>
          <p:cNvSpPr/>
          <p:nvPr/>
        </p:nvSpPr>
        <p:spPr>
          <a:xfrm>
            <a:off x="8450712" y="6420376"/>
            <a:ext cx="381019" cy="33282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27910422"/>
      </p:ext>
    </p:extLst>
  </p:cSld>
  <p:clrMapOvr>
    <a:masterClrMapping/>
  </p:clrMapOvr>
  <p:transition xmlns:p14="http://schemas.microsoft.com/office/powerpoint/2010/main" spd="med">
    <p:split orient="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4353" y="69112"/>
            <a:ext cx="8861425" cy="1143000"/>
          </a:xfrm>
        </p:spPr>
        <p:txBody>
          <a:bodyPr>
            <a:normAutofit/>
          </a:bodyPr>
          <a:lstStyle/>
          <a:p>
            <a:r>
              <a:rPr lang="fr-FR" dirty="0">
                <a:solidFill>
                  <a:srgbClr val="FFFFFF"/>
                </a:solidFill>
              </a:rPr>
              <a:t>Inaptitudes </a:t>
            </a:r>
            <a:r>
              <a:rPr lang="fr-FR" u="sng" dirty="0">
                <a:solidFill>
                  <a:srgbClr val="FFFF00"/>
                </a:solidFill>
              </a:rPr>
              <a:t>Bac Pro : 37.2</a:t>
            </a:r>
          </a:p>
        </p:txBody>
      </p:sp>
      <p:pic>
        <p:nvPicPr>
          <p:cNvPr id="3" name="Image 2"/>
          <p:cNvPicPr>
            <a:picLocks noChangeAspect="1"/>
          </p:cNvPicPr>
          <p:nvPr/>
        </p:nvPicPr>
        <p:blipFill>
          <a:blip r:embed="rId3"/>
          <a:stretch>
            <a:fillRect/>
          </a:stretch>
        </p:blipFill>
        <p:spPr>
          <a:xfrm>
            <a:off x="419450" y="879412"/>
            <a:ext cx="8496130" cy="5978588"/>
          </a:xfrm>
          <a:prstGeom prst="rect">
            <a:avLst/>
          </a:prstGeom>
        </p:spPr>
      </p:pic>
      <p:cxnSp>
        <p:nvCxnSpPr>
          <p:cNvPr id="4" name="Connecteur droit 3"/>
          <p:cNvCxnSpPr/>
          <p:nvPr/>
        </p:nvCxnSpPr>
        <p:spPr>
          <a:xfrm>
            <a:off x="678031" y="4705471"/>
            <a:ext cx="801260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ZoneTexte 4"/>
          <p:cNvSpPr txBox="1"/>
          <p:nvPr/>
        </p:nvSpPr>
        <p:spPr>
          <a:xfrm>
            <a:off x="465700" y="4438414"/>
            <a:ext cx="861228" cy="215444"/>
          </a:xfrm>
          <a:prstGeom prst="rect">
            <a:avLst/>
          </a:prstGeom>
          <a:noFill/>
        </p:spPr>
        <p:txBody>
          <a:bodyPr wrap="square" rtlCol="0">
            <a:spAutoFit/>
          </a:bodyPr>
          <a:lstStyle/>
          <a:p>
            <a:r>
              <a:rPr lang="fr-FR" sz="800" dirty="0">
                <a:solidFill>
                  <a:srgbClr val="FF0000"/>
                </a:solidFill>
              </a:rPr>
              <a:t>MA : </a:t>
            </a:r>
            <a:r>
              <a:rPr lang="fr-FR" sz="800" dirty="0" smtClean="0">
                <a:solidFill>
                  <a:srgbClr val="FF0000"/>
                </a:solidFill>
              </a:rPr>
              <a:t>5,97% </a:t>
            </a:r>
            <a:endParaRPr lang="fr-FR" sz="800" dirty="0">
              <a:solidFill>
                <a:srgbClr val="FF0000"/>
              </a:solidFill>
            </a:endParaRPr>
          </a:p>
        </p:txBody>
      </p:sp>
      <p:cxnSp>
        <p:nvCxnSpPr>
          <p:cNvPr id="6" name="Connecteur droit 5"/>
          <p:cNvCxnSpPr/>
          <p:nvPr/>
        </p:nvCxnSpPr>
        <p:spPr>
          <a:xfrm>
            <a:off x="753574" y="5344282"/>
            <a:ext cx="8012603"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7" name="ZoneTexte 6"/>
          <p:cNvSpPr txBox="1"/>
          <p:nvPr/>
        </p:nvSpPr>
        <p:spPr>
          <a:xfrm>
            <a:off x="411848" y="5128838"/>
            <a:ext cx="683452" cy="215444"/>
          </a:xfrm>
          <a:prstGeom prst="rect">
            <a:avLst/>
          </a:prstGeom>
          <a:noFill/>
        </p:spPr>
        <p:txBody>
          <a:bodyPr wrap="square" rtlCol="0">
            <a:spAutoFit/>
          </a:bodyPr>
          <a:lstStyle/>
          <a:p>
            <a:r>
              <a:rPr lang="fr-FR" sz="800" dirty="0">
                <a:solidFill>
                  <a:srgbClr val="008000"/>
                </a:solidFill>
              </a:rPr>
              <a:t>MA : </a:t>
            </a:r>
            <a:r>
              <a:rPr lang="fr-FR" sz="800" dirty="0" smtClean="0">
                <a:solidFill>
                  <a:srgbClr val="008000"/>
                </a:solidFill>
              </a:rPr>
              <a:t>3,58%</a:t>
            </a:r>
            <a:endParaRPr lang="fr-FR" sz="800" dirty="0">
              <a:solidFill>
                <a:srgbClr val="008000"/>
              </a:solidFill>
            </a:endParaRPr>
          </a:p>
        </p:txBody>
      </p:sp>
      <p:cxnSp>
        <p:nvCxnSpPr>
          <p:cNvPr id="8" name="Connecteur droit 7"/>
          <p:cNvCxnSpPr/>
          <p:nvPr/>
        </p:nvCxnSpPr>
        <p:spPr>
          <a:xfrm>
            <a:off x="678031" y="1689899"/>
            <a:ext cx="8012603" cy="0"/>
          </a:xfrm>
          <a:prstGeom prst="line">
            <a:avLst/>
          </a:prstGeom>
          <a:ln>
            <a:solidFill>
              <a:srgbClr val="3333FF"/>
            </a:solidFill>
          </a:ln>
        </p:spPr>
        <p:style>
          <a:lnRef idx="2">
            <a:schemeClr val="accent1"/>
          </a:lnRef>
          <a:fillRef idx="0">
            <a:schemeClr val="accent1"/>
          </a:fillRef>
          <a:effectRef idx="1">
            <a:schemeClr val="accent1"/>
          </a:effectRef>
          <a:fontRef idx="minor">
            <a:schemeClr val="tx1"/>
          </a:fontRef>
        </p:style>
      </p:cxnSp>
      <p:sp>
        <p:nvSpPr>
          <p:cNvPr id="9" name="ZoneTexte 8"/>
          <p:cNvSpPr txBox="1"/>
          <p:nvPr/>
        </p:nvSpPr>
        <p:spPr>
          <a:xfrm>
            <a:off x="8010175" y="1511357"/>
            <a:ext cx="756002" cy="215444"/>
          </a:xfrm>
          <a:prstGeom prst="rect">
            <a:avLst/>
          </a:prstGeom>
          <a:noFill/>
        </p:spPr>
        <p:txBody>
          <a:bodyPr wrap="square" rtlCol="0">
            <a:spAutoFit/>
          </a:bodyPr>
          <a:lstStyle/>
          <a:p>
            <a:r>
              <a:rPr lang="fr-FR" sz="800" dirty="0">
                <a:solidFill>
                  <a:srgbClr val="0000FF"/>
                </a:solidFill>
              </a:rPr>
              <a:t>MA : </a:t>
            </a:r>
            <a:r>
              <a:rPr lang="fr-FR" sz="800" dirty="0" smtClean="0">
                <a:solidFill>
                  <a:srgbClr val="0000FF"/>
                </a:solidFill>
              </a:rPr>
              <a:t>90,45%</a:t>
            </a:r>
            <a:endParaRPr lang="fr-FR" sz="800" dirty="0">
              <a:solidFill>
                <a:srgbClr val="0000FF"/>
              </a:solidFill>
            </a:endParaRPr>
          </a:p>
        </p:txBody>
      </p:sp>
      <p:sp>
        <p:nvSpPr>
          <p:cNvPr id="10" name="Flèche vers le bas 9">
            <a:hlinkClick r:id="" action="ppaction://hlinkshowjump?jump=nextslide"/>
          </p:cNvPr>
          <p:cNvSpPr/>
          <p:nvPr/>
        </p:nvSpPr>
        <p:spPr>
          <a:xfrm>
            <a:off x="8542624" y="6385034"/>
            <a:ext cx="381019" cy="33282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95095676"/>
      </p:ext>
    </p:extLst>
  </p:cSld>
  <p:clrMapOvr>
    <a:masterClrMapping/>
  </p:clrMapOvr>
  <p:transition xmlns:p14="http://schemas.microsoft.com/office/powerpoint/2010/main" spd="med">
    <p:split orient="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4353" y="69112"/>
            <a:ext cx="8861425" cy="1143000"/>
          </a:xfrm>
        </p:spPr>
        <p:txBody>
          <a:bodyPr>
            <a:normAutofit/>
          </a:bodyPr>
          <a:lstStyle/>
          <a:p>
            <a:r>
              <a:rPr lang="fr-FR" dirty="0">
                <a:solidFill>
                  <a:srgbClr val="FFFFFF"/>
                </a:solidFill>
              </a:rPr>
              <a:t>Inaptitudes </a:t>
            </a:r>
            <a:r>
              <a:rPr lang="fr-FR" u="sng" dirty="0">
                <a:solidFill>
                  <a:srgbClr val="FFFF00"/>
                </a:solidFill>
              </a:rPr>
              <a:t>Bac Pro : 37.3</a:t>
            </a:r>
          </a:p>
        </p:txBody>
      </p:sp>
      <p:pic>
        <p:nvPicPr>
          <p:cNvPr id="3" name="Image 2"/>
          <p:cNvPicPr>
            <a:picLocks noChangeAspect="1"/>
          </p:cNvPicPr>
          <p:nvPr/>
        </p:nvPicPr>
        <p:blipFill>
          <a:blip r:embed="rId3"/>
          <a:stretch>
            <a:fillRect/>
          </a:stretch>
        </p:blipFill>
        <p:spPr>
          <a:xfrm>
            <a:off x="316658" y="836711"/>
            <a:ext cx="8556813" cy="6021289"/>
          </a:xfrm>
          <a:prstGeom prst="rect">
            <a:avLst/>
          </a:prstGeom>
        </p:spPr>
      </p:pic>
      <p:cxnSp>
        <p:nvCxnSpPr>
          <p:cNvPr id="4" name="Connecteur droit 3"/>
          <p:cNvCxnSpPr/>
          <p:nvPr/>
        </p:nvCxnSpPr>
        <p:spPr>
          <a:xfrm>
            <a:off x="678031" y="4697330"/>
            <a:ext cx="801260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ZoneTexte 4"/>
          <p:cNvSpPr txBox="1"/>
          <p:nvPr/>
        </p:nvSpPr>
        <p:spPr>
          <a:xfrm>
            <a:off x="465700" y="4436525"/>
            <a:ext cx="861228" cy="215444"/>
          </a:xfrm>
          <a:prstGeom prst="rect">
            <a:avLst/>
          </a:prstGeom>
          <a:noFill/>
        </p:spPr>
        <p:txBody>
          <a:bodyPr wrap="square" rtlCol="0">
            <a:spAutoFit/>
          </a:bodyPr>
          <a:lstStyle/>
          <a:p>
            <a:r>
              <a:rPr lang="fr-FR" sz="800" dirty="0">
                <a:solidFill>
                  <a:srgbClr val="FF0000"/>
                </a:solidFill>
              </a:rPr>
              <a:t>MA : </a:t>
            </a:r>
            <a:r>
              <a:rPr lang="fr-FR" sz="800" dirty="0" smtClean="0">
                <a:solidFill>
                  <a:srgbClr val="FF0000"/>
                </a:solidFill>
              </a:rPr>
              <a:t>5,97% </a:t>
            </a:r>
            <a:endParaRPr lang="fr-FR" sz="800" dirty="0">
              <a:solidFill>
                <a:srgbClr val="FF0000"/>
              </a:solidFill>
            </a:endParaRPr>
          </a:p>
        </p:txBody>
      </p:sp>
      <p:cxnSp>
        <p:nvCxnSpPr>
          <p:cNvPr id="6" name="Connecteur droit 5"/>
          <p:cNvCxnSpPr/>
          <p:nvPr/>
        </p:nvCxnSpPr>
        <p:spPr>
          <a:xfrm>
            <a:off x="753574" y="5344282"/>
            <a:ext cx="8012603"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7" name="ZoneTexte 6"/>
          <p:cNvSpPr txBox="1"/>
          <p:nvPr/>
        </p:nvSpPr>
        <p:spPr>
          <a:xfrm>
            <a:off x="411848" y="5128838"/>
            <a:ext cx="683452" cy="215444"/>
          </a:xfrm>
          <a:prstGeom prst="rect">
            <a:avLst/>
          </a:prstGeom>
          <a:noFill/>
        </p:spPr>
        <p:txBody>
          <a:bodyPr wrap="square" rtlCol="0">
            <a:spAutoFit/>
          </a:bodyPr>
          <a:lstStyle/>
          <a:p>
            <a:r>
              <a:rPr lang="fr-FR" sz="800" dirty="0">
                <a:solidFill>
                  <a:srgbClr val="008000"/>
                </a:solidFill>
              </a:rPr>
              <a:t>MA : </a:t>
            </a:r>
            <a:r>
              <a:rPr lang="fr-FR" sz="800" dirty="0" smtClean="0">
                <a:solidFill>
                  <a:srgbClr val="008000"/>
                </a:solidFill>
              </a:rPr>
              <a:t>3,58%</a:t>
            </a:r>
            <a:endParaRPr lang="fr-FR" sz="800" dirty="0">
              <a:solidFill>
                <a:srgbClr val="008000"/>
              </a:solidFill>
            </a:endParaRPr>
          </a:p>
        </p:txBody>
      </p:sp>
      <p:cxnSp>
        <p:nvCxnSpPr>
          <p:cNvPr id="8" name="Connecteur droit 7"/>
          <p:cNvCxnSpPr/>
          <p:nvPr/>
        </p:nvCxnSpPr>
        <p:spPr>
          <a:xfrm>
            <a:off x="678031" y="1657335"/>
            <a:ext cx="8012603" cy="0"/>
          </a:xfrm>
          <a:prstGeom prst="line">
            <a:avLst/>
          </a:prstGeom>
          <a:ln>
            <a:solidFill>
              <a:srgbClr val="3333FF"/>
            </a:solidFill>
          </a:ln>
        </p:spPr>
        <p:style>
          <a:lnRef idx="2">
            <a:schemeClr val="accent1"/>
          </a:lnRef>
          <a:fillRef idx="0">
            <a:schemeClr val="accent1"/>
          </a:fillRef>
          <a:effectRef idx="1">
            <a:schemeClr val="accent1"/>
          </a:effectRef>
          <a:fontRef idx="minor">
            <a:schemeClr val="tx1"/>
          </a:fontRef>
        </p:style>
      </p:cxnSp>
      <p:sp>
        <p:nvSpPr>
          <p:cNvPr id="9" name="ZoneTexte 8"/>
          <p:cNvSpPr txBox="1"/>
          <p:nvPr/>
        </p:nvSpPr>
        <p:spPr>
          <a:xfrm>
            <a:off x="8010175" y="1470652"/>
            <a:ext cx="756002" cy="215444"/>
          </a:xfrm>
          <a:prstGeom prst="rect">
            <a:avLst/>
          </a:prstGeom>
          <a:noFill/>
        </p:spPr>
        <p:txBody>
          <a:bodyPr wrap="square" rtlCol="0">
            <a:spAutoFit/>
          </a:bodyPr>
          <a:lstStyle/>
          <a:p>
            <a:r>
              <a:rPr lang="fr-FR" sz="800" dirty="0">
                <a:solidFill>
                  <a:srgbClr val="0000FF"/>
                </a:solidFill>
              </a:rPr>
              <a:t>MA : </a:t>
            </a:r>
            <a:r>
              <a:rPr lang="fr-FR" sz="800" dirty="0" smtClean="0">
                <a:solidFill>
                  <a:srgbClr val="0000FF"/>
                </a:solidFill>
              </a:rPr>
              <a:t>90,45%</a:t>
            </a:r>
            <a:endParaRPr lang="fr-FR" sz="800" dirty="0">
              <a:solidFill>
                <a:srgbClr val="0000FF"/>
              </a:solidFill>
            </a:endParaRPr>
          </a:p>
        </p:txBody>
      </p:sp>
      <p:sp>
        <p:nvSpPr>
          <p:cNvPr id="10" name="Bouton d'action : Personnalisé 9">
            <a:hlinkClick r:id="rId4" action="ppaction://hlinksldjump" highlightClick="1"/>
          </p:cNvPr>
          <p:cNvSpPr/>
          <p:nvPr/>
        </p:nvSpPr>
        <p:spPr>
          <a:xfrm>
            <a:off x="8513379" y="6314966"/>
            <a:ext cx="512399" cy="469720"/>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EP</a:t>
            </a:r>
            <a:endParaRPr lang="fr-FR" dirty="0"/>
          </a:p>
        </p:txBody>
      </p:sp>
    </p:spTree>
    <p:extLst>
      <p:ext uri="{BB962C8B-B14F-4D97-AF65-F5344CB8AC3E}">
        <p14:creationId xmlns:p14="http://schemas.microsoft.com/office/powerpoint/2010/main" val="2589030003"/>
      </p:ext>
    </p:extLst>
  </p:cSld>
  <p:clrMapOvr>
    <a:masterClrMapping/>
  </p:clrMapOvr>
  <p:transition xmlns:p14="http://schemas.microsoft.com/office/powerpoint/2010/main" spd="med">
    <p:split orient="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4353" y="69112"/>
            <a:ext cx="8861425" cy="1143000"/>
          </a:xfrm>
        </p:spPr>
        <p:txBody>
          <a:bodyPr>
            <a:normAutofit fontScale="90000"/>
          </a:bodyPr>
          <a:lstStyle/>
          <a:p>
            <a:r>
              <a:rPr lang="fr-FR" dirty="0">
                <a:solidFill>
                  <a:srgbClr val="FFFFFF"/>
                </a:solidFill>
              </a:rPr>
              <a:t>Écarts des moyennes entre les EPLE  </a:t>
            </a:r>
            <a:r>
              <a:rPr lang="fr-FR" dirty="0">
                <a:solidFill>
                  <a:srgbClr val="FFFF00"/>
                </a:solidFill>
              </a:rPr>
              <a:t>CAP BEP</a:t>
            </a:r>
            <a:r>
              <a:rPr lang="fr-FR" u="sng" dirty="0">
                <a:solidFill>
                  <a:srgbClr val="FFFF00"/>
                </a:solidFill>
              </a:rPr>
              <a:t> : 28</a:t>
            </a:r>
          </a:p>
        </p:txBody>
      </p:sp>
      <p:sp>
        <p:nvSpPr>
          <p:cNvPr id="4" name="Flèche vers le bas 3">
            <a:hlinkClick r:id="" action="ppaction://hlinkshowjump?jump=nextslide"/>
          </p:cNvPr>
          <p:cNvSpPr/>
          <p:nvPr/>
        </p:nvSpPr>
        <p:spPr>
          <a:xfrm>
            <a:off x="8542624" y="6385034"/>
            <a:ext cx="381019" cy="33282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aphicFrame>
        <p:nvGraphicFramePr>
          <p:cNvPr id="5" name="Graphique 4"/>
          <p:cNvGraphicFramePr>
            <a:graphicFrameLocks/>
          </p:cNvGraphicFramePr>
          <p:nvPr>
            <p:extLst>
              <p:ext uri="{D42A27DB-BD31-4B8C-83A1-F6EECF244321}">
                <p14:modId xmlns:p14="http://schemas.microsoft.com/office/powerpoint/2010/main" val="3284808162"/>
              </p:ext>
            </p:extLst>
          </p:nvPr>
        </p:nvGraphicFramePr>
        <p:xfrm>
          <a:off x="0" y="1289050"/>
          <a:ext cx="9144000" cy="55689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15777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397" y="1438186"/>
            <a:ext cx="9144793" cy="5419814"/>
          </a:xfrm>
          <a:prstGeom prst="rect">
            <a:avLst/>
          </a:prstGeom>
        </p:spPr>
      </p:pic>
      <p:sp>
        <p:nvSpPr>
          <p:cNvPr id="2" name="Titre 1"/>
          <p:cNvSpPr>
            <a:spLocks noGrp="1"/>
          </p:cNvSpPr>
          <p:nvPr>
            <p:ph type="title"/>
          </p:nvPr>
        </p:nvSpPr>
        <p:spPr>
          <a:xfrm>
            <a:off x="164353" y="69112"/>
            <a:ext cx="8861425" cy="1143000"/>
          </a:xfrm>
        </p:spPr>
        <p:txBody>
          <a:bodyPr>
            <a:normAutofit fontScale="90000"/>
          </a:bodyPr>
          <a:lstStyle/>
          <a:p>
            <a:r>
              <a:rPr lang="fr-FR" dirty="0" smtClean="0">
                <a:solidFill>
                  <a:srgbClr val="FFFFFF"/>
                </a:solidFill>
              </a:rPr>
              <a:t>Évolution </a:t>
            </a:r>
            <a:r>
              <a:rPr lang="fr-FR" dirty="0">
                <a:solidFill>
                  <a:srgbClr val="FFFFFF"/>
                </a:solidFill>
              </a:rPr>
              <a:t>des moyennes entre les EPLE  </a:t>
            </a:r>
            <a:r>
              <a:rPr lang="fr-FR" dirty="0">
                <a:solidFill>
                  <a:srgbClr val="FFFF00"/>
                </a:solidFill>
              </a:rPr>
              <a:t>CAP BEP : </a:t>
            </a:r>
            <a:r>
              <a:rPr lang="fr-FR" u="sng" dirty="0">
                <a:solidFill>
                  <a:srgbClr val="FFFF00"/>
                </a:solidFill>
              </a:rPr>
              <a:t>28 </a:t>
            </a:r>
            <a:r>
              <a:rPr lang="fr-FR" dirty="0">
                <a:solidFill>
                  <a:srgbClr val="FFFF00"/>
                </a:solidFill>
              </a:rPr>
              <a:t>(1/2)</a:t>
            </a:r>
          </a:p>
        </p:txBody>
      </p:sp>
      <p:sp>
        <p:nvSpPr>
          <p:cNvPr id="4" name="Flèche vers le bas 3">
            <a:hlinkClick r:id="" action="ppaction://hlinkshowjump?jump=nextslide"/>
          </p:cNvPr>
          <p:cNvSpPr/>
          <p:nvPr/>
        </p:nvSpPr>
        <p:spPr>
          <a:xfrm>
            <a:off x="8542624" y="1579570"/>
            <a:ext cx="381019" cy="33282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192356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793" y="1547924"/>
            <a:ext cx="9144793" cy="5310076"/>
          </a:xfrm>
          <a:prstGeom prst="rect">
            <a:avLst/>
          </a:prstGeom>
        </p:spPr>
      </p:pic>
      <p:sp>
        <p:nvSpPr>
          <p:cNvPr id="2" name="Titre 1"/>
          <p:cNvSpPr>
            <a:spLocks noGrp="1"/>
          </p:cNvSpPr>
          <p:nvPr>
            <p:ph type="title"/>
          </p:nvPr>
        </p:nvSpPr>
        <p:spPr>
          <a:xfrm>
            <a:off x="164353" y="69112"/>
            <a:ext cx="8861425" cy="1143000"/>
          </a:xfrm>
        </p:spPr>
        <p:txBody>
          <a:bodyPr>
            <a:normAutofit fontScale="90000"/>
          </a:bodyPr>
          <a:lstStyle/>
          <a:p>
            <a:r>
              <a:rPr lang="fr-FR" smtClean="0">
                <a:solidFill>
                  <a:srgbClr val="FFFFFF"/>
                </a:solidFill>
              </a:rPr>
              <a:t>Évolution </a:t>
            </a:r>
            <a:r>
              <a:rPr lang="fr-FR" dirty="0">
                <a:solidFill>
                  <a:srgbClr val="FFFFFF"/>
                </a:solidFill>
              </a:rPr>
              <a:t>des moyennes entre les EPLE  </a:t>
            </a:r>
            <a:r>
              <a:rPr lang="fr-FR" dirty="0">
                <a:solidFill>
                  <a:srgbClr val="FFFF00"/>
                </a:solidFill>
              </a:rPr>
              <a:t>CAP BEP : </a:t>
            </a:r>
            <a:r>
              <a:rPr lang="fr-FR" u="sng" dirty="0">
                <a:solidFill>
                  <a:srgbClr val="FFFF00"/>
                </a:solidFill>
              </a:rPr>
              <a:t>28 </a:t>
            </a:r>
            <a:r>
              <a:rPr lang="fr-FR" dirty="0">
                <a:solidFill>
                  <a:srgbClr val="FFFF00"/>
                </a:solidFill>
              </a:rPr>
              <a:t>(2/2)</a:t>
            </a:r>
          </a:p>
        </p:txBody>
      </p:sp>
      <p:sp>
        <p:nvSpPr>
          <p:cNvPr id="4" name="Flèche vers le bas 3">
            <a:hlinkClick r:id="" action="ppaction://hlinkshowjump?jump=nextslide"/>
          </p:cNvPr>
          <p:cNvSpPr/>
          <p:nvPr/>
        </p:nvSpPr>
        <p:spPr>
          <a:xfrm>
            <a:off x="8644759" y="1134115"/>
            <a:ext cx="381019" cy="33282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635683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4353" y="69112"/>
            <a:ext cx="8861425" cy="1143000"/>
          </a:xfrm>
        </p:spPr>
        <p:txBody>
          <a:bodyPr>
            <a:normAutofit fontScale="90000"/>
          </a:bodyPr>
          <a:lstStyle/>
          <a:p>
            <a:r>
              <a:rPr lang="fr-FR" dirty="0">
                <a:solidFill>
                  <a:srgbClr val="FFFFFF"/>
                </a:solidFill>
              </a:rPr>
              <a:t>Inaptitudes </a:t>
            </a:r>
            <a:r>
              <a:rPr lang="fr-FR" u="sng" dirty="0">
                <a:solidFill>
                  <a:srgbClr val="FFFF00"/>
                </a:solidFill>
              </a:rPr>
              <a:t>CAP BEP : 28 1/2</a:t>
            </a:r>
          </a:p>
        </p:txBody>
      </p:sp>
      <p:pic>
        <p:nvPicPr>
          <p:cNvPr id="12" name="Image 11"/>
          <p:cNvPicPr>
            <a:picLocks noChangeAspect="1"/>
          </p:cNvPicPr>
          <p:nvPr/>
        </p:nvPicPr>
        <p:blipFill>
          <a:blip r:embed="rId3"/>
          <a:stretch>
            <a:fillRect/>
          </a:stretch>
        </p:blipFill>
        <p:spPr>
          <a:xfrm>
            <a:off x="616207" y="984872"/>
            <a:ext cx="8169367" cy="5745537"/>
          </a:xfrm>
          <a:prstGeom prst="rect">
            <a:avLst/>
          </a:prstGeom>
        </p:spPr>
      </p:pic>
      <p:sp>
        <p:nvSpPr>
          <p:cNvPr id="4" name="Flèche vers le bas 3">
            <a:hlinkClick r:id="" action="ppaction://hlinkshowjump?jump=nextslide"/>
          </p:cNvPr>
          <p:cNvSpPr/>
          <p:nvPr/>
        </p:nvSpPr>
        <p:spPr>
          <a:xfrm>
            <a:off x="8644759" y="1134115"/>
            <a:ext cx="381019" cy="33282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5" name="Connecteur droit 4"/>
          <p:cNvCxnSpPr/>
          <p:nvPr/>
        </p:nvCxnSpPr>
        <p:spPr>
          <a:xfrm>
            <a:off x="757327" y="5082025"/>
            <a:ext cx="801260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ZoneTexte 5"/>
          <p:cNvSpPr txBox="1"/>
          <p:nvPr/>
        </p:nvSpPr>
        <p:spPr>
          <a:xfrm>
            <a:off x="493510" y="4842342"/>
            <a:ext cx="761366" cy="215444"/>
          </a:xfrm>
          <a:prstGeom prst="rect">
            <a:avLst/>
          </a:prstGeom>
          <a:noFill/>
        </p:spPr>
        <p:txBody>
          <a:bodyPr wrap="square" rtlCol="0">
            <a:spAutoFit/>
          </a:bodyPr>
          <a:lstStyle/>
          <a:p>
            <a:r>
              <a:rPr lang="fr-FR" sz="800" dirty="0">
                <a:solidFill>
                  <a:srgbClr val="FF0000"/>
                </a:solidFill>
              </a:rPr>
              <a:t>MA : </a:t>
            </a:r>
            <a:r>
              <a:rPr lang="fr-FR" sz="800" dirty="0" smtClean="0">
                <a:solidFill>
                  <a:srgbClr val="FF0000"/>
                </a:solidFill>
              </a:rPr>
              <a:t>4,05% </a:t>
            </a:r>
            <a:endParaRPr lang="fr-FR" sz="800" dirty="0">
              <a:solidFill>
                <a:srgbClr val="FF0000"/>
              </a:solidFill>
            </a:endParaRPr>
          </a:p>
        </p:txBody>
      </p:sp>
      <p:cxnSp>
        <p:nvCxnSpPr>
          <p:cNvPr id="7" name="Connecteur droit 6"/>
          <p:cNvCxnSpPr/>
          <p:nvPr/>
        </p:nvCxnSpPr>
        <p:spPr>
          <a:xfrm>
            <a:off x="762155" y="5387187"/>
            <a:ext cx="8012603"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8" name="ZoneTexte 7"/>
          <p:cNvSpPr txBox="1"/>
          <p:nvPr/>
        </p:nvSpPr>
        <p:spPr>
          <a:xfrm>
            <a:off x="420429" y="5171743"/>
            <a:ext cx="683452" cy="215444"/>
          </a:xfrm>
          <a:prstGeom prst="rect">
            <a:avLst/>
          </a:prstGeom>
          <a:noFill/>
        </p:spPr>
        <p:txBody>
          <a:bodyPr wrap="square" rtlCol="0">
            <a:spAutoFit/>
          </a:bodyPr>
          <a:lstStyle/>
          <a:p>
            <a:r>
              <a:rPr lang="fr-FR" sz="800" dirty="0">
                <a:solidFill>
                  <a:srgbClr val="008000"/>
                </a:solidFill>
              </a:rPr>
              <a:t>MA : </a:t>
            </a:r>
            <a:r>
              <a:rPr lang="fr-FR" sz="800" dirty="0" smtClean="0">
                <a:solidFill>
                  <a:srgbClr val="008000"/>
                </a:solidFill>
              </a:rPr>
              <a:t>2,88%</a:t>
            </a:r>
            <a:endParaRPr lang="fr-FR" sz="800" dirty="0">
              <a:solidFill>
                <a:srgbClr val="008000"/>
              </a:solidFill>
            </a:endParaRPr>
          </a:p>
        </p:txBody>
      </p:sp>
      <p:cxnSp>
        <p:nvCxnSpPr>
          <p:cNvPr id="9" name="Connecteur droit 8"/>
          <p:cNvCxnSpPr/>
          <p:nvPr/>
        </p:nvCxnSpPr>
        <p:spPr>
          <a:xfrm>
            <a:off x="724381" y="2339706"/>
            <a:ext cx="8012603" cy="0"/>
          </a:xfrm>
          <a:prstGeom prst="line">
            <a:avLst/>
          </a:prstGeom>
          <a:ln>
            <a:solidFill>
              <a:srgbClr val="3333FF"/>
            </a:solidFill>
          </a:ln>
        </p:spPr>
        <p:style>
          <a:lnRef idx="2">
            <a:schemeClr val="accent1"/>
          </a:lnRef>
          <a:fillRef idx="0">
            <a:schemeClr val="accent1"/>
          </a:fillRef>
          <a:effectRef idx="1">
            <a:schemeClr val="accent1"/>
          </a:effectRef>
          <a:fontRef idx="minor">
            <a:schemeClr val="tx1"/>
          </a:fontRef>
        </p:style>
      </p:cxnSp>
      <p:sp>
        <p:nvSpPr>
          <p:cNvPr id="10" name="ZoneTexte 9"/>
          <p:cNvSpPr txBox="1"/>
          <p:nvPr/>
        </p:nvSpPr>
        <p:spPr>
          <a:xfrm>
            <a:off x="8056525" y="2104177"/>
            <a:ext cx="756002" cy="215444"/>
          </a:xfrm>
          <a:prstGeom prst="rect">
            <a:avLst/>
          </a:prstGeom>
          <a:noFill/>
        </p:spPr>
        <p:txBody>
          <a:bodyPr wrap="square" rtlCol="0">
            <a:spAutoFit/>
          </a:bodyPr>
          <a:lstStyle/>
          <a:p>
            <a:r>
              <a:rPr lang="fr-FR" sz="800" dirty="0">
                <a:solidFill>
                  <a:srgbClr val="0000FF"/>
                </a:solidFill>
              </a:rPr>
              <a:t>MA : </a:t>
            </a:r>
            <a:r>
              <a:rPr lang="fr-FR" sz="800" dirty="0" smtClean="0">
                <a:solidFill>
                  <a:srgbClr val="0000FF"/>
                </a:solidFill>
              </a:rPr>
              <a:t>93,08%</a:t>
            </a:r>
            <a:endParaRPr lang="fr-FR" sz="800" dirty="0">
              <a:solidFill>
                <a:srgbClr val="0000FF"/>
              </a:solidFill>
            </a:endParaRPr>
          </a:p>
        </p:txBody>
      </p:sp>
    </p:spTree>
    <p:extLst>
      <p:ext uri="{BB962C8B-B14F-4D97-AF65-F5344CB8AC3E}">
        <p14:creationId xmlns:p14="http://schemas.microsoft.com/office/powerpoint/2010/main" val="1729501626"/>
      </p:ext>
    </p:extLst>
  </p:cSld>
  <p:clrMapOvr>
    <a:masterClrMapping/>
  </p:clrMapOvr>
  <p:transition xmlns:p14="http://schemas.microsoft.com/office/powerpoint/2010/main" spd="med">
    <p:split orient="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4353" y="69112"/>
            <a:ext cx="8861425" cy="1143000"/>
          </a:xfrm>
        </p:spPr>
        <p:txBody>
          <a:bodyPr>
            <a:normAutofit fontScale="90000"/>
          </a:bodyPr>
          <a:lstStyle/>
          <a:p>
            <a:r>
              <a:rPr lang="fr-FR" dirty="0">
                <a:solidFill>
                  <a:srgbClr val="FFFFFF"/>
                </a:solidFill>
              </a:rPr>
              <a:t>Inaptitudes </a:t>
            </a:r>
            <a:r>
              <a:rPr lang="fr-FR" u="sng" dirty="0">
                <a:solidFill>
                  <a:srgbClr val="FFFF00"/>
                </a:solidFill>
              </a:rPr>
              <a:t>CAP BEP : 28 2/2</a:t>
            </a:r>
          </a:p>
        </p:txBody>
      </p:sp>
      <p:pic>
        <p:nvPicPr>
          <p:cNvPr id="3" name="Image 2"/>
          <p:cNvPicPr>
            <a:picLocks noChangeAspect="1"/>
          </p:cNvPicPr>
          <p:nvPr/>
        </p:nvPicPr>
        <p:blipFill>
          <a:blip r:embed="rId3"/>
          <a:stretch>
            <a:fillRect/>
          </a:stretch>
        </p:blipFill>
        <p:spPr>
          <a:xfrm>
            <a:off x="712382" y="1009066"/>
            <a:ext cx="7983787" cy="5615018"/>
          </a:xfrm>
          <a:prstGeom prst="rect">
            <a:avLst/>
          </a:prstGeom>
        </p:spPr>
      </p:pic>
      <p:sp>
        <p:nvSpPr>
          <p:cNvPr id="4" name="Flèche vers le bas 3">
            <a:hlinkClick r:id="" action="ppaction://hlinkshowjump?jump=nextslide"/>
          </p:cNvPr>
          <p:cNvSpPr/>
          <p:nvPr/>
        </p:nvSpPr>
        <p:spPr>
          <a:xfrm>
            <a:off x="8644759" y="1134115"/>
            <a:ext cx="381019" cy="33282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5" name="Connecteur droit 4"/>
          <p:cNvCxnSpPr/>
          <p:nvPr/>
        </p:nvCxnSpPr>
        <p:spPr>
          <a:xfrm>
            <a:off x="729517" y="5054212"/>
            <a:ext cx="801260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ZoneTexte 5"/>
          <p:cNvSpPr txBox="1"/>
          <p:nvPr/>
        </p:nvSpPr>
        <p:spPr>
          <a:xfrm>
            <a:off x="465700" y="4814529"/>
            <a:ext cx="761366" cy="215444"/>
          </a:xfrm>
          <a:prstGeom prst="rect">
            <a:avLst/>
          </a:prstGeom>
          <a:noFill/>
        </p:spPr>
        <p:txBody>
          <a:bodyPr wrap="square" rtlCol="0">
            <a:spAutoFit/>
          </a:bodyPr>
          <a:lstStyle/>
          <a:p>
            <a:r>
              <a:rPr lang="fr-FR" sz="800" dirty="0">
                <a:solidFill>
                  <a:srgbClr val="FF0000"/>
                </a:solidFill>
              </a:rPr>
              <a:t>MA : </a:t>
            </a:r>
            <a:r>
              <a:rPr lang="fr-FR" sz="800" dirty="0" smtClean="0">
                <a:solidFill>
                  <a:srgbClr val="FF0000"/>
                </a:solidFill>
              </a:rPr>
              <a:t>4,05% </a:t>
            </a:r>
            <a:endParaRPr lang="fr-FR" sz="800" dirty="0">
              <a:solidFill>
                <a:srgbClr val="FF0000"/>
              </a:solidFill>
            </a:endParaRPr>
          </a:p>
        </p:txBody>
      </p:sp>
      <p:cxnSp>
        <p:nvCxnSpPr>
          <p:cNvPr id="7" name="Connecteur droit 6"/>
          <p:cNvCxnSpPr/>
          <p:nvPr/>
        </p:nvCxnSpPr>
        <p:spPr>
          <a:xfrm>
            <a:off x="762155" y="5387187"/>
            <a:ext cx="8012603"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8" name="ZoneTexte 7"/>
          <p:cNvSpPr txBox="1"/>
          <p:nvPr/>
        </p:nvSpPr>
        <p:spPr>
          <a:xfrm>
            <a:off x="420429" y="5171743"/>
            <a:ext cx="683452" cy="215444"/>
          </a:xfrm>
          <a:prstGeom prst="rect">
            <a:avLst/>
          </a:prstGeom>
          <a:noFill/>
        </p:spPr>
        <p:txBody>
          <a:bodyPr wrap="square" rtlCol="0">
            <a:spAutoFit/>
          </a:bodyPr>
          <a:lstStyle/>
          <a:p>
            <a:r>
              <a:rPr lang="fr-FR" sz="800" dirty="0">
                <a:solidFill>
                  <a:srgbClr val="008000"/>
                </a:solidFill>
              </a:rPr>
              <a:t>MA : </a:t>
            </a:r>
            <a:r>
              <a:rPr lang="fr-FR" sz="800" dirty="0" smtClean="0">
                <a:solidFill>
                  <a:srgbClr val="008000"/>
                </a:solidFill>
              </a:rPr>
              <a:t>2,88%</a:t>
            </a:r>
            <a:endParaRPr lang="fr-FR" sz="800" dirty="0">
              <a:solidFill>
                <a:srgbClr val="008000"/>
              </a:solidFill>
            </a:endParaRPr>
          </a:p>
        </p:txBody>
      </p:sp>
      <p:cxnSp>
        <p:nvCxnSpPr>
          <p:cNvPr id="9" name="Connecteur droit 8"/>
          <p:cNvCxnSpPr/>
          <p:nvPr/>
        </p:nvCxnSpPr>
        <p:spPr>
          <a:xfrm>
            <a:off x="678031" y="2413874"/>
            <a:ext cx="8012603" cy="0"/>
          </a:xfrm>
          <a:prstGeom prst="line">
            <a:avLst/>
          </a:prstGeom>
          <a:ln>
            <a:solidFill>
              <a:srgbClr val="3333FF"/>
            </a:solidFill>
          </a:ln>
        </p:spPr>
        <p:style>
          <a:lnRef idx="2">
            <a:schemeClr val="accent1"/>
          </a:lnRef>
          <a:fillRef idx="0">
            <a:schemeClr val="accent1"/>
          </a:fillRef>
          <a:effectRef idx="1">
            <a:schemeClr val="accent1"/>
          </a:effectRef>
          <a:fontRef idx="minor">
            <a:schemeClr val="tx1"/>
          </a:fontRef>
        </p:style>
      </p:cxnSp>
      <p:sp>
        <p:nvSpPr>
          <p:cNvPr id="10" name="ZoneTexte 9"/>
          <p:cNvSpPr txBox="1"/>
          <p:nvPr/>
        </p:nvSpPr>
        <p:spPr>
          <a:xfrm>
            <a:off x="8010175" y="2178345"/>
            <a:ext cx="756002" cy="215444"/>
          </a:xfrm>
          <a:prstGeom prst="rect">
            <a:avLst/>
          </a:prstGeom>
          <a:noFill/>
        </p:spPr>
        <p:txBody>
          <a:bodyPr wrap="square" rtlCol="0">
            <a:spAutoFit/>
          </a:bodyPr>
          <a:lstStyle/>
          <a:p>
            <a:r>
              <a:rPr lang="fr-FR" sz="800" dirty="0">
                <a:solidFill>
                  <a:srgbClr val="0000FF"/>
                </a:solidFill>
              </a:rPr>
              <a:t>MA : </a:t>
            </a:r>
            <a:r>
              <a:rPr lang="fr-FR" sz="800" dirty="0" smtClean="0">
                <a:solidFill>
                  <a:srgbClr val="0000FF"/>
                </a:solidFill>
              </a:rPr>
              <a:t>93,08%</a:t>
            </a:r>
            <a:endParaRPr lang="fr-FR" sz="800" dirty="0">
              <a:solidFill>
                <a:srgbClr val="0000FF"/>
              </a:solidFill>
            </a:endParaRPr>
          </a:p>
        </p:txBody>
      </p:sp>
    </p:spTree>
    <p:extLst>
      <p:ext uri="{BB962C8B-B14F-4D97-AF65-F5344CB8AC3E}">
        <p14:creationId xmlns:p14="http://schemas.microsoft.com/office/powerpoint/2010/main" val="3397870995"/>
      </p:ext>
    </p:extLst>
  </p:cSld>
  <p:clrMapOvr>
    <a:masterClrMapping/>
  </p:clrMapOvr>
  <p:transition xmlns:p14="http://schemas.microsoft.com/office/powerpoint/2010/main" spd="med">
    <p:split orient="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4353" y="69112"/>
            <a:ext cx="8861425" cy="1143000"/>
          </a:xfrm>
        </p:spPr>
        <p:txBody>
          <a:bodyPr>
            <a:normAutofit fontScale="90000"/>
          </a:bodyPr>
          <a:lstStyle/>
          <a:p>
            <a:r>
              <a:rPr lang="fr-FR">
                <a:solidFill>
                  <a:srgbClr val="FFFFFF"/>
                </a:solidFill>
              </a:rPr>
              <a:t>Écarts </a:t>
            </a:r>
            <a:r>
              <a:rPr lang="fr-FR" dirty="0">
                <a:solidFill>
                  <a:srgbClr val="FFFFFF"/>
                </a:solidFill>
              </a:rPr>
              <a:t>des moyennes entre les EPLE  </a:t>
            </a:r>
            <a:r>
              <a:rPr lang="fr-FR" dirty="0">
                <a:solidFill>
                  <a:srgbClr val="FFFF00"/>
                </a:solidFill>
              </a:rPr>
              <a:t>CAP BEP</a:t>
            </a:r>
            <a:r>
              <a:rPr lang="fr-FR" u="sng" dirty="0">
                <a:solidFill>
                  <a:srgbClr val="FFFF00"/>
                </a:solidFill>
              </a:rPr>
              <a:t> : 41</a:t>
            </a:r>
          </a:p>
        </p:txBody>
      </p:sp>
      <p:sp>
        <p:nvSpPr>
          <p:cNvPr id="5" name="Flèche vers le bas 4">
            <a:hlinkClick r:id="" action="ppaction://hlinkshowjump?jump=nextslide"/>
          </p:cNvPr>
          <p:cNvSpPr/>
          <p:nvPr/>
        </p:nvSpPr>
        <p:spPr>
          <a:xfrm>
            <a:off x="8542624" y="6385034"/>
            <a:ext cx="381019" cy="33282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aphicFrame>
        <p:nvGraphicFramePr>
          <p:cNvPr id="4" name="Graphique 3"/>
          <p:cNvGraphicFramePr>
            <a:graphicFrameLocks/>
          </p:cNvGraphicFramePr>
          <p:nvPr>
            <p:extLst>
              <p:ext uri="{D42A27DB-BD31-4B8C-83A1-F6EECF244321}">
                <p14:modId xmlns:p14="http://schemas.microsoft.com/office/powerpoint/2010/main" val="2299896426"/>
              </p:ext>
            </p:extLst>
          </p:nvPr>
        </p:nvGraphicFramePr>
        <p:xfrm>
          <a:off x="0" y="1560576"/>
          <a:ext cx="9144000" cy="52974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74647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793" y="1468669"/>
            <a:ext cx="9144793" cy="5389331"/>
          </a:xfrm>
          <a:prstGeom prst="rect">
            <a:avLst/>
          </a:prstGeom>
        </p:spPr>
      </p:pic>
      <p:sp>
        <p:nvSpPr>
          <p:cNvPr id="2" name="Titre 1"/>
          <p:cNvSpPr>
            <a:spLocks noGrp="1"/>
          </p:cNvSpPr>
          <p:nvPr>
            <p:ph type="title"/>
          </p:nvPr>
        </p:nvSpPr>
        <p:spPr>
          <a:xfrm>
            <a:off x="164353" y="69112"/>
            <a:ext cx="8861425" cy="1143000"/>
          </a:xfrm>
        </p:spPr>
        <p:txBody>
          <a:bodyPr>
            <a:normAutofit fontScale="90000"/>
          </a:bodyPr>
          <a:lstStyle/>
          <a:p>
            <a:r>
              <a:rPr lang="fr-FR" smtClean="0">
                <a:solidFill>
                  <a:srgbClr val="FFFFFF"/>
                </a:solidFill>
              </a:rPr>
              <a:t>Évolution </a:t>
            </a:r>
            <a:r>
              <a:rPr lang="fr-FR" dirty="0">
                <a:solidFill>
                  <a:srgbClr val="FFFFFF"/>
                </a:solidFill>
              </a:rPr>
              <a:t>des moyennes entre les EPLE  </a:t>
            </a:r>
            <a:r>
              <a:rPr lang="fr-FR" dirty="0">
                <a:solidFill>
                  <a:srgbClr val="FFFF00"/>
                </a:solidFill>
              </a:rPr>
              <a:t>CAP BEP</a:t>
            </a:r>
            <a:r>
              <a:rPr lang="fr-FR" u="sng" dirty="0">
                <a:solidFill>
                  <a:srgbClr val="FFFF00"/>
                </a:solidFill>
              </a:rPr>
              <a:t> : 41</a:t>
            </a:r>
          </a:p>
        </p:txBody>
      </p:sp>
      <p:sp>
        <p:nvSpPr>
          <p:cNvPr id="5" name="Flèche vers le bas 4">
            <a:hlinkClick r:id="" action="ppaction://hlinkshowjump?jump=nextslide"/>
          </p:cNvPr>
          <p:cNvSpPr/>
          <p:nvPr/>
        </p:nvSpPr>
        <p:spPr>
          <a:xfrm>
            <a:off x="8644759" y="1134115"/>
            <a:ext cx="381019" cy="33282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510076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0" y="95625"/>
            <a:ext cx="9144000" cy="965200"/>
          </a:xfrm>
        </p:spPr>
        <p:txBody>
          <a:bodyPr/>
          <a:lstStyle/>
          <a:p>
            <a:pPr marL="0" lvl="4" indent="0" algn="ctr">
              <a:buNone/>
            </a:pPr>
            <a:r>
              <a:rPr lang="fr-FR" sz="2600" b="1" dirty="0">
                <a:solidFill>
                  <a:schemeClr val="bg1"/>
                </a:solidFill>
                <a:sym typeface="Wingdings"/>
              </a:rPr>
              <a:t>Évolution de l’offre de certification par CP </a:t>
            </a:r>
            <a:br>
              <a:rPr lang="fr-FR" sz="2600" b="1" dirty="0">
                <a:solidFill>
                  <a:schemeClr val="bg1"/>
                </a:solidFill>
                <a:sym typeface="Wingdings"/>
              </a:rPr>
            </a:br>
            <a:r>
              <a:rPr lang="fr-FR" sz="2600" b="1" dirty="0">
                <a:solidFill>
                  <a:schemeClr val="bg1"/>
                </a:solidFill>
                <a:sym typeface="Wingdings"/>
              </a:rPr>
              <a:t>pour le </a:t>
            </a:r>
            <a:r>
              <a:rPr lang="fr-FR" sz="2600" b="1" u="sng" dirty="0">
                <a:solidFill>
                  <a:srgbClr val="FFFF00"/>
                </a:solidFill>
                <a:sym typeface="Wingdings"/>
              </a:rPr>
              <a:t>Bac Pro </a:t>
            </a:r>
            <a:r>
              <a:rPr lang="fr-FR" sz="2600" b="1" dirty="0">
                <a:solidFill>
                  <a:schemeClr val="bg1"/>
                </a:solidFill>
                <a:sym typeface="Wingdings"/>
              </a:rPr>
              <a:t>de 2011  2016 </a:t>
            </a:r>
            <a:endParaRPr lang="fr-FR" sz="2800" dirty="0">
              <a:solidFill>
                <a:srgbClr val="FFFF00"/>
              </a:solidFill>
            </a:endParaRPr>
          </a:p>
        </p:txBody>
      </p:sp>
      <p:sp>
        <p:nvSpPr>
          <p:cNvPr id="4" name="ZoneTexte 3"/>
          <p:cNvSpPr txBox="1"/>
          <p:nvPr/>
        </p:nvSpPr>
        <p:spPr>
          <a:xfrm>
            <a:off x="457200" y="2472267"/>
            <a:ext cx="8466667" cy="3420533"/>
          </a:xfrm>
          <a:prstGeom prst="rect">
            <a:avLst/>
          </a:prstGeom>
          <a:noFill/>
        </p:spPr>
        <p:txBody>
          <a:bodyPr wrap="square" rtlCol="0">
            <a:spAutoFit/>
          </a:bodyPr>
          <a:lstStyle/>
          <a:p>
            <a:endParaRPr lang="fr-FR" dirty="0"/>
          </a:p>
        </p:txBody>
      </p:sp>
      <p:graphicFrame>
        <p:nvGraphicFramePr>
          <p:cNvPr id="10" name="Tableau 9"/>
          <p:cNvGraphicFramePr>
            <a:graphicFrameLocks noGrp="1"/>
          </p:cNvGraphicFramePr>
          <p:nvPr>
            <p:extLst>
              <p:ext uri="{D42A27DB-BD31-4B8C-83A1-F6EECF244321}">
                <p14:modId xmlns:p14="http://schemas.microsoft.com/office/powerpoint/2010/main" val="2517985757"/>
              </p:ext>
            </p:extLst>
          </p:nvPr>
        </p:nvGraphicFramePr>
        <p:xfrm>
          <a:off x="135714" y="4779945"/>
          <a:ext cx="8903698" cy="1920144"/>
        </p:xfrm>
        <a:graphic>
          <a:graphicData uri="http://schemas.openxmlformats.org/drawingml/2006/table">
            <a:tbl>
              <a:tblPr/>
              <a:tblGrid>
                <a:gridCol w="2586954">
                  <a:extLst>
                    <a:ext uri="{9D8B030D-6E8A-4147-A177-3AD203B41FA5}">
                      <a16:colId xmlns="" xmlns:a16="http://schemas.microsoft.com/office/drawing/2014/main" val="20000"/>
                    </a:ext>
                  </a:extLst>
                </a:gridCol>
                <a:gridCol w="975987">
                  <a:extLst>
                    <a:ext uri="{9D8B030D-6E8A-4147-A177-3AD203B41FA5}">
                      <a16:colId xmlns="" xmlns:a16="http://schemas.microsoft.com/office/drawing/2014/main" val="20001"/>
                    </a:ext>
                  </a:extLst>
                </a:gridCol>
                <a:gridCol w="776086">
                  <a:extLst>
                    <a:ext uri="{9D8B030D-6E8A-4147-A177-3AD203B41FA5}">
                      <a16:colId xmlns="" xmlns:a16="http://schemas.microsoft.com/office/drawing/2014/main" val="20002"/>
                    </a:ext>
                  </a:extLst>
                </a:gridCol>
                <a:gridCol w="1046541">
                  <a:extLst>
                    <a:ext uri="{9D8B030D-6E8A-4147-A177-3AD203B41FA5}">
                      <a16:colId xmlns="" xmlns:a16="http://schemas.microsoft.com/office/drawing/2014/main" val="20003"/>
                    </a:ext>
                  </a:extLst>
                </a:gridCol>
                <a:gridCol w="3518130">
                  <a:extLst>
                    <a:ext uri="{9D8B030D-6E8A-4147-A177-3AD203B41FA5}">
                      <a16:colId xmlns="" xmlns:a16="http://schemas.microsoft.com/office/drawing/2014/main" val="20004"/>
                    </a:ext>
                  </a:extLst>
                </a:gridCol>
              </a:tblGrid>
              <a:tr h="281455">
                <a:tc>
                  <a:txBody>
                    <a:bodyPr/>
                    <a:lstStyle/>
                    <a:p>
                      <a:pPr algn="ctr" fontAlgn="ctr"/>
                      <a:r>
                        <a:rPr lang="fr-FR" sz="1600" b="1" i="0" u="none" strike="noStrike" dirty="0">
                          <a:solidFill>
                            <a:srgbClr val="FFFFFF"/>
                          </a:solidFill>
                          <a:effectLst/>
                          <a:latin typeface="Calibri"/>
                        </a:rPr>
                        <a:t>Répartition par sexe et par</a:t>
                      </a:r>
                      <a:r>
                        <a:rPr lang="fr-FR" sz="1600" b="1" i="0" u="none" strike="noStrike" baseline="0" dirty="0">
                          <a:solidFill>
                            <a:srgbClr val="FFFFFF"/>
                          </a:solidFill>
                          <a:effectLst/>
                          <a:latin typeface="Calibri"/>
                        </a:rPr>
                        <a:t> CP </a:t>
                      </a:r>
                      <a:endParaRPr lang="fr-FR" sz="1600" b="1" i="0" u="none" strike="noStrike" dirty="0">
                        <a:solidFill>
                          <a:srgbClr val="FFFFFF"/>
                        </a:solidFill>
                        <a:effectLst/>
                        <a:latin typeface="Calibri"/>
                      </a:endParaRPr>
                    </a:p>
                  </a:txBody>
                  <a:tcPr marL="12700" marR="12700" marT="12700" marB="0" anchor="ctr">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4F81BD"/>
                    </a:solidFill>
                  </a:tcPr>
                </a:tc>
                <a:tc>
                  <a:txBody>
                    <a:bodyPr/>
                    <a:lstStyle/>
                    <a:p>
                      <a:pPr algn="ctr" fontAlgn="ctr"/>
                      <a:r>
                        <a:rPr lang="fr-FR" sz="1600" b="1" i="0" u="none" strike="noStrike" dirty="0">
                          <a:solidFill>
                            <a:srgbClr val="FFFFFF"/>
                          </a:solidFill>
                          <a:effectLst/>
                          <a:latin typeface="Calibri"/>
                        </a:rPr>
                        <a:t>F </a:t>
                      </a: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4F81BD"/>
                    </a:solidFill>
                  </a:tcPr>
                </a:tc>
                <a:tc>
                  <a:txBody>
                    <a:bodyPr/>
                    <a:lstStyle/>
                    <a:p>
                      <a:pPr algn="ctr" fontAlgn="ctr"/>
                      <a:r>
                        <a:rPr lang="fr-FR" sz="1600" b="1" i="0" u="none" strike="noStrike" dirty="0">
                          <a:solidFill>
                            <a:srgbClr val="FFFFFF"/>
                          </a:solidFill>
                          <a:effectLst/>
                          <a:latin typeface="Calibri"/>
                        </a:rPr>
                        <a:t>G </a:t>
                      </a: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4F81BD"/>
                    </a:solidFill>
                  </a:tcPr>
                </a:tc>
                <a:tc>
                  <a:txBody>
                    <a:bodyPr/>
                    <a:lstStyle/>
                    <a:p>
                      <a:pPr algn="ctr" fontAlgn="ctr"/>
                      <a:r>
                        <a:rPr lang="fr-FR" sz="1600" b="1" i="0" u="none" strike="noStrike" dirty="0">
                          <a:solidFill>
                            <a:srgbClr val="FFFFFF"/>
                          </a:solidFill>
                          <a:effectLst/>
                          <a:latin typeface="Calibri"/>
                        </a:rPr>
                        <a:t>F/G</a:t>
                      </a: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4F81BD"/>
                    </a:solidFill>
                  </a:tcPr>
                </a:tc>
                <a:tc>
                  <a:txBody>
                    <a:bodyPr/>
                    <a:lstStyle/>
                    <a:p>
                      <a:pPr algn="ctr" fontAlgn="ctr"/>
                      <a:r>
                        <a:rPr lang="fr-FR" sz="1600" b="1" i="0" u="none" strike="noStrike" dirty="0">
                          <a:solidFill>
                            <a:srgbClr val="FF0000"/>
                          </a:solidFill>
                          <a:effectLst/>
                          <a:latin typeface="Calibri"/>
                        </a:rPr>
                        <a:t>Fréquentation des CP </a:t>
                      </a:r>
                    </a:p>
                    <a:p>
                      <a:pPr algn="ctr" fontAlgn="ctr"/>
                      <a:r>
                        <a:rPr lang="fr-FR" sz="1600" b="1" i="0" u="none" strike="noStrike" dirty="0">
                          <a:solidFill>
                            <a:srgbClr val="FF0000"/>
                          </a:solidFill>
                          <a:effectLst/>
                          <a:latin typeface="Calibri"/>
                        </a:rPr>
                        <a:t>au niveau national en 2015 </a:t>
                      </a: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4F81BD"/>
                    </a:solidFill>
                  </a:tcPr>
                </a:tc>
                <a:extLst>
                  <a:ext uri="{0D108BD9-81ED-4DB2-BD59-A6C34878D82A}">
                    <a16:rowId xmlns="" xmlns:a16="http://schemas.microsoft.com/office/drawing/2014/main" val="10000"/>
                  </a:ext>
                </a:extLst>
              </a:tr>
              <a:tr h="283211">
                <a:tc>
                  <a:txBody>
                    <a:bodyPr/>
                    <a:lstStyle/>
                    <a:p>
                      <a:pPr algn="ctr" fontAlgn="ctr"/>
                      <a:r>
                        <a:rPr lang="fr-FR" sz="1400" b="1" i="0" u="none" strike="noStrike" dirty="0">
                          <a:solidFill>
                            <a:srgbClr val="000000"/>
                          </a:solidFill>
                          <a:effectLst/>
                          <a:latin typeface="Calibri"/>
                        </a:rPr>
                        <a:t>CP1</a:t>
                      </a:r>
                    </a:p>
                  </a:txBody>
                  <a:tcPr marL="12700" marR="12700" marT="1270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fr-FR" sz="1400" b="1" i="0" u="none" strike="noStrike" dirty="0" smtClean="0">
                          <a:solidFill>
                            <a:srgbClr val="FF33E4"/>
                          </a:solidFill>
                          <a:effectLst/>
                          <a:latin typeface="Calibri"/>
                        </a:rPr>
                        <a:t>16,62 </a:t>
                      </a:r>
                      <a:r>
                        <a:rPr lang="fr-FR" sz="1400" b="1" i="0" u="none" strike="noStrike" dirty="0">
                          <a:solidFill>
                            <a:srgbClr val="FF33E4"/>
                          </a:solidFill>
                          <a:effectLst/>
                          <a:latin typeface="Calibri"/>
                        </a:rPr>
                        <a:t>%</a:t>
                      </a: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fr-FR" sz="1400" b="1" i="0" u="none" strike="noStrike" dirty="0" smtClean="0">
                          <a:solidFill>
                            <a:srgbClr val="0000FF"/>
                          </a:solidFill>
                          <a:effectLst/>
                          <a:latin typeface="Calibri"/>
                        </a:rPr>
                        <a:t>24,83 </a:t>
                      </a:r>
                      <a:r>
                        <a:rPr lang="fr-FR" sz="1400" b="1" i="0" u="none" strike="noStrike" dirty="0">
                          <a:solidFill>
                            <a:srgbClr val="0000FF"/>
                          </a:solidFill>
                          <a:effectLst/>
                          <a:latin typeface="Calibri"/>
                        </a:rPr>
                        <a:t>%</a:t>
                      </a: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fr-FR" sz="1800" b="1" i="0" u="none" strike="noStrike" dirty="0">
                          <a:solidFill>
                            <a:srgbClr val="000000"/>
                          </a:solidFill>
                          <a:effectLst/>
                          <a:latin typeface="Calibri"/>
                        </a:rPr>
                        <a:t>21,24%</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fr-FR" sz="1400" b="1" i="0" u="none" strike="noStrike" dirty="0">
                          <a:solidFill>
                            <a:srgbClr val="FF0000"/>
                          </a:solidFill>
                          <a:effectLst/>
                          <a:latin typeface="Calibri"/>
                        </a:rPr>
                        <a:t>23,7 %</a:t>
                      </a: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 xmlns:a16="http://schemas.microsoft.com/office/drawing/2014/main" val="10001"/>
                  </a:ext>
                </a:extLst>
              </a:tr>
              <a:tr h="235165">
                <a:tc>
                  <a:txBody>
                    <a:bodyPr/>
                    <a:lstStyle/>
                    <a:p>
                      <a:pPr algn="ctr" fontAlgn="ctr"/>
                      <a:r>
                        <a:rPr lang="fr-FR" sz="1400" b="1" i="0" u="none" strike="noStrike">
                          <a:solidFill>
                            <a:srgbClr val="000000"/>
                          </a:solidFill>
                          <a:effectLst/>
                          <a:latin typeface="Calibri"/>
                        </a:rPr>
                        <a:t>CP2</a:t>
                      </a:r>
                    </a:p>
                  </a:txBody>
                  <a:tcPr marL="12700" marR="12700" marT="1270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ctr"/>
                      <a:r>
                        <a:rPr lang="fr-FR" sz="1400" b="1" i="0" u="none" strike="noStrike" dirty="0" smtClean="0">
                          <a:solidFill>
                            <a:srgbClr val="FF33E4"/>
                          </a:solidFill>
                          <a:effectLst/>
                          <a:latin typeface="Calibri"/>
                        </a:rPr>
                        <a:t>10,62</a:t>
                      </a:r>
                      <a:r>
                        <a:rPr lang="fr-FR" sz="1400" b="1" i="0" u="none" strike="noStrike" baseline="0" dirty="0" smtClean="0">
                          <a:solidFill>
                            <a:srgbClr val="FF33E4"/>
                          </a:solidFill>
                          <a:effectLst/>
                          <a:latin typeface="Calibri"/>
                        </a:rPr>
                        <a:t> </a:t>
                      </a:r>
                      <a:r>
                        <a:rPr lang="fr-FR" sz="1400" b="1" i="0" u="none" strike="noStrike" baseline="0" dirty="0">
                          <a:solidFill>
                            <a:srgbClr val="FF33E4"/>
                          </a:solidFill>
                          <a:effectLst/>
                          <a:latin typeface="Calibri"/>
                        </a:rPr>
                        <a:t>%</a:t>
                      </a:r>
                      <a:endParaRPr lang="fr-FR" sz="1400" b="1" i="0" u="none" strike="noStrike" dirty="0">
                        <a:solidFill>
                          <a:srgbClr val="FF33E4"/>
                        </a:solidFill>
                        <a:effectLst/>
                        <a:latin typeface="Calibri"/>
                      </a:endParaRP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ctr"/>
                      <a:r>
                        <a:rPr lang="fr-FR" sz="1400" b="1" i="0" u="none" strike="noStrike" dirty="0" smtClean="0">
                          <a:solidFill>
                            <a:srgbClr val="0000FF"/>
                          </a:solidFill>
                          <a:effectLst/>
                          <a:latin typeface="Calibri"/>
                        </a:rPr>
                        <a:t>10,66 </a:t>
                      </a:r>
                      <a:r>
                        <a:rPr lang="fr-FR" sz="1400" b="1" i="0" u="none" strike="noStrike" dirty="0">
                          <a:solidFill>
                            <a:srgbClr val="0000FF"/>
                          </a:solidFill>
                          <a:effectLst/>
                          <a:latin typeface="Calibri"/>
                        </a:rPr>
                        <a:t>%</a:t>
                      </a: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ctr"/>
                      <a:r>
                        <a:rPr lang="fr-FR" sz="1800" b="1" i="0" u="none" strike="noStrike" dirty="0">
                          <a:solidFill>
                            <a:srgbClr val="000000"/>
                          </a:solidFill>
                          <a:effectLst/>
                          <a:latin typeface="Calibri"/>
                        </a:rPr>
                        <a:t>10,64%</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ctr"/>
                      <a:r>
                        <a:rPr lang="fr-FR" sz="1400" b="1" i="0" u="none" strike="noStrike" dirty="0">
                          <a:solidFill>
                            <a:srgbClr val="FF0000"/>
                          </a:solidFill>
                          <a:effectLst/>
                          <a:latin typeface="Calibri"/>
                        </a:rPr>
                        <a:t>9,85</a:t>
                      </a:r>
                      <a:r>
                        <a:rPr lang="fr-FR" sz="1400" b="1" i="0" u="none" strike="noStrike" baseline="0" dirty="0">
                          <a:solidFill>
                            <a:srgbClr val="FF0000"/>
                          </a:solidFill>
                          <a:effectLst/>
                          <a:latin typeface="Calibri"/>
                        </a:rPr>
                        <a:t> %</a:t>
                      </a:r>
                      <a:endParaRPr lang="fr-FR" sz="1400" b="1" i="0" u="none" strike="noStrike" dirty="0">
                        <a:solidFill>
                          <a:srgbClr val="FF0000"/>
                        </a:solidFill>
                        <a:effectLst/>
                        <a:latin typeface="Calibri"/>
                      </a:endParaRP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extLst>
                  <a:ext uri="{0D108BD9-81ED-4DB2-BD59-A6C34878D82A}">
                    <a16:rowId xmlns="" xmlns:a16="http://schemas.microsoft.com/office/drawing/2014/main" val="10002"/>
                  </a:ext>
                </a:extLst>
              </a:tr>
              <a:tr h="305715">
                <a:tc>
                  <a:txBody>
                    <a:bodyPr/>
                    <a:lstStyle/>
                    <a:p>
                      <a:pPr algn="ctr" fontAlgn="ctr"/>
                      <a:r>
                        <a:rPr lang="fr-FR" sz="1400" b="1" i="0" u="none" strike="noStrike">
                          <a:solidFill>
                            <a:srgbClr val="000000"/>
                          </a:solidFill>
                          <a:effectLst/>
                          <a:latin typeface="Calibri"/>
                        </a:rPr>
                        <a:t>CP3</a:t>
                      </a:r>
                    </a:p>
                  </a:txBody>
                  <a:tcPr marL="12700" marR="12700" marT="1270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fr-FR" sz="1400" b="1" i="0" u="none" strike="noStrike" dirty="0" smtClean="0">
                          <a:solidFill>
                            <a:srgbClr val="FF33E4"/>
                          </a:solidFill>
                          <a:effectLst/>
                          <a:latin typeface="Calibri"/>
                        </a:rPr>
                        <a:t>15,50 </a:t>
                      </a:r>
                      <a:r>
                        <a:rPr lang="fr-FR" sz="1400" b="1" i="0" u="none" strike="noStrike" dirty="0">
                          <a:solidFill>
                            <a:srgbClr val="FF33E4"/>
                          </a:solidFill>
                          <a:effectLst/>
                          <a:latin typeface="Calibri"/>
                        </a:rPr>
                        <a:t>%</a:t>
                      </a: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fr-FR" sz="1400" b="1" i="0" u="none" strike="noStrike" dirty="0" smtClean="0">
                          <a:solidFill>
                            <a:srgbClr val="0000FF"/>
                          </a:solidFill>
                          <a:effectLst/>
                          <a:latin typeface="Calibri"/>
                        </a:rPr>
                        <a:t>6,10 </a:t>
                      </a:r>
                      <a:r>
                        <a:rPr lang="fr-FR" sz="1400" b="1" i="0" u="none" strike="noStrike" dirty="0">
                          <a:solidFill>
                            <a:srgbClr val="0000FF"/>
                          </a:solidFill>
                          <a:effectLst/>
                          <a:latin typeface="Calibri"/>
                        </a:rPr>
                        <a:t>%</a:t>
                      </a: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fr-FR" sz="1800" b="1" i="0" u="none" strike="noStrike" dirty="0">
                          <a:solidFill>
                            <a:srgbClr val="000000"/>
                          </a:solidFill>
                          <a:effectLst/>
                          <a:latin typeface="Calibri"/>
                        </a:rPr>
                        <a:t>10,20%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fr-FR" sz="1400" b="1" i="0" u="none" strike="noStrike" dirty="0">
                          <a:solidFill>
                            <a:srgbClr val="FF0000"/>
                          </a:solidFill>
                          <a:effectLst/>
                          <a:latin typeface="Calibri"/>
                        </a:rPr>
                        <a:t>8,81 %</a:t>
                      </a: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 xmlns:a16="http://schemas.microsoft.com/office/drawing/2014/main" val="10003"/>
                  </a:ext>
                </a:extLst>
              </a:tr>
              <a:tr h="282198">
                <a:tc>
                  <a:txBody>
                    <a:bodyPr/>
                    <a:lstStyle/>
                    <a:p>
                      <a:pPr algn="ctr" fontAlgn="ctr"/>
                      <a:r>
                        <a:rPr lang="fr-FR" sz="1400" b="1" i="0" u="none" strike="noStrike">
                          <a:solidFill>
                            <a:srgbClr val="000000"/>
                          </a:solidFill>
                          <a:effectLst/>
                          <a:latin typeface="Calibri"/>
                        </a:rPr>
                        <a:t>CP4</a:t>
                      </a:r>
                    </a:p>
                  </a:txBody>
                  <a:tcPr marL="12700" marR="12700" marT="1270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ctr"/>
                      <a:r>
                        <a:rPr lang="fr-FR" sz="1400" b="1" i="0" u="none" strike="noStrike" dirty="0" smtClean="0">
                          <a:solidFill>
                            <a:srgbClr val="FF33E4"/>
                          </a:solidFill>
                          <a:effectLst/>
                          <a:latin typeface="Calibri"/>
                        </a:rPr>
                        <a:t>31,81 %</a:t>
                      </a:r>
                      <a:endParaRPr lang="fr-FR" sz="1400" b="1" i="0" u="none" strike="noStrike" dirty="0">
                        <a:solidFill>
                          <a:srgbClr val="FF33E4"/>
                        </a:solidFill>
                        <a:effectLst/>
                        <a:latin typeface="Calibri"/>
                      </a:endParaRP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ctr"/>
                      <a:r>
                        <a:rPr lang="fr-FR" sz="1400" b="1" i="0" u="none" strike="noStrike" dirty="0">
                          <a:solidFill>
                            <a:srgbClr val="0000FF"/>
                          </a:solidFill>
                          <a:effectLst/>
                          <a:latin typeface="Calibri"/>
                        </a:rPr>
                        <a:t>32,27 %</a:t>
                      </a: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ctr"/>
                      <a:r>
                        <a:rPr lang="fr-FR" sz="1800" b="1" i="0" u="none" strike="noStrike" dirty="0">
                          <a:solidFill>
                            <a:srgbClr val="000000"/>
                          </a:solidFill>
                          <a:effectLst/>
                          <a:latin typeface="Calibri"/>
                        </a:rPr>
                        <a:t>32,07%</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ctr"/>
                      <a:r>
                        <a:rPr lang="fr-FR" sz="1400" b="1" i="0" u="none" strike="noStrike" dirty="0">
                          <a:solidFill>
                            <a:srgbClr val="FF0000"/>
                          </a:solidFill>
                          <a:effectLst/>
                          <a:latin typeface="Calibri"/>
                        </a:rPr>
                        <a:t>31,41 %</a:t>
                      </a: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extLst>
                  <a:ext uri="{0D108BD9-81ED-4DB2-BD59-A6C34878D82A}">
                    <a16:rowId xmlns="" xmlns:a16="http://schemas.microsoft.com/office/drawing/2014/main" val="10004"/>
                  </a:ext>
                </a:extLst>
              </a:tr>
              <a:tr h="223406">
                <a:tc>
                  <a:txBody>
                    <a:bodyPr/>
                    <a:lstStyle/>
                    <a:p>
                      <a:pPr algn="ctr" fontAlgn="ctr"/>
                      <a:r>
                        <a:rPr lang="fr-FR" sz="1400" b="1" i="0" u="none" strike="noStrike" dirty="0">
                          <a:solidFill>
                            <a:srgbClr val="000000"/>
                          </a:solidFill>
                          <a:effectLst/>
                          <a:latin typeface="Calibri"/>
                        </a:rPr>
                        <a:t>CP5</a:t>
                      </a:r>
                    </a:p>
                  </a:txBody>
                  <a:tcPr marL="12700" marR="12700" marT="1270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B8CCE4"/>
                    </a:solidFill>
                  </a:tcPr>
                </a:tc>
                <a:tc>
                  <a:txBody>
                    <a:bodyPr/>
                    <a:lstStyle/>
                    <a:p>
                      <a:pPr algn="ctr" fontAlgn="ctr"/>
                      <a:r>
                        <a:rPr lang="fr-FR" sz="1400" b="1" i="0" u="none" strike="noStrike" dirty="0" smtClean="0">
                          <a:solidFill>
                            <a:srgbClr val="FF33E4"/>
                          </a:solidFill>
                          <a:effectLst/>
                          <a:latin typeface="Calibri"/>
                        </a:rPr>
                        <a:t>25,43 </a:t>
                      </a:r>
                      <a:r>
                        <a:rPr lang="fr-FR" sz="1400" b="1" i="0" u="none" strike="noStrike" dirty="0">
                          <a:solidFill>
                            <a:srgbClr val="FF33E4"/>
                          </a:solidFill>
                          <a:effectLst/>
                          <a:latin typeface="Calibri"/>
                        </a:rPr>
                        <a:t>%</a:t>
                      </a: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B8CCE4"/>
                    </a:solidFill>
                  </a:tcPr>
                </a:tc>
                <a:tc>
                  <a:txBody>
                    <a:bodyPr/>
                    <a:lstStyle/>
                    <a:p>
                      <a:pPr algn="ctr" fontAlgn="ctr"/>
                      <a:r>
                        <a:rPr lang="fr-FR" sz="1400" b="1" i="0" u="none" strike="noStrike" dirty="0">
                          <a:solidFill>
                            <a:srgbClr val="0000FF"/>
                          </a:solidFill>
                          <a:effectLst/>
                          <a:latin typeface="Calibri"/>
                        </a:rPr>
                        <a:t>26,12 %</a:t>
                      </a: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B8CCE4"/>
                    </a:solidFill>
                  </a:tcPr>
                </a:tc>
                <a:tc>
                  <a:txBody>
                    <a:bodyPr/>
                    <a:lstStyle/>
                    <a:p>
                      <a:pPr algn="ctr" fontAlgn="ctr"/>
                      <a:r>
                        <a:rPr lang="fr-FR" sz="1800" b="1" i="0" u="none" strike="noStrike" dirty="0">
                          <a:solidFill>
                            <a:srgbClr val="000000"/>
                          </a:solidFill>
                          <a:effectLst/>
                          <a:latin typeface="Calibri"/>
                        </a:rPr>
                        <a:t>25,82%</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B8CCE4"/>
                    </a:solidFill>
                  </a:tcPr>
                </a:tc>
                <a:tc>
                  <a:txBody>
                    <a:bodyPr/>
                    <a:lstStyle/>
                    <a:p>
                      <a:pPr algn="ctr" fontAlgn="ctr"/>
                      <a:r>
                        <a:rPr lang="fr-FR" sz="1400" b="1" i="0" u="none" strike="noStrike" dirty="0">
                          <a:solidFill>
                            <a:srgbClr val="FF0000"/>
                          </a:solidFill>
                          <a:effectLst/>
                          <a:latin typeface="Calibri"/>
                        </a:rPr>
                        <a:t>23,90</a:t>
                      </a:r>
                      <a:r>
                        <a:rPr lang="fr-FR" sz="1400" b="1" i="0" u="none" strike="noStrike" baseline="0" dirty="0">
                          <a:solidFill>
                            <a:srgbClr val="FF0000"/>
                          </a:solidFill>
                          <a:effectLst/>
                          <a:latin typeface="Calibri"/>
                        </a:rPr>
                        <a:t> %</a:t>
                      </a:r>
                      <a:endParaRPr lang="fr-FR" sz="1400" b="1" i="0" u="none" strike="noStrike" dirty="0">
                        <a:solidFill>
                          <a:srgbClr val="FF0000"/>
                        </a:solidFill>
                        <a:effectLst/>
                        <a:latin typeface="Calibri"/>
                      </a:endParaRP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B8CCE4"/>
                    </a:solidFill>
                  </a:tcPr>
                </a:tc>
                <a:extLst>
                  <a:ext uri="{0D108BD9-81ED-4DB2-BD59-A6C34878D82A}">
                    <a16:rowId xmlns="" xmlns:a16="http://schemas.microsoft.com/office/drawing/2014/main" val="10005"/>
                  </a:ext>
                </a:extLst>
              </a:tr>
            </a:tbl>
          </a:graphicData>
        </a:graphic>
      </p:graphicFrame>
      <p:graphicFrame>
        <p:nvGraphicFramePr>
          <p:cNvPr id="7" name="Graphique 6"/>
          <p:cNvGraphicFramePr/>
          <p:nvPr>
            <p:extLst>
              <p:ext uri="{D42A27DB-BD31-4B8C-83A1-F6EECF244321}">
                <p14:modId xmlns:p14="http://schemas.microsoft.com/office/powerpoint/2010/main" val="3305886715"/>
              </p:ext>
            </p:extLst>
          </p:nvPr>
        </p:nvGraphicFramePr>
        <p:xfrm>
          <a:off x="238090" y="1123954"/>
          <a:ext cx="8780973" cy="3029249"/>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p:nvPr/>
        </p:nvSpPr>
        <p:spPr>
          <a:xfrm>
            <a:off x="194236" y="4259047"/>
            <a:ext cx="8845176" cy="369332"/>
          </a:xfrm>
          <a:prstGeom prst="rect">
            <a:avLst/>
          </a:prstGeom>
          <a:solidFill>
            <a:srgbClr val="FFFFFF"/>
          </a:solidFill>
        </p:spPr>
        <p:txBody>
          <a:bodyPr wrap="square">
            <a:spAutoFit/>
          </a:bodyPr>
          <a:lstStyle/>
          <a:p>
            <a:pPr>
              <a:buFont typeface="Wingdings" charset="0"/>
              <a:buChar char="è"/>
            </a:pPr>
            <a:r>
              <a:rPr lang="fr-FR" b="1" dirty="0">
                <a:solidFill>
                  <a:srgbClr val="FF0000"/>
                </a:solidFill>
                <a:sym typeface="Wingdings"/>
              </a:rPr>
              <a:t> Stabilité de l’offre de certification </a:t>
            </a:r>
          </a:p>
        </p:txBody>
      </p:sp>
    </p:spTree>
    <p:extLst>
      <p:ext uri="{BB962C8B-B14F-4D97-AF65-F5344CB8AC3E}">
        <p14:creationId xmlns:p14="http://schemas.microsoft.com/office/powerpoint/2010/main" val="3466754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7" grpId="0">
        <p:bldAsOne/>
      </p:bldGraphic>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4353" y="69112"/>
            <a:ext cx="8861425" cy="1143000"/>
          </a:xfrm>
        </p:spPr>
        <p:txBody>
          <a:bodyPr>
            <a:normAutofit/>
          </a:bodyPr>
          <a:lstStyle/>
          <a:p>
            <a:r>
              <a:rPr lang="fr-FR" dirty="0">
                <a:solidFill>
                  <a:srgbClr val="FFFFFF"/>
                </a:solidFill>
              </a:rPr>
              <a:t>Inaptitudes </a:t>
            </a:r>
            <a:r>
              <a:rPr lang="fr-FR" u="sng" dirty="0">
                <a:solidFill>
                  <a:srgbClr val="FFFF00"/>
                </a:solidFill>
              </a:rPr>
              <a:t>CAP BEP: 41</a:t>
            </a:r>
          </a:p>
        </p:txBody>
      </p:sp>
      <p:pic>
        <p:nvPicPr>
          <p:cNvPr id="10" name="Image 9"/>
          <p:cNvPicPr>
            <a:picLocks noChangeAspect="1"/>
          </p:cNvPicPr>
          <p:nvPr/>
        </p:nvPicPr>
        <p:blipFill>
          <a:blip r:embed="rId3"/>
          <a:stretch>
            <a:fillRect/>
          </a:stretch>
        </p:blipFill>
        <p:spPr>
          <a:xfrm>
            <a:off x="419132" y="935664"/>
            <a:ext cx="8299805" cy="5837275"/>
          </a:xfrm>
          <a:prstGeom prst="rect">
            <a:avLst/>
          </a:prstGeom>
        </p:spPr>
      </p:pic>
      <p:sp>
        <p:nvSpPr>
          <p:cNvPr id="4" name="Bouton d'action : Personnalisé 3">
            <a:hlinkClick r:id="rId4" action="ppaction://hlinksldjump" highlightClick="1"/>
          </p:cNvPr>
          <p:cNvSpPr/>
          <p:nvPr/>
        </p:nvSpPr>
        <p:spPr>
          <a:xfrm>
            <a:off x="8267868" y="6361284"/>
            <a:ext cx="902138" cy="411655"/>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t>Retour BP</a:t>
            </a:r>
          </a:p>
        </p:txBody>
      </p:sp>
      <p:cxnSp>
        <p:nvCxnSpPr>
          <p:cNvPr id="5" name="Connecteur droit 4"/>
          <p:cNvCxnSpPr/>
          <p:nvPr/>
        </p:nvCxnSpPr>
        <p:spPr>
          <a:xfrm>
            <a:off x="729517" y="5054212"/>
            <a:ext cx="801260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ZoneTexte 5"/>
          <p:cNvSpPr txBox="1"/>
          <p:nvPr/>
        </p:nvSpPr>
        <p:spPr>
          <a:xfrm>
            <a:off x="465700" y="4814529"/>
            <a:ext cx="761366" cy="215444"/>
          </a:xfrm>
          <a:prstGeom prst="rect">
            <a:avLst/>
          </a:prstGeom>
          <a:noFill/>
        </p:spPr>
        <p:txBody>
          <a:bodyPr wrap="square" rtlCol="0">
            <a:spAutoFit/>
          </a:bodyPr>
          <a:lstStyle/>
          <a:p>
            <a:r>
              <a:rPr lang="fr-FR" sz="800" dirty="0">
                <a:solidFill>
                  <a:srgbClr val="FF0000"/>
                </a:solidFill>
              </a:rPr>
              <a:t>MA : </a:t>
            </a:r>
            <a:r>
              <a:rPr lang="fr-FR" sz="800" dirty="0" smtClean="0">
                <a:solidFill>
                  <a:srgbClr val="FF0000"/>
                </a:solidFill>
              </a:rPr>
              <a:t>4,05% </a:t>
            </a:r>
            <a:endParaRPr lang="fr-FR" sz="800" dirty="0">
              <a:solidFill>
                <a:srgbClr val="FF0000"/>
              </a:solidFill>
            </a:endParaRPr>
          </a:p>
        </p:txBody>
      </p:sp>
      <p:cxnSp>
        <p:nvCxnSpPr>
          <p:cNvPr id="7" name="Connecteur droit 6"/>
          <p:cNvCxnSpPr/>
          <p:nvPr/>
        </p:nvCxnSpPr>
        <p:spPr>
          <a:xfrm>
            <a:off x="762155" y="5331561"/>
            <a:ext cx="8012603"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8" name="ZoneTexte 7"/>
          <p:cNvSpPr txBox="1"/>
          <p:nvPr/>
        </p:nvSpPr>
        <p:spPr>
          <a:xfrm>
            <a:off x="420429" y="5116117"/>
            <a:ext cx="683452" cy="215444"/>
          </a:xfrm>
          <a:prstGeom prst="rect">
            <a:avLst/>
          </a:prstGeom>
          <a:noFill/>
        </p:spPr>
        <p:txBody>
          <a:bodyPr wrap="square" rtlCol="0">
            <a:spAutoFit/>
          </a:bodyPr>
          <a:lstStyle/>
          <a:p>
            <a:r>
              <a:rPr lang="fr-FR" sz="800" dirty="0">
                <a:solidFill>
                  <a:srgbClr val="008000"/>
                </a:solidFill>
              </a:rPr>
              <a:t>MA : </a:t>
            </a:r>
            <a:r>
              <a:rPr lang="fr-FR" sz="800" dirty="0" smtClean="0">
                <a:solidFill>
                  <a:srgbClr val="008000"/>
                </a:solidFill>
              </a:rPr>
              <a:t>2,88%</a:t>
            </a:r>
            <a:endParaRPr lang="fr-FR" sz="800" dirty="0">
              <a:solidFill>
                <a:srgbClr val="008000"/>
              </a:solidFill>
            </a:endParaRPr>
          </a:p>
        </p:txBody>
      </p:sp>
      <p:cxnSp>
        <p:nvCxnSpPr>
          <p:cNvPr id="9" name="Connecteur droit 8"/>
          <p:cNvCxnSpPr/>
          <p:nvPr/>
        </p:nvCxnSpPr>
        <p:spPr>
          <a:xfrm>
            <a:off x="686612" y="3016467"/>
            <a:ext cx="8012603" cy="0"/>
          </a:xfrm>
          <a:prstGeom prst="line">
            <a:avLst/>
          </a:prstGeom>
          <a:ln>
            <a:solidFill>
              <a:srgbClr val="3333FF"/>
            </a:solidFill>
          </a:ln>
        </p:spPr>
        <p:style>
          <a:lnRef idx="2">
            <a:schemeClr val="accent1"/>
          </a:lnRef>
          <a:fillRef idx="0">
            <a:schemeClr val="accent1"/>
          </a:fillRef>
          <a:effectRef idx="1">
            <a:schemeClr val="accent1"/>
          </a:effectRef>
          <a:fontRef idx="minor">
            <a:schemeClr val="tx1"/>
          </a:fontRef>
        </p:style>
      </p:cxnSp>
      <p:sp>
        <p:nvSpPr>
          <p:cNvPr id="11" name="ZoneTexte 10"/>
          <p:cNvSpPr txBox="1"/>
          <p:nvPr/>
        </p:nvSpPr>
        <p:spPr>
          <a:xfrm>
            <a:off x="8018756" y="2780938"/>
            <a:ext cx="756002" cy="215444"/>
          </a:xfrm>
          <a:prstGeom prst="rect">
            <a:avLst/>
          </a:prstGeom>
          <a:noFill/>
        </p:spPr>
        <p:txBody>
          <a:bodyPr wrap="square" rtlCol="0">
            <a:spAutoFit/>
          </a:bodyPr>
          <a:lstStyle/>
          <a:p>
            <a:r>
              <a:rPr lang="fr-FR" sz="800" dirty="0">
                <a:solidFill>
                  <a:srgbClr val="0000FF"/>
                </a:solidFill>
              </a:rPr>
              <a:t>MA : </a:t>
            </a:r>
            <a:r>
              <a:rPr lang="fr-FR" sz="800" dirty="0" smtClean="0">
                <a:solidFill>
                  <a:srgbClr val="0000FF"/>
                </a:solidFill>
              </a:rPr>
              <a:t>93,08%</a:t>
            </a:r>
            <a:endParaRPr lang="fr-FR" sz="800" dirty="0">
              <a:solidFill>
                <a:srgbClr val="0000FF"/>
              </a:solidFill>
            </a:endParaRPr>
          </a:p>
        </p:txBody>
      </p:sp>
    </p:spTree>
    <p:extLst>
      <p:ext uri="{BB962C8B-B14F-4D97-AF65-F5344CB8AC3E}">
        <p14:creationId xmlns:p14="http://schemas.microsoft.com/office/powerpoint/2010/main" val="4255944038"/>
      </p:ext>
    </p:extLst>
  </p:cSld>
  <p:clrMapOvr>
    <a:masterClrMapping/>
  </p:clrMapOvr>
  <p:transition xmlns:p14="http://schemas.microsoft.com/office/powerpoint/2010/main" spd="med">
    <p:split orient="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4353" y="69112"/>
            <a:ext cx="8861425" cy="1143000"/>
          </a:xfrm>
        </p:spPr>
        <p:txBody>
          <a:bodyPr>
            <a:normAutofit fontScale="90000"/>
          </a:bodyPr>
          <a:lstStyle/>
          <a:p>
            <a:r>
              <a:rPr lang="fr-FR" dirty="0">
                <a:solidFill>
                  <a:srgbClr val="FFFFFF"/>
                </a:solidFill>
              </a:rPr>
              <a:t>Écarts des moyennes entre les EPLE  </a:t>
            </a:r>
            <a:r>
              <a:rPr lang="fr-FR" u="sng" dirty="0">
                <a:solidFill>
                  <a:srgbClr val="FFFF00"/>
                </a:solidFill>
              </a:rPr>
              <a:t>Bac Pro : 28</a:t>
            </a:r>
          </a:p>
        </p:txBody>
      </p:sp>
      <p:graphicFrame>
        <p:nvGraphicFramePr>
          <p:cNvPr id="6" name="Graphique 5"/>
          <p:cNvGraphicFramePr>
            <a:graphicFrameLocks/>
          </p:cNvGraphicFramePr>
          <p:nvPr>
            <p:extLst>
              <p:ext uri="{D42A27DB-BD31-4B8C-83A1-F6EECF244321}">
                <p14:modId xmlns:p14="http://schemas.microsoft.com/office/powerpoint/2010/main" val="3195637969"/>
              </p:ext>
            </p:extLst>
          </p:nvPr>
        </p:nvGraphicFramePr>
        <p:xfrm>
          <a:off x="0" y="1371075"/>
          <a:ext cx="9144000" cy="5399395"/>
        </p:xfrm>
        <a:graphic>
          <a:graphicData uri="http://schemas.openxmlformats.org/drawingml/2006/chart">
            <c:chart xmlns:c="http://schemas.openxmlformats.org/drawingml/2006/chart" xmlns:r="http://schemas.openxmlformats.org/officeDocument/2006/relationships" r:id="rId3"/>
          </a:graphicData>
        </a:graphic>
      </p:graphicFrame>
      <p:sp>
        <p:nvSpPr>
          <p:cNvPr id="4" name="Flèche vers le bas 3">
            <a:hlinkClick r:id="" action="ppaction://hlinkshowjump?jump=nextslide"/>
          </p:cNvPr>
          <p:cNvSpPr/>
          <p:nvPr/>
        </p:nvSpPr>
        <p:spPr>
          <a:xfrm>
            <a:off x="8542624" y="6385034"/>
            <a:ext cx="381019" cy="33282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84024399"/>
      </p:ext>
    </p:extLst>
  </p:cSld>
  <p:clrMapOvr>
    <a:masterClrMapping/>
  </p:clrMapOvr>
  <p:transition xmlns:p14="http://schemas.microsoft.com/office/powerpoint/2010/main" spd="med">
    <p:split orient="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a:stretch>
            <a:fillRect/>
          </a:stretch>
        </p:blipFill>
        <p:spPr>
          <a:xfrm>
            <a:off x="-793" y="1371124"/>
            <a:ext cx="9144793" cy="5486876"/>
          </a:xfrm>
          <a:prstGeom prst="rect">
            <a:avLst/>
          </a:prstGeom>
        </p:spPr>
      </p:pic>
      <p:sp>
        <p:nvSpPr>
          <p:cNvPr id="2" name="Titre 1"/>
          <p:cNvSpPr>
            <a:spLocks noGrp="1"/>
          </p:cNvSpPr>
          <p:nvPr>
            <p:ph type="title"/>
          </p:nvPr>
        </p:nvSpPr>
        <p:spPr>
          <a:xfrm>
            <a:off x="164353" y="69112"/>
            <a:ext cx="8861425" cy="1143000"/>
          </a:xfrm>
        </p:spPr>
        <p:txBody>
          <a:bodyPr>
            <a:normAutofit fontScale="90000"/>
          </a:bodyPr>
          <a:lstStyle/>
          <a:p>
            <a:r>
              <a:rPr lang="fr-FR" smtClean="0">
                <a:solidFill>
                  <a:srgbClr val="FFFFFF"/>
                </a:solidFill>
              </a:rPr>
              <a:t>Évolution </a:t>
            </a:r>
            <a:r>
              <a:rPr lang="fr-FR" dirty="0">
                <a:solidFill>
                  <a:srgbClr val="FFFFFF"/>
                </a:solidFill>
              </a:rPr>
              <a:t>des moyennes entre les EPLE  </a:t>
            </a:r>
            <a:r>
              <a:rPr lang="fr-FR" u="sng" dirty="0">
                <a:solidFill>
                  <a:srgbClr val="FFFF00"/>
                </a:solidFill>
              </a:rPr>
              <a:t>Bac Pro : 28</a:t>
            </a:r>
          </a:p>
        </p:txBody>
      </p:sp>
      <p:sp>
        <p:nvSpPr>
          <p:cNvPr id="5" name="Flèche vers le bas 4">
            <a:hlinkClick r:id="" action="ppaction://hlinkshowjump?jump=nextslide"/>
          </p:cNvPr>
          <p:cNvSpPr/>
          <p:nvPr/>
        </p:nvSpPr>
        <p:spPr>
          <a:xfrm>
            <a:off x="8762981" y="1655379"/>
            <a:ext cx="381019" cy="33282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2233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4353" y="69112"/>
            <a:ext cx="8861425" cy="1143000"/>
          </a:xfrm>
        </p:spPr>
        <p:txBody>
          <a:bodyPr>
            <a:normAutofit/>
          </a:bodyPr>
          <a:lstStyle/>
          <a:p>
            <a:r>
              <a:rPr lang="fr-FR" dirty="0">
                <a:solidFill>
                  <a:srgbClr val="FFFFFF"/>
                </a:solidFill>
              </a:rPr>
              <a:t>Inaptitudes </a:t>
            </a:r>
            <a:r>
              <a:rPr lang="fr-FR" u="sng" dirty="0">
                <a:solidFill>
                  <a:srgbClr val="FFFF00"/>
                </a:solidFill>
              </a:rPr>
              <a:t>Bac Pro : 28.1</a:t>
            </a:r>
          </a:p>
        </p:txBody>
      </p:sp>
      <p:pic>
        <p:nvPicPr>
          <p:cNvPr id="3" name="Image 2"/>
          <p:cNvPicPr>
            <a:picLocks noChangeAspect="1"/>
          </p:cNvPicPr>
          <p:nvPr/>
        </p:nvPicPr>
        <p:blipFill>
          <a:blip r:embed="rId3"/>
          <a:stretch>
            <a:fillRect/>
          </a:stretch>
        </p:blipFill>
        <p:spPr>
          <a:xfrm>
            <a:off x="383685" y="875611"/>
            <a:ext cx="8376630" cy="5895343"/>
          </a:xfrm>
          <a:prstGeom prst="rect">
            <a:avLst/>
          </a:prstGeom>
        </p:spPr>
      </p:pic>
      <p:cxnSp>
        <p:nvCxnSpPr>
          <p:cNvPr id="4" name="Connecteur droit 3"/>
          <p:cNvCxnSpPr/>
          <p:nvPr/>
        </p:nvCxnSpPr>
        <p:spPr>
          <a:xfrm>
            <a:off x="678031" y="4648484"/>
            <a:ext cx="801260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ZoneTexte 4"/>
          <p:cNvSpPr txBox="1"/>
          <p:nvPr/>
        </p:nvSpPr>
        <p:spPr>
          <a:xfrm>
            <a:off x="465700" y="4330692"/>
            <a:ext cx="861228" cy="215444"/>
          </a:xfrm>
          <a:prstGeom prst="rect">
            <a:avLst/>
          </a:prstGeom>
          <a:noFill/>
        </p:spPr>
        <p:txBody>
          <a:bodyPr wrap="square" rtlCol="0">
            <a:spAutoFit/>
          </a:bodyPr>
          <a:lstStyle/>
          <a:p>
            <a:r>
              <a:rPr lang="fr-FR" sz="800" dirty="0">
                <a:solidFill>
                  <a:srgbClr val="FF0000"/>
                </a:solidFill>
              </a:rPr>
              <a:t>MA : </a:t>
            </a:r>
            <a:r>
              <a:rPr lang="fr-FR" sz="800" dirty="0" smtClean="0">
                <a:solidFill>
                  <a:srgbClr val="FF0000"/>
                </a:solidFill>
              </a:rPr>
              <a:t>5,97% </a:t>
            </a:r>
            <a:endParaRPr lang="fr-FR" sz="800" dirty="0">
              <a:solidFill>
                <a:srgbClr val="FF0000"/>
              </a:solidFill>
            </a:endParaRPr>
          </a:p>
        </p:txBody>
      </p:sp>
      <p:cxnSp>
        <p:nvCxnSpPr>
          <p:cNvPr id="6" name="Connecteur droit 5"/>
          <p:cNvCxnSpPr/>
          <p:nvPr/>
        </p:nvCxnSpPr>
        <p:spPr>
          <a:xfrm>
            <a:off x="753574" y="5279154"/>
            <a:ext cx="8012603"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7" name="ZoneTexte 6"/>
          <p:cNvSpPr txBox="1"/>
          <p:nvPr/>
        </p:nvSpPr>
        <p:spPr>
          <a:xfrm>
            <a:off x="411848" y="5096274"/>
            <a:ext cx="683452" cy="215444"/>
          </a:xfrm>
          <a:prstGeom prst="rect">
            <a:avLst/>
          </a:prstGeom>
          <a:noFill/>
        </p:spPr>
        <p:txBody>
          <a:bodyPr wrap="square" rtlCol="0">
            <a:spAutoFit/>
          </a:bodyPr>
          <a:lstStyle/>
          <a:p>
            <a:r>
              <a:rPr lang="fr-FR" sz="800" dirty="0">
                <a:solidFill>
                  <a:srgbClr val="008000"/>
                </a:solidFill>
              </a:rPr>
              <a:t>MA : </a:t>
            </a:r>
            <a:r>
              <a:rPr lang="fr-FR" sz="800" dirty="0" smtClean="0">
                <a:solidFill>
                  <a:srgbClr val="008000"/>
                </a:solidFill>
              </a:rPr>
              <a:t>3,58%</a:t>
            </a:r>
            <a:endParaRPr lang="fr-FR" sz="800" dirty="0">
              <a:solidFill>
                <a:srgbClr val="008000"/>
              </a:solidFill>
            </a:endParaRPr>
          </a:p>
        </p:txBody>
      </p:sp>
      <p:cxnSp>
        <p:nvCxnSpPr>
          <p:cNvPr id="8" name="Connecteur droit 7"/>
          <p:cNvCxnSpPr/>
          <p:nvPr/>
        </p:nvCxnSpPr>
        <p:spPr>
          <a:xfrm>
            <a:off x="678031" y="1730604"/>
            <a:ext cx="8012603" cy="0"/>
          </a:xfrm>
          <a:prstGeom prst="line">
            <a:avLst/>
          </a:prstGeom>
          <a:ln>
            <a:solidFill>
              <a:srgbClr val="3333FF"/>
            </a:solidFill>
          </a:ln>
        </p:spPr>
        <p:style>
          <a:lnRef idx="2">
            <a:schemeClr val="accent1"/>
          </a:lnRef>
          <a:fillRef idx="0">
            <a:schemeClr val="accent1"/>
          </a:fillRef>
          <a:effectRef idx="1">
            <a:schemeClr val="accent1"/>
          </a:effectRef>
          <a:fontRef idx="minor">
            <a:schemeClr val="tx1"/>
          </a:fontRef>
        </p:style>
      </p:cxnSp>
      <p:sp>
        <p:nvSpPr>
          <p:cNvPr id="9" name="ZoneTexte 8"/>
          <p:cNvSpPr txBox="1"/>
          <p:nvPr/>
        </p:nvSpPr>
        <p:spPr>
          <a:xfrm>
            <a:off x="8010175" y="1511357"/>
            <a:ext cx="756002" cy="215444"/>
          </a:xfrm>
          <a:prstGeom prst="rect">
            <a:avLst/>
          </a:prstGeom>
          <a:noFill/>
        </p:spPr>
        <p:txBody>
          <a:bodyPr wrap="square" rtlCol="0">
            <a:spAutoFit/>
          </a:bodyPr>
          <a:lstStyle/>
          <a:p>
            <a:r>
              <a:rPr lang="fr-FR" sz="800" dirty="0">
                <a:solidFill>
                  <a:srgbClr val="0000FF"/>
                </a:solidFill>
              </a:rPr>
              <a:t>MA : </a:t>
            </a:r>
            <a:r>
              <a:rPr lang="fr-FR" sz="800" dirty="0" smtClean="0">
                <a:solidFill>
                  <a:srgbClr val="0000FF"/>
                </a:solidFill>
              </a:rPr>
              <a:t>90,45%</a:t>
            </a:r>
            <a:endParaRPr lang="fr-FR" sz="800" dirty="0">
              <a:solidFill>
                <a:srgbClr val="0000FF"/>
              </a:solidFill>
            </a:endParaRPr>
          </a:p>
        </p:txBody>
      </p:sp>
      <p:sp>
        <p:nvSpPr>
          <p:cNvPr id="10" name="Flèche vers le bas 9">
            <a:hlinkClick r:id="" action="ppaction://hlinkshowjump?jump=nextslide"/>
          </p:cNvPr>
          <p:cNvSpPr/>
          <p:nvPr/>
        </p:nvSpPr>
        <p:spPr>
          <a:xfrm>
            <a:off x="8385158" y="6385034"/>
            <a:ext cx="381019" cy="33282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58630619"/>
      </p:ext>
    </p:extLst>
  </p:cSld>
  <p:clrMapOvr>
    <a:masterClrMapping/>
  </p:clrMapOvr>
  <p:transition xmlns:p14="http://schemas.microsoft.com/office/powerpoint/2010/main" spd="med">
    <p:split orient="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4353" y="69112"/>
            <a:ext cx="8861425" cy="1143000"/>
          </a:xfrm>
        </p:spPr>
        <p:txBody>
          <a:bodyPr>
            <a:normAutofit/>
          </a:bodyPr>
          <a:lstStyle/>
          <a:p>
            <a:r>
              <a:rPr lang="fr-FR" dirty="0">
                <a:solidFill>
                  <a:srgbClr val="FFFFFF"/>
                </a:solidFill>
              </a:rPr>
              <a:t>Inaptitudes </a:t>
            </a:r>
            <a:r>
              <a:rPr lang="fr-FR" u="sng" dirty="0">
                <a:solidFill>
                  <a:srgbClr val="FFFF00"/>
                </a:solidFill>
              </a:rPr>
              <a:t>Bac Pro : 28.2</a:t>
            </a:r>
          </a:p>
        </p:txBody>
      </p:sp>
      <p:pic>
        <p:nvPicPr>
          <p:cNvPr id="5" name="Image 4"/>
          <p:cNvPicPr>
            <a:picLocks noChangeAspect="1"/>
          </p:cNvPicPr>
          <p:nvPr/>
        </p:nvPicPr>
        <p:blipFill>
          <a:blip r:embed="rId3"/>
          <a:stretch>
            <a:fillRect/>
          </a:stretch>
        </p:blipFill>
        <p:spPr>
          <a:xfrm>
            <a:off x="485418" y="984128"/>
            <a:ext cx="8219293" cy="5783782"/>
          </a:xfrm>
          <a:prstGeom prst="rect">
            <a:avLst/>
          </a:prstGeom>
        </p:spPr>
      </p:pic>
      <p:cxnSp>
        <p:nvCxnSpPr>
          <p:cNvPr id="4" name="Connecteur droit 3"/>
          <p:cNvCxnSpPr/>
          <p:nvPr/>
        </p:nvCxnSpPr>
        <p:spPr>
          <a:xfrm>
            <a:off x="753574" y="4819449"/>
            <a:ext cx="801260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ZoneTexte 5"/>
          <p:cNvSpPr txBox="1"/>
          <p:nvPr/>
        </p:nvSpPr>
        <p:spPr>
          <a:xfrm>
            <a:off x="465700" y="4546136"/>
            <a:ext cx="861228" cy="215444"/>
          </a:xfrm>
          <a:prstGeom prst="rect">
            <a:avLst/>
          </a:prstGeom>
          <a:noFill/>
        </p:spPr>
        <p:txBody>
          <a:bodyPr wrap="square" rtlCol="0">
            <a:spAutoFit/>
          </a:bodyPr>
          <a:lstStyle/>
          <a:p>
            <a:r>
              <a:rPr lang="fr-FR" sz="800" dirty="0">
                <a:solidFill>
                  <a:srgbClr val="FF0000"/>
                </a:solidFill>
              </a:rPr>
              <a:t>MA : </a:t>
            </a:r>
            <a:r>
              <a:rPr lang="fr-FR" sz="800" dirty="0" smtClean="0">
                <a:solidFill>
                  <a:srgbClr val="FF0000"/>
                </a:solidFill>
              </a:rPr>
              <a:t>5,97% </a:t>
            </a:r>
            <a:endParaRPr lang="fr-FR" sz="800" dirty="0">
              <a:solidFill>
                <a:srgbClr val="FF0000"/>
              </a:solidFill>
            </a:endParaRPr>
          </a:p>
        </p:txBody>
      </p:sp>
      <p:cxnSp>
        <p:nvCxnSpPr>
          <p:cNvPr id="7" name="Connecteur droit 6"/>
          <p:cNvCxnSpPr/>
          <p:nvPr/>
        </p:nvCxnSpPr>
        <p:spPr>
          <a:xfrm>
            <a:off x="753574" y="5344282"/>
            <a:ext cx="8012603"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8" name="ZoneTexte 7"/>
          <p:cNvSpPr txBox="1"/>
          <p:nvPr/>
        </p:nvSpPr>
        <p:spPr>
          <a:xfrm>
            <a:off x="411848" y="5128838"/>
            <a:ext cx="683452" cy="215444"/>
          </a:xfrm>
          <a:prstGeom prst="rect">
            <a:avLst/>
          </a:prstGeom>
          <a:noFill/>
        </p:spPr>
        <p:txBody>
          <a:bodyPr wrap="square" rtlCol="0">
            <a:spAutoFit/>
          </a:bodyPr>
          <a:lstStyle/>
          <a:p>
            <a:r>
              <a:rPr lang="fr-FR" sz="800" dirty="0">
                <a:solidFill>
                  <a:srgbClr val="008000"/>
                </a:solidFill>
              </a:rPr>
              <a:t>MA : </a:t>
            </a:r>
            <a:r>
              <a:rPr lang="fr-FR" sz="800" dirty="0" smtClean="0">
                <a:solidFill>
                  <a:srgbClr val="008000"/>
                </a:solidFill>
              </a:rPr>
              <a:t>3,58%</a:t>
            </a:r>
            <a:endParaRPr lang="fr-FR" sz="800" dirty="0">
              <a:solidFill>
                <a:srgbClr val="008000"/>
              </a:solidFill>
            </a:endParaRPr>
          </a:p>
        </p:txBody>
      </p:sp>
      <p:cxnSp>
        <p:nvCxnSpPr>
          <p:cNvPr id="9" name="Connecteur droit 8"/>
          <p:cNvCxnSpPr/>
          <p:nvPr/>
        </p:nvCxnSpPr>
        <p:spPr>
          <a:xfrm>
            <a:off x="588484" y="3244879"/>
            <a:ext cx="8012603" cy="0"/>
          </a:xfrm>
          <a:prstGeom prst="line">
            <a:avLst/>
          </a:prstGeom>
          <a:ln>
            <a:solidFill>
              <a:srgbClr val="3333FF"/>
            </a:solidFill>
          </a:ln>
        </p:spPr>
        <p:style>
          <a:lnRef idx="2">
            <a:schemeClr val="accent1"/>
          </a:lnRef>
          <a:fillRef idx="0">
            <a:schemeClr val="accent1"/>
          </a:fillRef>
          <a:effectRef idx="1">
            <a:schemeClr val="accent1"/>
          </a:effectRef>
          <a:fontRef idx="minor">
            <a:schemeClr val="tx1"/>
          </a:fontRef>
        </p:style>
      </p:cxnSp>
      <p:sp>
        <p:nvSpPr>
          <p:cNvPr id="10" name="ZoneTexte 9"/>
          <p:cNvSpPr txBox="1"/>
          <p:nvPr/>
        </p:nvSpPr>
        <p:spPr>
          <a:xfrm>
            <a:off x="7934632" y="3029435"/>
            <a:ext cx="756002" cy="215444"/>
          </a:xfrm>
          <a:prstGeom prst="rect">
            <a:avLst/>
          </a:prstGeom>
          <a:noFill/>
        </p:spPr>
        <p:txBody>
          <a:bodyPr wrap="square" rtlCol="0">
            <a:spAutoFit/>
          </a:bodyPr>
          <a:lstStyle/>
          <a:p>
            <a:r>
              <a:rPr lang="fr-FR" sz="800" dirty="0">
                <a:solidFill>
                  <a:srgbClr val="0000FF"/>
                </a:solidFill>
              </a:rPr>
              <a:t>MA : </a:t>
            </a:r>
            <a:r>
              <a:rPr lang="fr-FR" sz="800" dirty="0" smtClean="0">
                <a:solidFill>
                  <a:srgbClr val="0000FF"/>
                </a:solidFill>
              </a:rPr>
              <a:t>90,45%</a:t>
            </a:r>
            <a:endParaRPr lang="fr-FR" sz="800" dirty="0">
              <a:solidFill>
                <a:srgbClr val="0000FF"/>
              </a:solidFill>
            </a:endParaRPr>
          </a:p>
        </p:txBody>
      </p:sp>
      <p:sp>
        <p:nvSpPr>
          <p:cNvPr id="11" name="Flèche vers le bas 10">
            <a:hlinkClick r:id="" action="ppaction://hlinkshowjump?jump=nextslide"/>
          </p:cNvPr>
          <p:cNvSpPr/>
          <p:nvPr/>
        </p:nvSpPr>
        <p:spPr>
          <a:xfrm>
            <a:off x="8348921" y="6385034"/>
            <a:ext cx="381019" cy="33282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95893847"/>
      </p:ext>
    </p:extLst>
  </p:cSld>
  <p:clrMapOvr>
    <a:masterClrMapping/>
  </p:clrMapOvr>
  <p:transition xmlns:p14="http://schemas.microsoft.com/office/powerpoint/2010/main" spd="med">
    <p:split orient="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aphique 6"/>
          <p:cNvGraphicFramePr>
            <a:graphicFrameLocks/>
          </p:cNvGraphicFramePr>
          <p:nvPr>
            <p:extLst>
              <p:ext uri="{D42A27DB-BD31-4B8C-83A1-F6EECF244321}">
                <p14:modId xmlns:p14="http://schemas.microsoft.com/office/powerpoint/2010/main" val="214056313"/>
              </p:ext>
            </p:extLst>
          </p:nvPr>
        </p:nvGraphicFramePr>
        <p:xfrm>
          <a:off x="23065" y="1445231"/>
          <a:ext cx="9144000" cy="541277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re 1"/>
          <p:cNvSpPr>
            <a:spLocks noGrp="1"/>
          </p:cNvSpPr>
          <p:nvPr>
            <p:ph type="title"/>
          </p:nvPr>
        </p:nvSpPr>
        <p:spPr>
          <a:xfrm>
            <a:off x="164353" y="69112"/>
            <a:ext cx="8861425" cy="1143000"/>
          </a:xfrm>
        </p:spPr>
        <p:txBody>
          <a:bodyPr>
            <a:normAutofit fontScale="90000"/>
          </a:bodyPr>
          <a:lstStyle/>
          <a:p>
            <a:r>
              <a:rPr lang="fr-FR">
                <a:solidFill>
                  <a:srgbClr val="FFFFFF"/>
                </a:solidFill>
              </a:rPr>
              <a:t>Écarts </a:t>
            </a:r>
            <a:r>
              <a:rPr lang="fr-FR" dirty="0">
                <a:solidFill>
                  <a:srgbClr val="FFFFFF"/>
                </a:solidFill>
              </a:rPr>
              <a:t>des moyennes entre les EPLE  </a:t>
            </a:r>
            <a:r>
              <a:rPr lang="fr-FR" u="sng" dirty="0">
                <a:solidFill>
                  <a:srgbClr val="FFFF00"/>
                </a:solidFill>
              </a:rPr>
              <a:t>Bac Pro : 41</a:t>
            </a:r>
          </a:p>
        </p:txBody>
      </p:sp>
      <p:sp>
        <p:nvSpPr>
          <p:cNvPr id="6" name="Flèche vers le bas 5">
            <a:hlinkClick r:id="" action="ppaction://hlinkshowjump?jump=nextslide"/>
          </p:cNvPr>
          <p:cNvSpPr/>
          <p:nvPr/>
        </p:nvSpPr>
        <p:spPr>
          <a:xfrm>
            <a:off x="8542624" y="6385034"/>
            <a:ext cx="381019" cy="33282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33034670"/>
      </p:ext>
    </p:extLst>
  </p:cSld>
  <p:clrMapOvr>
    <a:masterClrMapping/>
  </p:clrMapOvr>
  <p:transition xmlns:p14="http://schemas.microsoft.com/office/powerpoint/2010/main" spd="med">
    <p:split orient="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793" y="1419897"/>
            <a:ext cx="9144793" cy="5438103"/>
          </a:xfrm>
          <a:prstGeom prst="rect">
            <a:avLst/>
          </a:prstGeom>
        </p:spPr>
      </p:pic>
      <p:sp>
        <p:nvSpPr>
          <p:cNvPr id="2" name="Titre 1"/>
          <p:cNvSpPr>
            <a:spLocks noGrp="1"/>
          </p:cNvSpPr>
          <p:nvPr>
            <p:ph type="title"/>
          </p:nvPr>
        </p:nvSpPr>
        <p:spPr>
          <a:xfrm>
            <a:off x="164353" y="69112"/>
            <a:ext cx="8861425" cy="1143000"/>
          </a:xfrm>
        </p:spPr>
        <p:txBody>
          <a:bodyPr>
            <a:normAutofit fontScale="90000"/>
          </a:bodyPr>
          <a:lstStyle/>
          <a:p>
            <a:r>
              <a:rPr lang="fr-FR" smtClean="0">
                <a:solidFill>
                  <a:srgbClr val="FFFFFF"/>
                </a:solidFill>
              </a:rPr>
              <a:t>Évolution </a:t>
            </a:r>
            <a:r>
              <a:rPr lang="fr-FR" dirty="0">
                <a:solidFill>
                  <a:srgbClr val="FFFFFF"/>
                </a:solidFill>
              </a:rPr>
              <a:t>des moyennes entre les EPLE  </a:t>
            </a:r>
            <a:r>
              <a:rPr lang="fr-FR" u="sng" dirty="0">
                <a:solidFill>
                  <a:srgbClr val="FFFF00"/>
                </a:solidFill>
              </a:rPr>
              <a:t>Bac Pro : 41</a:t>
            </a:r>
          </a:p>
        </p:txBody>
      </p:sp>
      <p:sp>
        <p:nvSpPr>
          <p:cNvPr id="5" name="Flèche vers le bas 4">
            <a:hlinkClick r:id="" action="ppaction://hlinkshowjump?jump=nextslide"/>
          </p:cNvPr>
          <p:cNvSpPr/>
          <p:nvPr/>
        </p:nvSpPr>
        <p:spPr>
          <a:xfrm>
            <a:off x="8644759" y="1532758"/>
            <a:ext cx="381019" cy="33282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48643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4353" y="69112"/>
            <a:ext cx="8861425" cy="1143000"/>
          </a:xfrm>
        </p:spPr>
        <p:txBody>
          <a:bodyPr>
            <a:normAutofit/>
          </a:bodyPr>
          <a:lstStyle/>
          <a:p>
            <a:r>
              <a:rPr lang="fr-FR" dirty="0">
                <a:solidFill>
                  <a:srgbClr val="FFFFFF"/>
                </a:solidFill>
              </a:rPr>
              <a:t>Inaptitudes </a:t>
            </a:r>
            <a:r>
              <a:rPr lang="fr-FR" u="sng" dirty="0">
                <a:solidFill>
                  <a:srgbClr val="FFFF00"/>
                </a:solidFill>
              </a:rPr>
              <a:t>Bac Pro : 41</a:t>
            </a:r>
          </a:p>
        </p:txBody>
      </p:sp>
      <p:pic>
        <p:nvPicPr>
          <p:cNvPr id="3" name="Image 2"/>
          <p:cNvPicPr>
            <a:picLocks noChangeAspect="1"/>
          </p:cNvPicPr>
          <p:nvPr/>
        </p:nvPicPr>
        <p:blipFill>
          <a:blip r:embed="rId3"/>
          <a:stretch>
            <a:fillRect/>
          </a:stretch>
        </p:blipFill>
        <p:spPr>
          <a:xfrm>
            <a:off x="444616" y="908929"/>
            <a:ext cx="8454185" cy="5949071"/>
          </a:xfrm>
          <a:prstGeom prst="rect">
            <a:avLst/>
          </a:prstGeom>
        </p:spPr>
      </p:pic>
      <p:cxnSp>
        <p:nvCxnSpPr>
          <p:cNvPr id="4" name="Connecteur droit 3"/>
          <p:cNvCxnSpPr/>
          <p:nvPr/>
        </p:nvCxnSpPr>
        <p:spPr>
          <a:xfrm>
            <a:off x="678031" y="4648484"/>
            <a:ext cx="801260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ZoneTexte 4"/>
          <p:cNvSpPr txBox="1"/>
          <p:nvPr/>
        </p:nvSpPr>
        <p:spPr>
          <a:xfrm>
            <a:off x="465700" y="4330692"/>
            <a:ext cx="861228" cy="215444"/>
          </a:xfrm>
          <a:prstGeom prst="rect">
            <a:avLst/>
          </a:prstGeom>
          <a:noFill/>
        </p:spPr>
        <p:txBody>
          <a:bodyPr wrap="square" rtlCol="0">
            <a:spAutoFit/>
          </a:bodyPr>
          <a:lstStyle/>
          <a:p>
            <a:r>
              <a:rPr lang="fr-FR" sz="800" dirty="0">
                <a:solidFill>
                  <a:srgbClr val="FF0000"/>
                </a:solidFill>
              </a:rPr>
              <a:t>MA : </a:t>
            </a:r>
            <a:r>
              <a:rPr lang="fr-FR" sz="800" dirty="0" smtClean="0">
                <a:solidFill>
                  <a:srgbClr val="FF0000"/>
                </a:solidFill>
              </a:rPr>
              <a:t>5,97% </a:t>
            </a:r>
            <a:endParaRPr lang="fr-FR" sz="800" dirty="0">
              <a:solidFill>
                <a:srgbClr val="FF0000"/>
              </a:solidFill>
            </a:endParaRPr>
          </a:p>
        </p:txBody>
      </p:sp>
      <p:cxnSp>
        <p:nvCxnSpPr>
          <p:cNvPr id="6" name="Connecteur droit 5"/>
          <p:cNvCxnSpPr/>
          <p:nvPr/>
        </p:nvCxnSpPr>
        <p:spPr>
          <a:xfrm>
            <a:off x="753574" y="5344282"/>
            <a:ext cx="8012603"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7" name="ZoneTexte 6"/>
          <p:cNvSpPr txBox="1"/>
          <p:nvPr/>
        </p:nvSpPr>
        <p:spPr>
          <a:xfrm>
            <a:off x="411848" y="5128838"/>
            <a:ext cx="683452" cy="215444"/>
          </a:xfrm>
          <a:prstGeom prst="rect">
            <a:avLst/>
          </a:prstGeom>
          <a:noFill/>
        </p:spPr>
        <p:txBody>
          <a:bodyPr wrap="square" rtlCol="0">
            <a:spAutoFit/>
          </a:bodyPr>
          <a:lstStyle/>
          <a:p>
            <a:r>
              <a:rPr lang="fr-FR" sz="800" dirty="0">
                <a:solidFill>
                  <a:srgbClr val="008000"/>
                </a:solidFill>
              </a:rPr>
              <a:t>MA : </a:t>
            </a:r>
            <a:r>
              <a:rPr lang="fr-FR" sz="800" dirty="0" smtClean="0">
                <a:solidFill>
                  <a:srgbClr val="008000"/>
                </a:solidFill>
              </a:rPr>
              <a:t>3,58%</a:t>
            </a:r>
            <a:endParaRPr lang="fr-FR" sz="800" dirty="0">
              <a:solidFill>
                <a:srgbClr val="008000"/>
              </a:solidFill>
            </a:endParaRPr>
          </a:p>
        </p:txBody>
      </p:sp>
      <p:cxnSp>
        <p:nvCxnSpPr>
          <p:cNvPr id="8" name="Connecteur droit 7"/>
          <p:cNvCxnSpPr/>
          <p:nvPr/>
        </p:nvCxnSpPr>
        <p:spPr>
          <a:xfrm>
            <a:off x="678031" y="1746886"/>
            <a:ext cx="8012603" cy="0"/>
          </a:xfrm>
          <a:prstGeom prst="line">
            <a:avLst/>
          </a:prstGeom>
          <a:ln>
            <a:solidFill>
              <a:srgbClr val="3333FF"/>
            </a:solidFill>
          </a:ln>
        </p:spPr>
        <p:style>
          <a:lnRef idx="2">
            <a:schemeClr val="accent1"/>
          </a:lnRef>
          <a:fillRef idx="0">
            <a:schemeClr val="accent1"/>
          </a:fillRef>
          <a:effectRef idx="1">
            <a:schemeClr val="accent1"/>
          </a:effectRef>
          <a:fontRef idx="minor">
            <a:schemeClr val="tx1"/>
          </a:fontRef>
        </p:style>
      </p:cxnSp>
      <p:sp>
        <p:nvSpPr>
          <p:cNvPr id="9" name="ZoneTexte 8"/>
          <p:cNvSpPr txBox="1"/>
          <p:nvPr/>
        </p:nvSpPr>
        <p:spPr>
          <a:xfrm>
            <a:off x="8010175" y="1511357"/>
            <a:ext cx="756002" cy="215444"/>
          </a:xfrm>
          <a:prstGeom prst="rect">
            <a:avLst/>
          </a:prstGeom>
          <a:noFill/>
        </p:spPr>
        <p:txBody>
          <a:bodyPr wrap="square" rtlCol="0">
            <a:spAutoFit/>
          </a:bodyPr>
          <a:lstStyle/>
          <a:p>
            <a:r>
              <a:rPr lang="fr-FR" sz="800" dirty="0">
                <a:solidFill>
                  <a:srgbClr val="0000FF"/>
                </a:solidFill>
              </a:rPr>
              <a:t>MA : </a:t>
            </a:r>
            <a:r>
              <a:rPr lang="fr-FR" sz="800" dirty="0" smtClean="0">
                <a:solidFill>
                  <a:srgbClr val="0000FF"/>
                </a:solidFill>
              </a:rPr>
              <a:t>90,45%</a:t>
            </a:r>
            <a:endParaRPr lang="fr-FR" sz="800" dirty="0">
              <a:solidFill>
                <a:srgbClr val="0000FF"/>
              </a:solidFill>
            </a:endParaRPr>
          </a:p>
        </p:txBody>
      </p:sp>
      <p:sp>
        <p:nvSpPr>
          <p:cNvPr id="11" name="Bouton d'action : Personnalisé 10">
            <a:hlinkClick r:id="rId4" action="ppaction://hlinksldjump" highlightClick="1"/>
          </p:cNvPr>
          <p:cNvSpPr/>
          <p:nvPr/>
        </p:nvSpPr>
        <p:spPr>
          <a:xfrm>
            <a:off x="8513379" y="6314966"/>
            <a:ext cx="512399" cy="469720"/>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EP</a:t>
            </a:r>
            <a:endParaRPr lang="fr-FR" dirty="0"/>
          </a:p>
        </p:txBody>
      </p:sp>
    </p:spTree>
    <p:extLst>
      <p:ext uri="{BB962C8B-B14F-4D97-AF65-F5344CB8AC3E}">
        <p14:creationId xmlns:p14="http://schemas.microsoft.com/office/powerpoint/2010/main" val="3106591777"/>
      </p:ext>
    </p:extLst>
  </p:cSld>
  <p:clrMapOvr>
    <a:masterClrMapping/>
  </p:clrMapOvr>
  <p:transition xmlns:p14="http://schemas.microsoft.com/office/powerpoint/2010/main" spd="med">
    <p:split orient="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0"/>
            <a:ext cx="8229600" cy="1143000"/>
          </a:xfrm>
        </p:spPr>
        <p:txBody>
          <a:bodyPr>
            <a:normAutofit fontScale="90000"/>
          </a:bodyPr>
          <a:lstStyle/>
          <a:p>
            <a:r>
              <a:rPr lang="fr-FR" dirty="0">
                <a:solidFill>
                  <a:schemeClr val="bg1"/>
                </a:solidFill>
              </a:rPr>
              <a:t>Zoom sur les épreuves ponctuelles obligatoires</a:t>
            </a:r>
          </a:p>
        </p:txBody>
      </p:sp>
      <p:graphicFrame>
        <p:nvGraphicFramePr>
          <p:cNvPr id="4" name="Tableau 3"/>
          <p:cNvGraphicFramePr>
            <a:graphicFrameLocks noGrp="1"/>
          </p:cNvGraphicFramePr>
          <p:nvPr>
            <p:extLst>
              <p:ext uri="{D42A27DB-BD31-4B8C-83A1-F6EECF244321}">
                <p14:modId xmlns:p14="http://schemas.microsoft.com/office/powerpoint/2010/main" val="1902851413"/>
              </p:ext>
            </p:extLst>
          </p:nvPr>
        </p:nvGraphicFramePr>
        <p:xfrm>
          <a:off x="152052" y="1916025"/>
          <a:ext cx="8991947" cy="3848073"/>
        </p:xfrm>
        <a:graphic>
          <a:graphicData uri="http://schemas.openxmlformats.org/drawingml/2006/table">
            <a:tbl>
              <a:tblPr firstRow="1" bandRow="1">
                <a:tableStyleId>{5C22544A-7EE6-4342-B048-85BDC9FD1C3A}</a:tableStyleId>
              </a:tblPr>
              <a:tblGrid>
                <a:gridCol w="2179791">
                  <a:extLst>
                    <a:ext uri="{9D8B030D-6E8A-4147-A177-3AD203B41FA5}">
                      <a16:colId xmlns="" xmlns:a16="http://schemas.microsoft.com/office/drawing/2014/main" val="20000"/>
                    </a:ext>
                  </a:extLst>
                </a:gridCol>
                <a:gridCol w="3098177">
                  <a:extLst>
                    <a:ext uri="{9D8B030D-6E8A-4147-A177-3AD203B41FA5}">
                      <a16:colId xmlns="" xmlns:a16="http://schemas.microsoft.com/office/drawing/2014/main" val="20001"/>
                    </a:ext>
                  </a:extLst>
                </a:gridCol>
                <a:gridCol w="3713979">
                  <a:extLst>
                    <a:ext uri="{9D8B030D-6E8A-4147-A177-3AD203B41FA5}">
                      <a16:colId xmlns="" xmlns:a16="http://schemas.microsoft.com/office/drawing/2014/main" val="20002"/>
                    </a:ext>
                  </a:extLst>
                </a:gridCol>
              </a:tblGrid>
              <a:tr h="919692">
                <a:tc>
                  <a:txBody>
                    <a:bodyPr/>
                    <a:lstStyle/>
                    <a:p>
                      <a:pPr algn="ctr"/>
                      <a:endParaRPr lang="fr-FR" b="1" dirty="0"/>
                    </a:p>
                  </a:txBody>
                  <a:tcPr anchor="ctr"/>
                </a:tc>
                <a:tc>
                  <a:txBody>
                    <a:bodyPr/>
                    <a:lstStyle/>
                    <a:p>
                      <a:pPr algn="ctr"/>
                      <a:r>
                        <a:rPr lang="fr-FR" b="1" dirty="0"/>
                        <a:t>Moyenne Filles </a:t>
                      </a:r>
                    </a:p>
                  </a:txBody>
                  <a:tcPr anchor="ctr"/>
                </a:tc>
                <a:tc>
                  <a:txBody>
                    <a:bodyPr/>
                    <a:lstStyle/>
                    <a:p>
                      <a:pPr algn="ctr"/>
                      <a:r>
                        <a:rPr lang="fr-FR" b="1" dirty="0"/>
                        <a:t>Moyennes Garçons</a:t>
                      </a:r>
                    </a:p>
                  </a:txBody>
                  <a:tcPr anchor="ctr"/>
                </a:tc>
                <a:extLst>
                  <a:ext uri="{0D108BD9-81ED-4DB2-BD59-A6C34878D82A}">
                    <a16:rowId xmlns="" xmlns:a16="http://schemas.microsoft.com/office/drawing/2014/main" val="10000"/>
                  </a:ext>
                </a:extLst>
              </a:tr>
              <a:tr h="64652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2800" b="1" dirty="0">
                          <a:solidFill>
                            <a:srgbClr val="FF0000"/>
                          </a:solidFill>
                        </a:rPr>
                        <a:t>Bac Pro </a:t>
                      </a:r>
                      <a:r>
                        <a:rPr lang="fr-FR" sz="1600" b="0" dirty="0">
                          <a:solidFill>
                            <a:srgbClr val="0000FF"/>
                          </a:solidFill>
                        </a:rPr>
                        <a:t>(2015)</a:t>
                      </a:r>
                    </a:p>
                  </a:txBody>
                  <a:tcPr anchor="ctr"/>
                </a:tc>
                <a:tc>
                  <a:txBody>
                    <a:bodyPr/>
                    <a:lstStyle/>
                    <a:p>
                      <a:pPr algn="ctr"/>
                      <a:r>
                        <a:rPr lang="fr-FR" sz="2800" b="1" dirty="0">
                          <a:solidFill>
                            <a:srgbClr val="FF0000"/>
                          </a:solidFill>
                        </a:rPr>
                        <a:t>11,18 </a:t>
                      </a:r>
                      <a:r>
                        <a:rPr lang="fr-FR" sz="1600" b="0" dirty="0">
                          <a:solidFill>
                            <a:srgbClr val="0000FF"/>
                          </a:solidFill>
                        </a:rPr>
                        <a:t>(10,99)</a:t>
                      </a:r>
                    </a:p>
                  </a:txBody>
                  <a:tcPr anchor="ctr"/>
                </a:tc>
                <a:tc>
                  <a:txBody>
                    <a:bodyPr/>
                    <a:lstStyle/>
                    <a:p>
                      <a:pPr algn="ctr"/>
                      <a:r>
                        <a:rPr lang="fr-FR" sz="2800" b="1" dirty="0">
                          <a:solidFill>
                            <a:srgbClr val="FF0000"/>
                          </a:solidFill>
                        </a:rPr>
                        <a:t>12,17 </a:t>
                      </a:r>
                      <a:r>
                        <a:rPr lang="fr-FR" sz="1400" b="0" dirty="0">
                          <a:solidFill>
                            <a:srgbClr val="0000FF"/>
                          </a:solidFill>
                        </a:rPr>
                        <a:t>(12,12)</a:t>
                      </a:r>
                    </a:p>
                  </a:txBody>
                  <a:tcPr anchor="ctr"/>
                </a:tc>
                <a:extLst>
                  <a:ext uri="{0D108BD9-81ED-4DB2-BD59-A6C34878D82A}">
                    <a16:rowId xmlns="" xmlns:a16="http://schemas.microsoft.com/office/drawing/2014/main" val="10001"/>
                  </a:ext>
                </a:extLst>
              </a:tr>
              <a:tr h="456371">
                <a:tc>
                  <a:txBody>
                    <a:bodyPr/>
                    <a:lstStyle/>
                    <a:p>
                      <a:pPr algn="ctr"/>
                      <a:r>
                        <a:rPr lang="fr-FR" sz="1800" b="0" dirty="0">
                          <a:solidFill>
                            <a:srgbClr val="FF0000"/>
                          </a:solidFill>
                        </a:rPr>
                        <a:t>3 X 500 M </a:t>
                      </a:r>
                    </a:p>
                  </a:txBody>
                  <a:tcPr anchor="ctr"/>
                </a:tc>
                <a:tc>
                  <a:txBody>
                    <a:bodyPr/>
                    <a:lstStyle/>
                    <a:p>
                      <a:pPr algn="ctr"/>
                      <a:r>
                        <a:rPr lang="fr-FR" sz="1800" b="0" dirty="0">
                          <a:solidFill>
                            <a:srgbClr val="FF0000"/>
                          </a:solidFill>
                        </a:rPr>
                        <a:t>9,66</a:t>
                      </a:r>
                    </a:p>
                  </a:txBody>
                  <a:tcPr anchor="ctr"/>
                </a:tc>
                <a:tc>
                  <a:txBody>
                    <a:bodyPr/>
                    <a:lstStyle/>
                    <a:p>
                      <a:pPr algn="ctr"/>
                      <a:r>
                        <a:rPr lang="fr-FR" sz="1800" b="0" dirty="0">
                          <a:solidFill>
                            <a:srgbClr val="FF0000"/>
                          </a:solidFill>
                        </a:rPr>
                        <a:t>10,07</a:t>
                      </a:r>
                    </a:p>
                  </a:txBody>
                  <a:tcPr anchor="ctr"/>
                </a:tc>
                <a:extLst>
                  <a:ext uri="{0D108BD9-81ED-4DB2-BD59-A6C34878D82A}">
                    <a16:rowId xmlns="" xmlns:a16="http://schemas.microsoft.com/office/drawing/2014/main" val="10002"/>
                  </a:ext>
                </a:extLst>
              </a:tr>
              <a:tr h="456371">
                <a:tc>
                  <a:txBody>
                    <a:bodyPr/>
                    <a:lstStyle/>
                    <a:p>
                      <a:pPr algn="ctr"/>
                      <a:r>
                        <a:rPr lang="fr-FR" sz="1800" b="0" dirty="0">
                          <a:solidFill>
                            <a:srgbClr val="FF0000"/>
                          </a:solidFill>
                        </a:rPr>
                        <a:t>Badminton </a:t>
                      </a:r>
                    </a:p>
                  </a:txBody>
                  <a:tcPr anchor="ctr"/>
                </a:tc>
                <a:tc>
                  <a:txBody>
                    <a:bodyPr/>
                    <a:lstStyle/>
                    <a:p>
                      <a:pPr algn="ctr"/>
                      <a:r>
                        <a:rPr lang="fr-FR" sz="1800" b="0" dirty="0">
                          <a:solidFill>
                            <a:srgbClr val="FF0000"/>
                          </a:solidFill>
                        </a:rPr>
                        <a:t>12,31</a:t>
                      </a:r>
                    </a:p>
                  </a:txBody>
                  <a:tcPr anchor="ctr"/>
                </a:tc>
                <a:tc>
                  <a:txBody>
                    <a:bodyPr/>
                    <a:lstStyle/>
                    <a:p>
                      <a:pPr algn="ctr"/>
                      <a:r>
                        <a:rPr lang="fr-FR" sz="1800" b="0" dirty="0">
                          <a:solidFill>
                            <a:srgbClr val="FF0000"/>
                          </a:solidFill>
                        </a:rPr>
                        <a:t>13,62</a:t>
                      </a:r>
                    </a:p>
                  </a:txBody>
                  <a:tcPr anchor="ctr"/>
                </a:tc>
                <a:extLst>
                  <a:ext uri="{0D108BD9-81ED-4DB2-BD59-A6C34878D82A}">
                    <a16:rowId xmlns="" xmlns:a16="http://schemas.microsoft.com/office/drawing/2014/main" val="10003"/>
                  </a:ext>
                </a:extLst>
              </a:tr>
              <a:tr h="456371">
                <a:tc>
                  <a:txBody>
                    <a:bodyPr/>
                    <a:lstStyle/>
                    <a:p>
                      <a:pPr algn="ctr"/>
                      <a:r>
                        <a:rPr lang="fr-FR" sz="1800" b="0" dirty="0">
                          <a:solidFill>
                            <a:srgbClr val="FF0000"/>
                          </a:solidFill>
                        </a:rPr>
                        <a:t>Gymnastique au sol</a:t>
                      </a:r>
                    </a:p>
                  </a:txBody>
                  <a:tcPr anchor="ctr"/>
                </a:tc>
                <a:tc>
                  <a:txBody>
                    <a:bodyPr/>
                    <a:lstStyle/>
                    <a:p>
                      <a:pPr algn="ctr"/>
                      <a:r>
                        <a:rPr lang="fr-FR" sz="1800" b="0" dirty="0">
                          <a:solidFill>
                            <a:srgbClr val="FF0000"/>
                          </a:solidFill>
                        </a:rPr>
                        <a:t>11,75</a:t>
                      </a:r>
                    </a:p>
                  </a:txBody>
                  <a:tcPr anchor="ctr"/>
                </a:tc>
                <a:tc>
                  <a:txBody>
                    <a:bodyPr/>
                    <a:lstStyle/>
                    <a:p>
                      <a:pPr algn="ctr"/>
                      <a:r>
                        <a:rPr lang="fr-FR" sz="1800" b="0" dirty="0">
                          <a:solidFill>
                            <a:srgbClr val="FF0000"/>
                          </a:solidFill>
                        </a:rPr>
                        <a:t>14,16</a:t>
                      </a:r>
                    </a:p>
                  </a:txBody>
                  <a:tcPr anchor="ctr"/>
                </a:tc>
                <a:extLst>
                  <a:ext uri="{0D108BD9-81ED-4DB2-BD59-A6C34878D82A}">
                    <a16:rowId xmlns="" xmlns:a16="http://schemas.microsoft.com/office/drawing/2014/main" val="10004"/>
                  </a:ext>
                </a:extLst>
              </a:tr>
              <a:tr h="456371">
                <a:tc>
                  <a:txBody>
                    <a:bodyPr/>
                    <a:lstStyle/>
                    <a:p>
                      <a:pPr algn="ctr"/>
                      <a:r>
                        <a:rPr lang="fr-FR" sz="1800" b="0" dirty="0">
                          <a:solidFill>
                            <a:srgbClr val="FF0000"/>
                          </a:solidFill>
                        </a:rPr>
                        <a:t>Sauvetage</a:t>
                      </a:r>
                    </a:p>
                  </a:txBody>
                  <a:tcPr anchor="ctr"/>
                </a:tc>
                <a:tc>
                  <a:txBody>
                    <a:bodyPr/>
                    <a:lstStyle/>
                    <a:p>
                      <a:pPr algn="ctr"/>
                      <a:r>
                        <a:rPr lang="fr-FR" sz="1800" b="0" dirty="0">
                          <a:solidFill>
                            <a:srgbClr val="FF0000"/>
                          </a:solidFill>
                        </a:rPr>
                        <a:t>15</a:t>
                      </a:r>
                    </a:p>
                  </a:txBody>
                  <a:tcPr anchor="ctr"/>
                </a:tc>
                <a:tc>
                  <a:txBody>
                    <a:bodyPr/>
                    <a:lstStyle/>
                    <a:p>
                      <a:pPr algn="ctr"/>
                      <a:r>
                        <a:rPr lang="fr-FR" sz="1800" b="0" dirty="0">
                          <a:solidFill>
                            <a:srgbClr val="FF0000"/>
                          </a:solidFill>
                        </a:rPr>
                        <a:t>12,72</a:t>
                      </a:r>
                    </a:p>
                  </a:txBody>
                  <a:tcPr anchor="ctr"/>
                </a:tc>
                <a:extLst>
                  <a:ext uri="{0D108BD9-81ED-4DB2-BD59-A6C34878D82A}">
                    <a16:rowId xmlns="" xmlns:a16="http://schemas.microsoft.com/office/drawing/2014/main" val="10005"/>
                  </a:ext>
                </a:extLst>
              </a:tr>
              <a:tr h="456371">
                <a:tc>
                  <a:txBody>
                    <a:bodyPr/>
                    <a:lstStyle/>
                    <a:p>
                      <a:pPr algn="ctr"/>
                      <a:r>
                        <a:rPr lang="fr-FR" sz="1800" b="0" dirty="0">
                          <a:solidFill>
                            <a:srgbClr val="FF0000"/>
                          </a:solidFill>
                        </a:rPr>
                        <a:t>Tennis de table</a:t>
                      </a:r>
                    </a:p>
                  </a:txBody>
                  <a:tcPr anchor="ctr"/>
                </a:tc>
                <a:tc>
                  <a:txBody>
                    <a:bodyPr/>
                    <a:lstStyle/>
                    <a:p>
                      <a:pPr algn="ctr"/>
                      <a:r>
                        <a:rPr lang="fr-FR" sz="1800" b="0" dirty="0">
                          <a:solidFill>
                            <a:srgbClr val="FF0000"/>
                          </a:solidFill>
                        </a:rPr>
                        <a:t>11,96</a:t>
                      </a:r>
                    </a:p>
                  </a:txBody>
                  <a:tcPr anchor="ctr"/>
                </a:tc>
                <a:tc>
                  <a:txBody>
                    <a:bodyPr/>
                    <a:lstStyle/>
                    <a:p>
                      <a:pPr algn="ctr"/>
                      <a:r>
                        <a:rPr lang="fr-FR" sz="1800" b="0" dirty="0">
                          <a:solidFill>
                            <a:srgbClr val="FF0000"/>
                          </a:solidFill>
                        </a:rPr>
                        <a:t>14,66</a:t>
                      </a:r>
                    </a:p>
                  </a:txBody>
                  <a:tcPr anchor="ct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3537333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0"/>
            <a:ext cx="8229600" cy="1143000"/>
          </a:xfrm>
        </p:spPr>
        <p:txBody>
          <a:bodyPr>
            <a:normAutofit fontScale="90000"/>
          </a:bodyPr>
          <a:lstStyle/>
          <a:p>
            <a:r>
              <a:rPr lang="fr-FR" dirty="0">
                <a:solidFill>
                  <a:schemeClr val="bg1"/>
                </a:solidFill>
              </a:rPr>
              <a:t>Zoom sur les épreuves ponctuelles obligatoires</a:t>
            </a:r>
          </a:p>
        </p:txBody>
      </p:sp>
      <p:graphicFrame>
        <p:nvGraphicFramePr>
          <p:cNvPr id="4" name="Tableau 3"/>
          <p:cNvGraphicFramePr>
            <a:graphicFrameLocks noGrp="1"/>
          </p:cNvGraphicFramePr>
          <p:nvPr>
            <p:extLst>
              <p:ext uri="{D42A27DB-BD31-4B8C-83A1-F6EECF244321}">
                <p14:modId xmlns:p14="http://schemas.microsoft.com/office/powerpoint/2010/main" val="3586559204"/>
              </p:ext>
            </p:extLst>
          </p:nvPr>
        </p:nvGraphicFramePr>
        <p:xfrm>
          <a:off x="179349" y="1310116"/>
          <a:ext cx="8792377" cy="5400977"/>
        </p:xfrm>
        <a:graphic>
          <a:graphicData uri="http://schemas.openxmlformats.org/drawingml/2006/table">
            <a:tbl>
              <a:tblPr firstRow="1" bandRow="1">
                <a:tableStyleId>{5C22544A-7EE6-4342-B048-85BDC9FD1C3A}</a:tableStyleId>
              </a:tblPr>
              <a:tblGrid>
                <a:gridCol w="3117490">
                  <a:extLst>
                    <a:ext uri="{9D8B030D-6E8A-4147-A177-3AD203B41FA5}">
                      <a16:colId xmlns="" xmlns:a16="http://schemas.microsoft.com/office/drawing/2014/main" val="20000"/>
                    </a:ext>
                  </a:extLst>
                </a:gridCol>
                <a:gridCol w="2234111">
                  <a:extLst>
                    <a:ext uri="{9D8B030D-6E8A-4147-A177-3AD203B41FA5}">
                      <a16:colId xmlns="" xmlns:a16="http://schemas.microsoft.com/office/drawing/2014/main" val="20001"/>
                    </a:ext>
                  </a:extLst>
                </a:gridCol>
                <a:gridCol w="3440776">
                  <a:extLst>
                    <a:ext uri="{9D8B030D-6E8A-4147-A177-3AD203B41FA5}">
                      <a16:colId xmlns="" xmlns:a16="http://schemas.microsoft.com/office/drawing/2014/main" val="20002"/>
                    </a:ext>
                  </a:extLst>
                </a:gridCol>
              </a:tblGrid>
              <a:tr h="347367">
                <a:tc>
                  <a:txBody>
                    <a:bodyPr/>
                    <a:lstStyle/>
                    <a:p>
                      <a:pPr algn="ctr"/>
                      <a:endParaRPr lang="fr-FR" b="1" dirty="0"/>
                    </a:p>
                  </a:txBody>
                  <a:tcPr anchor="ctr"/>
                </a:tc>
                <a:tc>
                  <a:txBody>
                    <a:bodyPr/>
                    <a:lstStyle/>
                    <a:p>
                      <a:pPr algn="ctr"/>
                      <a:r>
                        <a:rPr lang="fr-FR" b="1" dirty="0"/>
                        <a:t>Moyennes Filles </a:t>
                      </a:r>
                    </a:p>
                  </a:txBody>
                  <a:tcPr anchor="ctr"/>
                </a:tc>
                <a:tc>
                  <a:txBody>
                    <a:bodyPr/>
                    <a:lstStyle/>
                    <a:p>
                      <a:pPr algn="ctr"/>
                      <a:r>
                        <a:rPr lang="fr-FR" b="1" dirty="0"/>
                        <a:t>Moyennes Garçons</a:t>
                      </a:r>
                    </a:p>
                  </a:txBody>
                  <a:tcPr anchor="ctr"/>
                </a:tc>
                <a:extLst>
                  <a:ext uri="{0D108BD9-81ED-4DB2-BD59-A6C34878D82A}">
                    <a16:rowId xmlns="" xmlns:a16="http://schemas.microsoft.com/office/drawing/2014/main" val="10000"/>
                  </a:ext>
                </a:extLst>
              </a:tr>
              <a:tr h="492103">
                <a:tc>
                  <a:txBody>
                    <a:bodyPr/>
                    <a:lstStyle/>
                    <a:p>
                      <a:pPr algn="ctr"/>
                      <a:r>
                        <a:rPr lang="fr-FR" sz="2800" b="1" dirty="0">
                          <a:solidFill>
                            <a:srgbClr val="008000"/>
                          </a:solidFill>
                        </a:rPr>
                        <a:t>BEP </a:t>
                      </a:r>
                      <a:r>
                        <a:rPr lang="fr-FR" sz="1400" b="0" dirty="0">
                          <a:solidFill>
                            <a:srgbClr val="FF0000"/>
                          </a:solidFill>
                        </a:rPr>
                        <a:t>(2015)</a:t>
                      </a:r>
                    </a:p>
                  </a:txBody>
                  <a:tcPr anchor="ctr"/>
                </a:tc>
                <a:tc>
                  <a:txBody>
                    <a:bodyPr/>
                    <a:lstStyle/>
                    <a:p>
                      <a:pPr algn="ctr"/>
                      <a:r>
                        <a:rPr lang="fr-FR" sz="2800" b="1" dirty="0">
                          <a:solidFill>
                            <a:srgbClr val="008000"/>
                          </a:solidFill>
                        </a:rPr>
                        <a:t>11,17 </a:t>
                      </a:r>
                      <a:r>
                        <a:rPr lang="fr-FR" sz="1400" b="0" dirty="0">
                          <a:solidFill>
                            <a:srgbClr val="FF0000"/>
                          </a:solidFill>
                        </a:rPr>
                        <a:t>(11,27)</a:t>
                      </a:r>
                    </a:p>
                  </a:txBody>
                  <a:tcPr anchor="ctr"/>
                </a:tc>
                <a:tc>
                  <a:txBody>
                    <a:bodyPr/>
                    <a:lstStyle/>
                    <a:p>
                      <a:pPr algn="ctr"/>
                      <a:r>
                        <a:rPr lang="fr-FR" sz="2800" b="1" dirty="0">
                          <a:solidFill>
                            <a:srgbClr val="008000"/>
                          </a:solidFill>
                        </a:rPr>
                        <a:t>12,83 </a:t>
                      </a:r>
                      <a:r>
                        <a:rPr lang="fr-FR" sz="1400" b="0" dirty="0">
                          <a:solidFill>
                            <a:srgbClr val="FF0000"/>
                          </a:solidFill>
                        </a:rPr>
                        <a:t>(12,90)</a:t>
                      </a:r>
                    </a:p>
                  </a:txBody>
                  <a:tcPr anchor="ctr"/>
                </a:tc>
                <a:extLst>
                  <a:ext uri="{0D108BD9-81ED-4DB2-BD59-A6C34878D82A}">
                    <a16:rowId xmlns="" xmlns:a16="http://schemas.microsoft.com/office/drawing/2014/main" val="10001"/>
                  </a:ext>
                </a:extLst>
              </a:tr>
              <a:tr h="400393">
                <a:tc>
                  <a:txBody>
                    <a:bodyPr/>
                    <a:lstStyle/>
                    <a:p>
                      <a:pPr algn="ctr"/>
                      <a:r>
                        <a:rPr lang="fr-FR" sz="1800" b="0" dirty="0">
                          <a:solidFill>
                            <a:srgbClr val="008000"/>
                          </a:solidFill>
                        </a:rPr>
                        <a:t>3 X 500 M </a:t>
                      </a:r>
                    </a:p>
                  </a:txBody>
                  <a:tcPr anchor="ctr"/>
                </a:tc>
                <a:tc>
                  <a:txBody>
                    <a:bodyPr/>
                    <a:lstStyle/>
                    <a:p>
                      <a:pPr algn="ctr" fontAlgn="ctr"/>
                      <a:r>
                        <a:rPr lang="fr-FR" sz="1800" b="0" i="0" u="none" strike="noStrike" dirty="0">
                          <a:solidFill>
                            <a:srgbClr val="008000"/>
                          </a:solidFill>
                          <a:effectLst/>
                          <a:latin typeface="Arial"/>
                        </a:rPr>
                        <a:t>10,42</a:t>
                      </a:r>
                    </a:p>
                  </a:txBody>
                  <a:tcPr marL="12700" marR="12700" marT="12700" marB="0" anchor="ctr"/>
                </a:tc>
                <a:tc>
                  <a:txBody>
                    <a:bodyPr/>
                    <a:lstStyle/>
                    <a:p>
                      <a:pPr algn="ctr" fontAlgn="ctr"/>
                      <a:r>
                        <a:rPr lang="fr-FR" sz="1800" b="0" i="0" u="none" strike="noStrike" dirty="0">
                          <a:solidFill>
                            <a:srgbClr val="008000"/>
                          </a:solidFill>
                          <a:effectLst/>
                          <a:latin typeface="Arial"/>
                        </a:rPr>
                        <a:t>12,66</a:t>
                      </a:r>
                    </a:p>
                  </a:txBody>
                  <a:tcPr marL="12700" marR="12700" marT="12700" marB="0" anchor="ctr"/>
                </a:tc>
                <a:extLst>
                  <a:ext uri="{0D108BD9-81ED-4DB2-BD59-A6C34878D82A}">
                    <a16:rowId xmlns="" xmlns:a16="http://schemas.microsoft.com/office/drawing/2014/main" val="10002"/>
                  </a:ext>
                </a:extLst>
              </a:tr>
              <a:tr h="347367">
                <a:tc>
                  <a:txBody>
                    <a:bodyPr/>
                    <a:lstStyle/>
                    <a:p>
                      <a:pPr algn="ctr"/>
                      <a:r>
                        <a:rPr lang="fr-FR" sz="1800" b="0" dirty="0">
                          <a:solidFill>
                            <a:srgbClr val="008000"/>
                          </a:solidFill>
                        </a:rPr>
                        <a:t>Badminton </a:t>
                      </a:r>
                    </a:p>
                  </a:txBody>
                  <a:tcPr anchor="ctr"/>
                </a:tc>
                <a:tc>
                  <a:txBody>
                    <a:bodyPr/>
                    <a:lstStyle/>
                    <a:p>
                      <a:pPr algn="ctr" fontAlgn="ctr"/>
                      <a:r>
                        <a:rPr lang="fr-FR" sz="1800" b="0" i="0" u="none" strike="noStrike" dirty="0">
                          <a:solidFill>
                            <a:srgbClr val="008000"/>
                          </a:solidFill>
                          <a:effectLst/>
                          <a:latin typeface="Arial"/>
                        </a:rPr>
                        <a:t>11,60</a:t>
                      </a:r>
                    </a:p>
                  </a:txBody>
                  <a:tcPr marL="12700" marR="12700" marT="12700" marB="0" anchor="ctr"/>
                </a:tc>
                <a:tc>
                  <a:txBody>
                    <a:bodyPr/>
                    <a:lstStyle/>
                    <a:p>
                      <a:pPr algn="ctr" fontAlgn="ctr"/>
                      <a:r>
                        <a:rPr lang="fr-FR" sz="1800" b="0" i="0" u="none" strike="noStrike" dirty="0">
                          <a:solidFill>
                            <a:srgbClr val="008000"/>
                          </a:solidFill>
                          <a:effectLst/>
                          <a:latin typeface="Arial"/>
                        </a:rPr>
                        <a:t>13,37</a:t>
                      </a:r>
                    </a:p>
                  </a:txBody>
                  <a:tcPr marL="12700" marR="12700" marT="12700" marB="0" anchor="ctr"/>
                </a:tc>
                <a:extLst>
                  <a:ext uri="{0D108BD9-81ED-4DB2-BD59-A6C34878D82A}">
                    <a16:rowId xmlns="" xmlns:a16="http://schemas.microsoft.com/office/drawing/2014/main" val="10003"/>
                  </a:ext>
                </a:extLst>
              </a:tr>
              <a:tr h="347367">
                <a:tc>
                  <a:txBody>
                    <a:bodyPr/>
                    <a:lstStyle/>
                    <a:p>
                      <a:pPr algn="ctr"/>
                      <a:r>
                        <a:rPr lang="fr-FR" sz="1800" b="0" dirty="0">
                          <a:solidFill>
                            <a:srgbClr val="008000"/>
                          </a:solidFill>
                        </a:rPr>
                        <a:t>Gymnastique au sol</a:t>
                      </a:r>
                    </a:p>
                  </a:txBody>
                  <a:tcPr anchor="ctr"/>
                </a:tc>
                <a:tc>
                  <a:txBody>
                    <a:bodyPr/>
                    <a:lstStyle/>
                    <a:p>
                      <a:pPr algn="ctr" fontAlgn="ctr"/>
                      <a:r>
                        <a:rPr lang="fr-FR" sz="1800" b="0" i="0" u="none" strike="noStrike" dirty="0">
                          <a:solidFill>
                            <a:srgbClr val="008000"/>
                          </a:solidFill>
                          <a:effectLst/>
                          <a:latin typeface="Arial"/>
                        </a:rPr>
                        <a:t>11,78</a:t>
                      </a:r>
                    </a:p>
                  </a:txBody>
                  <a:tcPr marL="12700" marR="12700" marT="12700" marB="0" anchor="ctr"/>
                </a:tc>
                <a:tc>
                  <a:txBody>
                    <a:bodyPr/>
                    <a:lstStyle/>
                    <a:p>
                      <a:pPr algn="ctr" fontAlgn="ctr"/>
                      <a:r>
                        <a:rPr lang="fr-FR" sz="1800" b="0" i="0" u="none" strike="noStrike" dirty="0">
                          <a:solidFill>
                            <a:srgbClr val="008000"/>
                          </a:solidFill>
                          <a:effectLst/>
                          <a:latin typeface="Arial"/>
                        </a:rPr>
                        <a:t>12,39</a:t>
                      </a:r>
                    </a:p>
                  </a:txBody>
                  <a:tcPr marL="12700" marR="12700" marT="12700" marB="0" anchor="ctr"/>
                </a:tc>
                <a:extLst>
                  <a:ext uri="{0D108BD9-81ED-4DB2-BD59-A6C34878D82A}">
                    <a16:rowId xmlns="" xmlns:a16="http://schemas.microsoft.com/office/drawing/2014/main" val="10004"/>
                  </a:ext>
                </a:extLst>
              </a:tr>
              <a:tr h="347367">
                <a:tc>
                  <a:txBody>
                    <a:bodyPr/>
                    <a:lstStyle/>
                    <a:p>
                      <a:pPr algn="ctr"/>
                      <a:r>
                        <a:rPr lang="fr-FR" sz="1800" b="0" dirty="0">
                          <a:solidFill>
                            <a:srgbClr val="008000"/>
                          </a:solidFill>
                        </a:rPr>
                        <a:t>Sauvetage</a:t>
                      </a:r>
                    </a:p>
                  </a:txBody>
                  <a:tcPr anchor="ctr"/>
                </a:tc>
                <a:tc>
                  <a:txBody>
                    <a:bodyPr/>
                    <a:lstStyle/>
                    <a:p>
                      <a:pPr algn="ctr" fontAlgn="ctr"/>
                      <a:r>
                        <a:rPr lang="fr-FR" sz="1800" b="0" i="0" u="none" strike="noStrike" dirty="0">
                          <a:solidFill>
                            <a:srgbClr val="008000"/>
                          </a:solidFill>
                          <a:effectLst/>
                          <a:latin typeface="Arial"/>
                        </a:rPr>
                        <a:t>9,80</a:t>
                      </a:r>
                    </a:p>
                  </a:txBody>
                  <a:tcPr marL="12700" marR="12700" marT="12700" marB="0" anchor="ctr"/>
                </a:tc>
                <a:tc>
                  <a:txBody>
                    <a:bodyPr/>
                    <a:lstStyle/>
                    <a:p>
                      <a:pPr algn="ctr" fontAlgn="ctr"/>
                      <a:r>
                        <a:rPr lang="fr-FR" sz="1800" b="0" i="0" u="none" strike="noStrike" dirty="0">
                          <a:solidFill>
                            <a:srgbClr val="008000"/>
                          </a:solidFill>
                          <a:effectLst/>
                          <a:latin typeface="Arial"/>
                        </a:rPr>
                        <a:t>10,91</a:t>
                      </a:r>
                    </a:p>
                  </a:txBody>
                  <a:tcPr marL="12700" marR="12700" marT="12700" marB="0" anchor="ctr"/>
                </a:tc>
                <a:extLst>
                  <a:ext uri="{0D108BD9-81ED-4DB2-BD59-A6C34878D82A}">
                    <a16:rowId xmlns="" xmlns:a16="http://schemas.microsoft.com/office/drawing/2014/main" val="10005"/>
                  </a:ext>
                </a:extLst>
              </a:tr>
              <a:tr h="347367">
                <a:tc>
                  <a:txBody>
                    <a:bodyPr/>
                    <a:lstStyle/>
                    <a:p>
                      <a:pPr algn="ctr"/>
                      <a:r>
                        <a:rPr lang="fr-FR" sz="1800" b="0" dirty="0">
                          <a:solidFill>
                            <a:srgbClr val="008000"/>
                          </a:solidFill>
                        </a:rPr>
                        <a:t>Tennis de table</a:t>
                      </a:r>
                    </a:p>
                  </a:txBody>
                  <a:tcPr anchor="ctr"/>
                </a:tc>
                <a:tc>
                  <a:txBody>
                    <a:bodyPr/>
                    <a:lstStyle/>
                    <a:p>
                      <a:pPr algn="ctr" fontAlgn="ctr"/>
                      <a:r>
                        <a:rPr lang="fr-FR" sz="1800" b="0" i="0" u="none" strike="noStrike" dirty="0">
                          <a:solidFill>
                            <a:srgbClr val="008000"/>
                          </a:solidFill>
                          <a:effectLst/>
                          <a:latin typeface="Arial"/>
                        </a:rPr>
                        <a:t>10,29</a:t>
                      </a:r>
                    </a:p>
                  </a:txBody>
                  <a:tcPr marL="12700" marR="12700" marT="12700" marB="0" anchor="ctr"/>
                </a:tc>
                <a:tc>
                  <a:txBody>
                    <a:bodyPr/>
                    <a:lstStyle/>
                    <a:p>
                      <a:pPr algn="ctr" fontAlgn="ctr"/>
                      <a:r>
                        <a:rPr lang="fr-FR" sz="1800" b="0" i="0" u="none" strike="noStrike" dirty="0">
                          <a:solidFill>
                            <a:srgbClr val="008000"/>
                          </a:solidFill>
                          <a:effectLst/>
                          <a:latin typeface="Arial"/>
                        </a:rPr>
                        <a:t>12,84</a:t>
                      </a:r>
                    </a:p>
                  </a:txBody>
                  <a:tcPr marL="12700" marR="12700" marT="12700" marB="0" anchor="ctr"/>
                </a:tc>
                <a:extLst>
                  <a:ext uri="{0D108BD9-81ED-4DB2-BD59-A6C34878D82A}">
                    <a16:rowId xmlns="" xmlns:a16="http://schemas.microsoft.com/office/drawing/2014/main" val="10006"/>
                  </a:ext>
                </a:extLst>
              </a:tr>
              <a:tr h="492103">
                <a:tc>
                  <a:txBody>
                    <a:bodyPr/>
                    <a:lstStyle/>
                    <a:p>
                      <a:pPr algn="ctr"/>
                      <a:r>
                        <a:rPr lang="fr-FR" sz="2800" b="1" dirty="0">
                          <a:solidFill>
                            <a:srgbClr val="0000FF"/>
                          </a:solidFill>
                        </a:rPr>
                        <a:t>CAP </a:t>
                      </a:r>
                      <a:r>
                        <a:rPr lang="fr-FR" sz="1400" b="1" dirty="0">
                          <a:solidFill>
                            <a:srgbClr val="FF0000"/>
                          </a:solidFill>
                        </a:rPr>
                        <a:t>(2015)</a:t>
                      </a:r>
                    </a:p>
                  </a:txBody>
                  <a:tcPr anchor="ctr"/>
                </a:tc>
                <a:tc>
                  <a:txBody>
                    <a:bodyPr/>
                    <a:lstStyle/>
                    <a:p>
                      <a:pPr algn="ctr"/>
                      <a:r>
                        <a:rPr lang="fr-FR" sz="2800" b="1" dirty="0">
                          <a:solidFill>
                            <a:srgbClr val="0000FF"/>
                          </a:solidFill>
                        </a:rPr>
                        <a:t>11,17 </a:t>
                      </a:r>
                      <a:r>
                        <a:rPr lang="fr-FR" sz="1400" b="0" dirty="0">
                          <a:solidFill>
                            <a:srgbClr val="FF0000"/>
                          </a:solidFill>
                        </a:rPr>
                        <a:t>(11,27)</a:t>
                      </a:r>
                    </a:p>
                  </a:txBody>
                  <a:tcPr anchor="ctr"/>
                </a:tc>
                <a:tc>
                  <a:txBody>
                    <a:bodyPr/>
                    <a:lstStyle/>
                    <a:p>
                      <a:pPr algn="ctr"/>
                      <a:r>
                        <a:rPr lang="fr-FR" sz="2800" b="1" dirty="0">
                          <a:solidFill>
                            <a:srgbClr val="0000FF"/>
                          </a:solidFill>
                        </a:rPr>
                        <a:t>12,39 </a:t>
                      </a:r>
                      <a:r>
                        <a:rPr lang="fr-FR" sz="1400" b="0" dirty="0">
                          <a:solidFill>
                            <a:srgbClr val="FF0000"/>
                          </a:solidFill>
                        </a:rPr>
                        <a:t>(12,39)</a:t>
                      </a:r>
                    </a:p>
                  </a:txBody>
                  <a:tcPr anchor="ctr"/>
                </a:tc>
                <a:extLst>
                  <a:ext uri="{0D108BD9-81ED-4DB2-BD59-A6C34878D82A}">
                    <a16:rowId xmlns="" xmlns:a16="http://schemas.microsoft.com/office/drawing/2014/main" val="10007"/>
                  </a:ext>
                </a:extLst>
              </a:tr>
              <a:tr h="427093">
                <a:tc>
                  <a:txBody>
                    <a:bodyPr/>
                    <a:lstStyle/>
                    <a:p>
                      <a:pPr algn="ctr"/>
                      <a:r>
                        <a:rPr lang="fr-FR" sz="1800" b="0" dirty="0">
                          <a:solidFill>
                            <a:srgbClr val="0000FF"/>
                          </a:solidFill>
                        </a:rPr>
                        <a:t>3 X 500 M </a:t>
                      </a:r>
                    </a:p>
                  </a:txBody>
                  <a:tcPr anchor="ctr"/>
                </a:tc>
                <a:tc>
                  <a:txBody>
                    <a:bodyPr/>
                    <a:lstStyle/>
                    <a:p>
                      <a:pPr algn="ctr" fontAlgn="ctr"/>
                      <a:r>
                        <a:rPr lang="fr-FR" sz="1800" b="0" i="0" u="none" strike="noStrike" dirty="0">
                          <a:solidFill>
                            <a:srgbClr val="3333CC"/>
                          </a:solidFill>
                          <a:effectLst/>
                          <a:latin typeface="Arial"/>
                        </a:rPr>
                        <a:t>10,38</a:t>
                      </a:r>
                    </a:p>
                  </a:txBody>
                  <a:tcPr marL="12700" marR="12700" marT="12700" marB="0" anchor="ctr"/>
                </a:tc>
                <a:tc>
                  <a:txBody>
                    <a:bodyPr/>
                    <a:lstStyle/>
                    <a:p>
                      <a:pPr algn="ctr" fontAlgn="ctr"/>
                      <a:r>
                        <a:rPr lang="fr-FR" sz="1800" b="0" i="0" u="none" strike="noStrike" dirty="0">
                          <a:solidFill>
                            <a:srgbClr val="3333CC"/>
                          </a:solidFill>
                          <a:effectLst/>
                          <a:latin typeface="Arial"/>
                        </a:rPr>
                        <a:t>12,00</a:t>
                      </a:r>
                    </a:p>
                  </a:txBody>
                  <a:tcPr marL="12700" marR="12700" marT="12700" marB="0" anchor="ctr"/>
                </a:tc>
                <a:extLst>
                  <a:ext uri="{0D108BD9-81ED-4DB2-BD59-A6C34878D82A}">
                    <a16:rowId xmlns="" xmlns:a16="http://schemas.microsoft.com/office/drawing/2014/main" val="10008"/>
                  </a:ext>
                </a:extLst>
              </a:tr>
              <a:tr h="427093">
                <a:tc>
                  <a:txBody>
                    <a:bodyPr/>
                    <a:lstStyle/>
                    <a:p>
                      <a:pPr algn="ctr"/>
                      <a:r>
                        <a:rPr lang="fr-FR" sz="1800" b="0" dirty="0">
                          <a:solidFill>
                            <a:srgbClr val="0000FF"/>
                          </a:solidFill>
                        </a:rPr>
                        <a:t>Badminton </a:t>
                      </a:r>
                    </a:p>
                  </a:txBody>
                  <a:tcPr anchor="ctr"/>
                </a:tc>
                <a:tc>
                  <a:txBody>
                    <a:bodyPr/>
                    <a:lstStyle/>
                    <a:p>
                      <a:pPr algn="ctr" fontAlgn="ctr"/>
                      <a:r>
                        <a:rPr lang="fr-FR" sz="1800" b="0" i="0" u="none" strike="noStrike" dirty="0">
                          <a:solidFill>
                            <a:srgbClr val="3333CC"/>
                          </a:solidFill>
                          <a:effectLst/>
                          <a:latin typeface="Arial"/>
                        </a:rPr>
                        <a:t>11,37</a:t>
                      </a:r>
                    </a:p>
                  </a:txBody>
                  <a:tcPr marL="12700" marR="12700" marT="12700" marB="0" anchor="ctr"/>
                </a:tc>
                <a:tc>
                  <a:txBody>
                    <a:bodyPr/>
                    <a:lstStyle/>
                    <a:p>
                      <a:pPr algn="ctr" fontAlgn="ctr"/>
                      <a:r>
                        <a:rPr lang="fr-FR" sz="1800" b="0" i="0" u="none" strike="noStrike" dirty="0">
                          <a:solidFill>
                            <a:srgbClr val="3333CC"/>
                          </a:solidFill>
                          <a:effectLst/>
                          <a:latin typeface="Arial"/>
                        </a:rPr>
                        <a:t>12,39</a:t>
                      </a:r>
                    </a:p>
                  </a:txBody>
                  <a:tcPr marL="12700" marR="12700" marT="12700" marB="0" anchor="ctr"/>
                </a:tc>
                <a:extLst>
                  <a:ext uri="{0D108BD9-81ED-4DB2-BD59-A6C34878D82A}">
                    <a16:rowId xmlns="" xmlns:a16="http://schemas.microsoft.com/office/drawing/2014/main" val="10009"/>
                  </a:ext>
                </a:extLst>
              </a:tr>
              <a:tr h="427093">
                <a:tc>
                  <a:txBody>
                    <a:bodyPr/>
                    <a:lstStyle/>
                    <a:p>
                      <a:pPr algn="ctr"/>
                      <a:r>
                        <a:rPr lang="fr-FR" sz="1800" b="0" dirty="0">
                          <a:solidFill>
                            <a:srgbClr val="0000FF"/>
                          </a:solidFill>
                        </a:rPr>
                        <a:t>Gymnastique au sol</a:t>
                      </a:r>
                    </a:p>
                  </a:txBody>
                  <a:tcPr anchor="ctr"/>
                </a:tc>
                <a:tc>
                  <a:txBody>
                    <a:bodyPr/>
                    <a:lstStyle/>
                    <a:p>
                      <a:pPr algn="ctr" fontAlgn="ctr"/>
                      <a:r>
                        <a:rPr lang="fr-FR" sz="1800" b="0" i="0" u="none" strike="noStrike" dirty="0">
                          <a:solidFill>
                            <a:srgbClr val="3333CC"/>
                          </a:solidFill>
                          <a:effectLst/>
                          <a:latin typeface="Arial"/>
                        </a:rPr>
                        <a:t>13,32</a:t>
                      </a:r>
                    </a:p>
                  </a:txBody>
                  <a:tcPr marL="12700" marR="12700" marT="12700" marB="0" anchor="ctr"/>
                </a:tc>
                <a:tc>
                  <a:txBody>
                    <a:bodyPr/>
                    <a:lstStyle/>
                    <a:p>
                      <a:pPr algn="ctr" fontAlgn="ctr"/>
                      <a:r>
                        <a:rPr lang="fr-FR" sz="1800" b="0" i="0" u="none" strike="noStrike" dirty="0">
                          <a:solidFill>
                            <a:srgbClr val="3333CC"/>
                          </a:solidFill>
                          <a:effectLst/>
                          <a:latin typeface="Arial"/>
                        </a:rPr>
                        <a:t>14,82</a:t>
                      </a:r>
                    </a:p>
                  </a:txBody>
                  <a:tcPr marL="12700" marR="12700" marT="12700" marB="0" anchor="ctr"/>
                </a:tc>
                <a:extLst>
                  <a:ext uri="{0D108BD9-81ED-4DB2-BD59-A6C34878D82A}">
                    <a16:rowId xmlns="" xmlns:a16="http://schemas.microsoft.com/office/drawing/2014/main" val="10010"/>
                  </a:ext>
                </a:extLst>
              </a:tr>
              <a:tr h="427093">
                <a:tc>
                  <a:txBody>
                    <a:bodyPr/>
                    <a:lstStyle/>
                    <a:p>
                      <a:pPr algn="ctr"/>
                      <a:r>
                        <a:rPr lang="fr-FR" sz="1800" b="0" dirty="0">
                          <a:solidFill>
                            <a:srgbClr val="0000FF"/>
                          </a:solidFill>
                        </a:rPr>
                        <a:t>Sauvetage</a:t>
                      </a:r>
                    </a:p>
                  </a:txBody>
                  <a:tcPr anchor="ctr"/>
                </a:tc>
                <a:tc>
                  <a:txBody>
                    <a:bodyPr/>
                    <a:lstStyle/>
                    <a:p>
                      <a:pPr algn="ctr" fontAlgn="ctr"/>
                      <a:r>
                        <a:rPr lang="fr-FR" sz="1800" b="0" i="0" u="none" strike="noStrike" dirty="0">
                          <a:solidFill>
                            <a:srgbClr val="3333CC"/>
                          </a:solidFill>
                          <a:effectLst/>
                          <a:latin typeface="Arial"/>
                        </a:rPr>
                        <a:t>13,75</a:t>
                      </a:r>
                    </a:p>
                  </a:txBody>
                  <a:tcPr marL="12700" marR="12700" marT="12700" marB="0" anchor="ctr"/>
                </a:tc>
                <a:tc>
                  <a:txBody>
                    <a:bodyPr/>
                    <a:lstStyle/>
                    <a:p>
                      <a:pPr algn="ctr" fontAlgn="ctr"/>
                      <a:r>
                        <a:rPr lang="fr-FR" sz="1800" b="0" i="0" u="none" strike="noStrike" dirty="0">
                          <a:solidFill>
                            <a:srgbClr val="3333CC"/>
                          </a:solidFill>
                          <a:effectLst/>
                          <a:latin typeface="Arial"/>
                        </a:rPr>
                        <a:t>14,87</a:t>
                      </a:r>
                    </a:p>
                  </a:txBody>
                  <a:tcPr marL="12700" marR="12700" marT="12700" marB="0" anchor="ctr"/>
                </a:tc>
                <a:extLst>
                  <a:ext uri="{0D108BD9-81ED-4DB2-BD59-A6C34878D82A}">
                    <a16:rowId xmlns="" xmlns:a16="http://schemas.microsoft.com/office/drawing/2014/main" val="10011"/>
                  </a:ext>
                </a:extLst>
              </a:tr>
              <a:tr h="427093">
                <a:tc>
                  <a:txBody>
                    <a:bodyPr/>
                    <a:lstStyle/>
                    <a:p>
                      <a:pPr algn="ctr"/>
                      <a:r>
                        <a:rPr lang="fr-FR" sz="1800" b="0" dirty="0">
                          <a:solidFill>
                            <a:srgbClr val="0000FF"/>
                          </a:solidFill>
                        </a:rPr>
                        <a:t>Tennis de table</a:t>
                      </a:r>
                    </a:p>
                  </a:txBody>
                  <a:tcPr anchor="ctr"/>
                </a:tc>
                <a:tc>
                  <a:txBody>
                    <a:bodyPr/>
                    <a:lstStyle/>
                    <a:p>
                      <a:pPr algn="ctr" fontAlgn="ctr"/>
                      <a:r>
                        <a:rPr lang="fr-FR" sz="1800" b="0" i="0" u="none" strike="noStrike" dirty="0">
                          <a:solidFill>
                            <a:srgbClr val="3333CC"/>
                          </a:solidFill>
                          <a:effectLst/>
                          <a:latin typeface="Arial"/>
                        </a:rPr>
                        <a:t>11,50</a:t>
                      </a:r>
                    </a:p>
                  </a:txBody>
                  <a:tcPr marL="12700" marR="12700" marT="12700" marB="0" anchor="ctr"/>
                </a:tc>
                <a:tc>
                  <a:txBody>
                    <a:bodyPr/>
                    <a:lstStyle/>
                    <a:p>
                      <a:pPr algn="ctr" fontAlgn="ctr"/>
                      <a:r>
                        <a:rPr lang="fr-FR" sz="1800" b="0" i="0" u="none" strike="noStrike" dirty="0">
                          <a:solidFill>
                            <a:srgbClr val="3333CC"/>
                          </a:solidFill>
                          <a:effectLst/>
                          <a:latin typeface="Arial"/>
                        </a:rPr>
                        <a:t>12,44</a:t>
                      </a:r>
                    </a:p>
                  </a:txBody>
                  <a:tcPr marL="12700" marR="12700" marT="12700" marB="0" anchor="ctr"/>
                </a:tc>
                <a:extLst>
                  <a:ext uri="{0D108BD9-81ED-4DB2-BD59-A6C34878D82A}">
                    <a16:rowId xmlns="" xmlns:a16="http://schemas.microsoft.com/office/drawing/2014/main" val="10012"/>
                  </a:ext>
                </a:extLst>
              </a:tr>
            </a:tbl>
          </a:graphicData>
        </a:graphic>
      </p:graphicFrame>
    </p:spTree>
    <p:extLst>
      <p:ext uri="{BB962C8B-B14F-4D97-AF65-F5344CB8AC3E}">
        <p14:creationId xmlns:p14="http://schemas.microsoft.com/office/powerpoint/2010/main" val="2597727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331640"/>
          </a:xfrm>
        </p:spPr>
        <p:txBody>
          <a:bodyPr>
            <a:noAutofit/>
          </a:bodyPr>
          <a:lstStyle/>
          <a:p>
            <a:r>
              <a:rPr lang="fr-FR" sz="2800" dirty="0"/>
              <a:t>Évolution des moyennes d’EPS au </a:t>
            </a:r>
            <a:r>
              <a:rPr lang="fr-FR" sz="2800" u="sng" dirty="0">
                <a:solidFill>
                  <a:srgbClr val="FFFF00"/>
                </a:solidFill>
              </a:rPr>
              <a:t>CAP BEP:</a:t>
            </a:r>
            <a:endParaRPr lang="fr-FR" sz="2800" u="sng" dirty="0">
              <a:solidFill>
                <a:srgbClr val="FFFF00"/>
              </a:solidFill>
              <a:effectLst/>
            </a:endParaRPr>
          </a:p>
        </p:txBody>
      </p:sp>
      <p:sp>
        <p:nvSpPr>
          <p:cNvPr id="3" name="Espace réservé du contenu 2"/>
          <p:cNvSpPr>
            <a:spLocks noGrp="1"/>
          </p:cNvSpPr>
          <p:nvPr>
            <p:ph idx="1"/>
          </p:nvPr>
        </p:nvSpPr>
        <p:spPr>
          <a:xfrm>
            <a:off x="457199" y="1348075"/>
            <a:ext cx="8446911" cy="4905022"/>
          </a:xfrm>
        </p:spPr>
        <p:txBody>
          <a:bodyPr>
            <a:noAutofit/>
          </a:bodyPr>
          <a:lstStyle/>
          <a:p>
            <a:pPr marL="0" indent="0">
              <a:buNone/>
            </a:pPr>
            <a:endParaRPr lang="fr-FR" sz="2400" dirty="0">
              <a:solidFill>
                <a:schemeClr val="bg1"/>
              </a:solidFill>
            </a:endParaRPr>
          </a:p>
          <a:p>
            <a:pPr marL="0" indent="0">
              <a:buNone/>
            </a:pPr>
            <a:endParaRPr lang="fr-FR" sz="1800" dirty="0">
              <a:solidFill>
                <a:schemeClr val="bg1"/>
              </a:solidFill>
            </a:endParaRPr>
          </a:p>
          <a:p>
            <a:pPr marL="457200" lvl="1" indent="0">
              <a:buNone/>
            </a:pPr>
            <a:endParaRPr lang="fr-FR" sz="2400" u="sng" dirty="0">
              <a:solidFill>
                <a:schemeClr val="bg1"/>
              </a:solidFill>
            </a:endParaRPr>
          </a:p>
        </p:txBody>
      </p:sp>
      <p:sp>
        <p:nvSpPr>
          <p:cNvPr id="4" name="Rectangle 3"/>
          <p:cNvSpPr/>
          <p:nvPr/>
        </p:nvSpPr>
        <p:spPr>
          <a:xfrm>
            <a:off x="0" y="5748156"/>
            <a:ext cx="9144000" cy="369332"/>
          </a:xfrm>
          <a:prstGeom prst="rect">
            <a:avLst/>
          </a:prstGeom>
          <a:solidFill>
            <a:srgbClr val="FFFFFF"/>
          </a:solidFill>
        </p:spPr>
        <p:txBody>
          <a:bodyPr wrap="square">
            <a:spAutoFit/>
          </a:bodyPr>
          <a:lstStyle/>
          <a:p>
            <a:pPr lvl="3">
              <a:spcBef>
                <a:spcPts val="600"/>
              </a:spcBef>
              <a:spcAft>
                <a:spcPts val="600"/>
              </a:spcAft>
              <a:buFont typeface="Wingdings" charset="0"/>
              <a:buChar char="è"/>
            </a:pPr>
            <a:r>
              <a:rPr lang="fr-FR" b="1" dirty="0" smtClean="0">
                <a:solidFill>
                  <a:srgbClr val="FF0000"/>
                </a:solidFill>
                <a:sym typeface="Wingdings"/>
              </a:rPr>
              <a:t>Tendance à la hausse depuis 2011</a:t>
            </a:r>
            <a:endParaRPr lang="fr-FR" b="1" dirty="0">
              <a:solidFill>
                <a:srgbClr val="FF0000"/>
              </a:solidFill>
              <a:sym typeface="Wingdings"/>
            </a:endParaRPr>
          </a:p>
        </p:txBody>
      </p:sp>
      <p:graphicFrame>
        <p:nvGraphicFramePr>
          <p:cNvPr id="5" name="Graphique 4"/>
          <p:cNvGraphicFramePr/>
          <p:nvPr>
            <p:extLst>
              <p:ext uri="{D42A27DB-BD31-4B8C-83A1-F6EECF244321}">
                <p14:modId xmlns:p14="http://schemas.microsoft.com/office/powerpoint/2010/main" val="1431334110"/>
              </p:ext>
            </p:extLst>
          </p:nvPr>
        </p:nvGraphicFramePr>
        <p:xfrm>
          <a:off x="387639" y="1397000"/>
          <a:ext cx="8516471" cy="38324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28695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Graphic spid="5" grpId="0">
        <p:bldAsOne/>
      </p:bldGraphic>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26474"/>
            <a:ext cx="8229600" cy="1143000"/>
          </a:xfrm>
        </p:spPr>
        <p:txBody>
          <a:bodyPr>
            <a:normAutofit fontScale="90000"/>
          </a:bodyPr>
          <a:lstStyle/>
          <a:p>
            <a:r>
              <a:rPr lang="fr-FR" dirty="0">
                <a:solidFill>
                  <a:schemeClr val="bg1"/>
                </a:solidFill>
              </a:rPr>
              <a:t>Zoom sur les épreuves Fac :</a:t>
            </a:r>
            <a:br>
              <a:rPr lang="fr-FR" dirty="0">
                <a:solidFill>
                  <a:schemeClr val="bg1"/>
                </a:solidFill>
              </a:rPr>
            </a:br>
            <a:r>
              <a:rPr lang="fr-FR" sz="3600" dirty="0">
                <a:solidFill>
                  <a:schemeClr val="bg1"/>
                </a:solidFill>
              </a:rPr>
              <a:t>Nb Candidats et % de présence</a:t>
            </a:r>
          </a:p>
        </p:txBody>
      </p:sp>
      <p:pic>
        <p:nvPicPr>
          <p:cNvPr id="3" name="Image 2"/>
          <p:cNvPicPr>
            <a:picLocks noChangeAspect="1"/>
          </p:cNvPicPr>
          <p:nvPr/>
        </p:nvPicPr>
        <p:blipFill>
          <a:blip r:embed="rId3"/>
          <a:stretch>
            <a:fillRect/>
          </a:stretch>
        </p:blipFill>
        <p:spPr>
          <a:xfrm>
            <a:off x="572035" y="1210683"/>
            <a:ext cx="7984455" cy="5603126"/>
          </a:xfrm>
          <a:prstGeom prst="rect">
            <a:avLst/>
          </a:prstGeom>
        </p:spPr>
      </p:pic>
    </p:spTree>
    <p:extLst>
      <p:ext uri="{BB962C8B-B14F-4D97-AF65-F5344CB8AC3E}">
        <p14:creationId xmlns:p14="http://schemas.microsoft.com/office/powerpoint/2010/main" val="3057619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26474"/>
            <a:ext cx="8229600" cy="1143000"/>
          </a:xfrm>
        </p:spPr>
        <p:txBody>
          <a:bodyPr>
            <a:normAutofit fontScale="90000"/>
          </a:bodyPr>
          <a:lstStyle/>
          <a:p>
            <a:r>
              <a:rPr lang="fr-FR" dirty="0" smtClean="0">
                <a:solidFill>
                  <a:schemeClr val="bg1"/>
                </a:solidFill>
              </a:rPr>
              <a:t>Pour information en Bac GT</a:t>
            </a:r>
            <a:endParaRPr lang="fr-FR" sz="3600" dirty="0">
              <a:solidFill>
                <a:schemeClr val="bg1"/>
              </a:solidFill>
            </a:endParaRPr>
          </a:p>
        </p:txBody>
      </p:sp>
      <p:pic>
        <p:nvPicPr>
          <p:cNvPr id="3" name="Image 2"/>
          <p:cNvPicPr>
            <a:picLocks noChangeAspect="1"/>
          </p:cNvPicPr>
          <p:nvPr/>
        </p:nvPicPr>
        <p:blipFill>
          <a:blip r:embed="rId3"/>
          <a:stretch>
            <a:fillRect/>
          </a:stretch>
        </p:blipFill>
        <p:spPr>
          <a:xfrm>
            <a:off x="125940" y="959547"/>
            <a:ext cx="8871123" cy="5752998"/>
          </a:xfrm>
          <a:prstGeom prst="rect">
            <a:avLst/>
          </a:prstGeom>
        </p:spPr>
      </p:pic>
    </p:spTree>
    <p:extLst>
      <p:ext uri="{BB962C8B-B14F-4D97-AF65-F5344CB8AC3E}">
        <p14:creationId xmlns:p14="http://schemas.microsoft.com/office/powerpoint/2010/main" val="808239222"/>
      </p:ext>
    </p:extLst>
  </p:cSld>
  <p:clrMapOvr>
    <a:masterClrMapping/>
  </p:clrMapOvr>
  <p:transition xmlns:p14="http://schemas.microsoft.com/office/powerpoint/2010/main" spd="med">
    <p:split orient="vert"/>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395536" y="141608"/>
            <a:ext cx="8229600" cy="1143000"/>
          </a:xfrm>
        </p:spPr>
        <p:txBody>
          <a:bodyPr>
            <a:normAutofit fontScale="90000"/>
          </a:bodyPr>
          <a:lstStyle/>
          <a:p>
            <a:r>
              <a:rPr lang="fr-FR" dirty="0">
                <a:solidFill>
                  <a:schemeClr val="bg1"/>
                </a:solidFill>
              </a:rPr>
              <a:t>Zoom sur les épreuves Fac :</a:t>
            </a:r>
            <a:br>
              <a:rPr lang="fr-FR" dirty="0">
                <a:solidFill>
                  <a:schemeClr val="bg1"/>
                </a:solidFill>
              </a:rPr>
            </a:br>
            <a:r>
              <a:rPr lang="fr-FR" sz="3600" dirty="0">
                <a:solidFill>
                  <a:schemeClr val="bg1"/>
                </a:solidFill>
              </a:rPr>
              <a:t>Moyennes par épreuve en </a:t>
            </a:r>
            <a:r>
              <a:rPr lang="fr-FR" sz="3600" dirty="0" smtClean="0">
                <a:solidFill>
                  <a:schemeClr val="bg1"/>
                </a:solidFill>
              </a:rPr>
              <a:t>2016</a:t>
            </a:r>
            <a:endParaRPr lang="fr-FR" sz="3600" dirty="0">
              <a:solidFill>
                <a:schemeClr val="bg1"/>
              </a:solidFill>
            </a:endParaRPr>
          </a:p>
        </p:txBody>
      </p:sp>
      <p:pic>
        <p:nvPicPr>
          <p:cNvPr id="3" name="Image 2"/>
          <p:cNvPicPr>
            <a:picLocks noChangeAspect="1"/>
          </p:cNvPicPr>
          <p:nvPr/>
        </p:nvPicPr>
        <p:blipFill>
          <a:blip r:embed="rId3"/>
          <a:stretch>
            <a:fillRect/>
          </a:stretch>
        </p:blipFill>
        <p:spPr>
          <a:xfrm>
            <a:off x="490236" y="1659078"/>
            <a:ext cx="8375156" cy="4702628"/>
          </a:xfrm>
          <a:prstGeom prst="rect">
            <a:avLst/>
          </a:prstGeom>
        </p:spPr>
      </p:pic>
    </p:spTree>
    <p:extLst>
      <p:ext uri="{BB962C8B-B14F-4D97-AF65-F5344CB8AC3E}">
        <p14:creationId xmlns:p14="http://schemas.microsoft.com/office/powerpoint/2010/main" val="1829506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41608"/>
            <a:ext cx="9143999" cy="1143000"/>
          </a:xfrm>
        </p:spPr>
        <p:txBody>
          <a:bodyPr>
            <a:normAutofit fontScale="90000"/>
          </a:bodyPr>
          <a:lstStyle/>
          <a:p>
            <a:r>
              <a:rPr lang="fr-FR" dirty="0">
                <a:solidFill>
                  <a:schemeClr val="bg1"/>
                </a:solidFill>
              </a:rPr>
              <a:t>Zoom sur les épreuves Fac :</a:t>
            </a:r>
            <a:br>
              <a:rPr lang="fr-FR" dirty="0">
                <a:solidFill>
                  <a:schemeClr val="bg1"/>
                </a:solidFill>
              </a:rPr>
            </a:br>
            <a:r>
              <a:rPr lang="fr-FR" sz="2200" dirty="0">
                <a:solidFill>
                  <a:schemeClr val="bg1"/>
                </a:solidFill>
              </a:rPr>
              <a:t>« Rentabilité » des épreuves ponctuelles </a:t>
            </a:r>
            <a:br>
              <a:rPr lang="fr-FR" sz="2200" dirty="0">
                <a:solidFill>
                  <a:schemeClr val="bg1"/>
                </a:solidFill>
              </a:rPr>
            </a:br>
            <a:r>
              <a:rPr lang="fr-FR" sz="2200" dirty="0">
                <a:solidFill>
                  <a:schemeClr val="bg1"/>
                </a:solidFill>
              </a:rPr>
              <a:t>pour les candidats en </a:t>
            </a:r>
            <a:r>
              <a:rPr lang="fr-FR" sz="2200" dirty="0" smtClean="0">
                <a:solidFill>
                  <a:schemeClr val="bg1"/>
                </a:solidFill>
              </a:rPr>
              <a:t>2016</a:t>
            </a:r>
            <a:endParaRPr lang="fr-FR" sz="2200" dirty="0">
              <a:solidFill>
                <a:schemeClr val="bg1"/>
              </a:solidFill>
            </a:endParaRPr>
          </a:p>
        </p:txBody>
      </p:sp>
      <p:graphicFrame>
        <p:nvGraphicFramePr>
          <p:cNvPr id="3" name="Graphique 2"/>
          <p:cNvGraphicFramePr/>
          <p:nvPr>
            <p:extLst>
              <p:ext uri="{D42A27DB-BD31-4B8C-83A1-F6EECF244321}">
                <p14:modId xmlns:p14="http://schemas.microsoft.com/office/powerpoint/2010/main" val="1976944069"/>
              </p:ext>
            </p:extLst>
          </p:nvPr>
        </p:nvGraphicFramePr>
        <p:xfrm>
          <a:off x="49770" y="1396999"/>
          <a:ext cx="9017632" cy="511243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74391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solidFill>
                  <a:srgbClr val="FFFFFF"/>
                </a:solidFill>
              </a:rPr>
              <a:t>Pour information au bac GT</a:t>
            </a:r>
            <a:endParaRPr lang="fr-FR" dirty="0">
              <a:solidFill>
                <a:srgbClr val="FFFFFF"/>
              </a:solidFill>
            </a:endParaRPr>
          </a:p>
        </p:txBody>
      </p:sp>
      <p:pic>
        <p:nvPicPr>
          <p:cNvPr id="4" name="Image 3"/>
          <p:cNvPicPr>
            <a:picLocks noChangeAspect="1"/>
          </p:cNvPicPr>
          <p:nvPr/>
        </p:nvPicPr>
        <p:blipFill>
          <a:blip r:embed="rId2"/>
          <a:stretch>
            <a:fillRect/>
          </a:stretch>
        </p:blipFill>
        <p:spPr>
          <a:xfrm>
            <a:off x="118073" y="1306461"/>
            <a:ext cx="8983947" cy="5446579"/>
          </a:xfrm>
          <a:prstGeom prst="rect">
            <a:avLst/>
          </a:prstGeom>
        </p:spPr>
      </p:pic>
    </p:spTree>
    <p:extLst>
      <p:ext uri="{BB962C8B-B14F-4D97-AF65-F5344CB8AC3E}">
        <p14:creationId xmlns:p14="http://schemas.microsoft.com/office/powerpoint/2010/main" val="2026340969"/>
      </p:ext>
    </p:extLst>
  </p:cSld>
  <p:clrMapOvr>
    <a:masterClrMapping/>
  </p:clrMapOvr>
  <p:transition xmlns:p14="http://schemas.microsoft.com/office/powerpoint/2010/main" spd="med">
    <p:split orient="vert"/>
  </p:transitio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258133"/>
          </a:xfrm>
        </p:spPr>
        <p:txBody>
          <a:bodyPr>
            <a:normAutofit/>
          </a:bodyPr>
          <a:lstStyle/>
          <a:p>
            <a:r>
              <a:rPr lang="fr-FR" sz="2800" dirty="0">
                <a:solidFill>
                  <a:srgbClr val="FFFFFF"/>
                </a:solidFill>
              </a:rPr>
              <a:t>Points d’actualités : </a:t>
            </a:r>
          </a:p>
        </p:txBody>
      </p:sp>
      <p:sp>
        <p:nvSpPr>
          <p:cNvPr id="3" name="Espace réservé du contenu 2"/>
          <p:cNvSpPr>
            <a:spLocks noGrp="1"/>
          </p:cNvSpPr>
          <p:nvPr>
            <p:ph idx="1"/>
          </p:nvPr>
        </p:nvSpPr>
        <p:spPr>
          <a:xfrm>
            <a:off x="0" y="1258134"/>
            <a:ext cx="9144000" cy="5599866"/>
          </a:xfrm>
        </p:spPr>
        <p:txBody>
          <a:bodyPr>
            <a:normAutofit/>
          </a:bodyPr>
          <a:lstStyle/>
          <a:p>
            <a:r>
              <a:rPr lang="fr-FR" dirty="0">
                <a:solidFill>
                  <a:srgbClr val="FFFFFF"/>
                </a:solidFill>
              </a:rPr>
              <a:t>Les nouveaux programmes de collège et l’accompagnement académique. </a:t>
            </a:r>
          </a:p>
          <a:p>
            <a:r>
              <a:rPr lang="fr-FR" dirty="0">
                <a:solidFill>
                  <a:srgbClr val="FFFFFF"/>
                </a:solidFill>
              </a:rPr>
              <a:t>L’offre de Formation 2016  / 2017 proposée au PAF.</a:t>
            </a:r>
          </a:p>
          <a:p>
            <a:r>
              <a:rPr lang="fr-FR" dirty="0">
                <a:solidFill>
                  <a:srgbClr val="FFFFFF"/>
                </a:solidFill>
              </a:rPr>
              <a:t>Formation public désigné en lycée : numérique et EPS (2 jours)</a:t>
            </a:r>
            <a:endParaRPr lang="fr-FR" dirty="0"/>
          </a:p>
        </p:txBody>
      </p:sp>
    </p:spTree>
    <p:extLst>
      <p:ext uri="{BB962C8B-B14F-4D97-AF65-F5344CB8AC3E}">
        <p14:creationId xmlns:p14="http://schemas.microsoft.com/office/powerpoint/2010/main" val="1680616795"/>
      </p:ext>
    </p:extLst>
  </p:cSld>
  <p:clrMapOvr>
    <a:masterClrMapping/>
  </p:clrMapOvr>
  <p:transition xmlns:p14="http://schemas.microsoft.com/office/powerpoint/2010/main" spd="med">
    <p:split orient="vert"/>
  </p:transitio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2026405"/>
            <a:ext cx="8229600" cy="1143000"/>
          </a:xfrm>
        </p:spPr>
        <p:txBody>
          <a:bodyPr/>
          <a:lstStyle/>
          <a:p>
            <a:r>
              <a:rPr lang="fr-FR" dirty="0">
                <a:solidFill>
                  <a:srgbClr val="FFFFFF"/>
                </a:solidFill>
              </a:rPr>
              <a:t>Fin </a:t>
            </a:r>
          </a:p>
        </p:txBody>
      </p:sp>
      <p:sp>
        <p:nvSpPr>
          <p:cNvPr id="3" name="Espace réservé du contenu 2"/>
          <p:cNvSpPr>
            <a:spLocks noGrp="1"/>
          </p:cNvSpPr>
          <p:nvPr>
            <p:ph idx="1"/>
          </p:nvPr>
        </p:nvSpPr>
        <p:spPr>
          <a:xfrm>
            <a:off x="457200" y="3587376"/>
            <a:ext cx="8229600" cy="924859"/>
          </a:xfrm>
        </p:spPr>
        <p:txBody>
          <a:bodyPr>
            <a:normAutofit/>
          </a:bodyPr>
          <a:lstStyle/>
          <a:p>
            <a:pPr marL="0" indent="0" algn="ctr">
              <a:buNone/>
            </a:pPr>
            <a:r>
              <a:rPr lang="fr-FR" sz="4400" b="1" dirty="0">
                <a:solidFill>
                  <a:srgbClr val="FFFFFF"/>
                </a:solidFill>
              </a:rPr>
              <a:t>Merci de votre attention</a:t>
            </a:r>
          </a:p>
          <a:p>
            <a:pPr marL="0" indent="0" algn="ctr">
              <a:buNone/>
            </a:pPr>
            <a:endParaRPr lang="fr-FR" sz="4400" dirty="0">
              <a:solidFill>
                <a:srgbClr val="FFFFFF"/>
              </a:solidFill>
            </a:endParaRPr>
          </a:p>
        </p:txBody>
      </p:sp>
    </p:spTree>
    <p:extLst>
      <p:ext uri="{BB962C8B-B14F-4D97-AF65-F5344CB8AC3E}">
        <p14:creationId xmlns:p14="http://schemas.microsoft.com/office/powerpoint/2010/main" val="1414348507"/>
      </p:ext>
    </p:extLst>
  </p:cSld>
  <p:clrMapOvr>
    <a:masterClrMapping/>
  </p:clrMapOvr>
  <p:transition xmlns:p14="http://schemas.microsoft.com/office/powerpoint/2010/main" spd="med">
    <p:split orient="vert"/>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331640"/>
          </a:xfrm>
        </p:spPr>
        <p:txBody>
          <a:bodyPr>
            <a:noAutofit/>
          </a:bodyPr>
          <a:lstStyle/>
          <a:p>
            <a:r>
              <a:rPr lang="fr-FR" sz="2800" dirty="0"/>
              <a:t>Évolution des moyennes d’EPS au </a:t>
            </a:r>
            <a:r>
              <a:rPr lang="fr-FR" sz="2800" u="sng" dirty="0">
                <a:solidFill>
                  <a:srgbClr val="FFFF00"/>
                </a:solidFill>
              </a:rPr>
              <a:t>Bac Pro </a:t>
            </a:r>
            <a:r>
              <a:rPr lang="fr-FR" sz="2800" dirty="0"/>
              <a:t>:</a:t>
            </a:r>
            <a:endParaRPr lang="fr-FR" sz="2800" dirty="0">
              <a:effectLst/>
            </a:endParaRPr>
          </a:p>
        </p:txBody>
      </p:sp>
      <p:sp>
        <p:nvSpPr>
          <p:cNvPr id="3" name="Espace réservé du contenu 2"/>
          <p:cNvSpPr>
            <a:spLocks noGrp="1"/>
          </p:cNvSpPr>
          <p:nvPr>
            <p:ph idx="1"/>
          </p:nvPr>
        </p:nvSpPr>
        <p:spPr>
          <a:xfrm>
            <a:off x="457199" y="1348075"/>
            <a:ext cx="8446911" cy="4905022"/>
          </a:xfrm>
        </p:spPr>
        <p:txBody>
          <a:bodyPr>
            <a:noAutofit/>
          </a:bodyPr>
          <a:lstStyle/>
          <a:p>
            <a:pPr marL="0" indent="0">
              <a:buNone/>
            </a:pPr>
            <a:endParaRPr lang="fr-FR" sz="2400" dirty="0">
              <a:solidFill>
                <a:schemeClr val="bg1"/>
              </a:solidFill>
            </a:endParaRPr>
          </a:p>
          <a:p>
            <a:pPr marL="0" indent="0">
              <a:buNone/>
            </a:pPr>
            <a:endParaRPr lang="fr-FR" sz="1800" dirty="0">
              <a:solidFill>
                <a:schemeClr val="bg1"/>
              </a:solidFill>
            </a:endParaRPr>
          </a:p>
          <a:p>
            <a:pPr marL="457200" lvl="1" indent="0">
              <a:buNone/>
            </a:pPr>
            <a:endParaRPr lang="fr-FR" sz="2400" u="sng" dirty="0">
              <a:solidFill>
                <a:schemeClr val="bg1"/>
              </a:solidFill>
            </a:endParaRPr>
          </a:p>
        </p:txBody>
      </p:sp>
      <p:sp>
        <p:nvSpPr>
          <p:cNvPr id="4" name="Rectangle 3"/>
          <p:cNvSpPr/>
          <p:nvPr/>
        </p:nvSpPr>
        <p:spPr>
          <a:xfrm>
            <a:off x="0" y="5378824"/>
            <a:ext cx="9144000" cy="369332"/>
          </a:xfrm>
          <a:prstGeom prst="rect">
            <a:avLst/>
          </a:prstGeom>
          <a:solidFill>
            <a:srgbClr val="FFFFFF"/>
          </a:solidFill>
        </p:spPr>
        <p:txBody>
          <a:bodyPr wrap="square">
            <a:spAutoFit/>
          </a:bodyPr>
          <a:lstStyle/>
          <a:p>
            <a:pPr>
              <a:spcBef>
                <a:spcPts val="600"/>
              </a:spcBef>
              <a:spcAft>
                <a:spcPts val="600"/>
              </a:spcAft>
              <a:buFont typeface="Wingdings" charset="0"/>
              <a:buChar char="è"/>
            </a:pPr>
            <a:r>
              <a:rPr lang="fr-FR" b="1" dirty="0">
                <a:solidFill>
                  <a:srgbClr val="FF0000"/>
                </a:solidFill>
                <a:sym typeface="Wingdings"/>
              </a:rPr>
              <a:t>Une légère hausse cette année </a:t>
            </a:r>
          </a:p>
        </p:txBody>
      </p:sp>
      <p:graphicFrame>
        <p:nvGraphicFramePr>
          <p:cNvPr id="5" name="Graphique 4"/>
          <p:cNvGraphicFramePr/>
          <p:nvPr>
            <p:extLst>
              <p:ext uri="{D42A27DB-BD31-4B8C-83A1-F6EECF244321}">
                <p14:modId xmlns:p14="http://schemas.microsoft.com/office/powerpoint/2010/main" val="3812208770"/>
              </p:ext>
            </p:extLst>
          </p:nvPr>
        </p:nvGraphicFramePr>
        <p:xfrm>
          <a:off x="387639" y="1397000"/>
          <a:ext cx="8516471" cy="38324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61788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Graphic spid="5"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4000" y="135593"/>
            <a:ext cx="8621025" cy="954107"/>
          </a:xfrm>
          <a:prstGeom prst="rect">
            <a:avLst/>
          </a:prstGeom>
        </p:spPr>
        <p:txBody>
          <a:bodyPr wrap="square">
            <a:spAutoFit/>
          </a:bodyPr>
          <a:lstStyle/>
          <a:p>
            <a:pPr marL="0" lvl="4" indent="0" algn="ctr">
              <a:buNone/>
            </a:pPr>
            <a:r>
              <a:rPr lang="fr-FR" sz="2800" b="1" dirty="0">
                <a:solidFill>
                  <a:schemeClr val="bg1"/>
                </a:solidFill>
                <a:effectLst>
                  <a:outerShdw blurRad="38100" dist="38100" dir="2700000" algn="tl">
                    <a:srgbClr val="000000">
                      <a:alpha val="43137"/>
                    </a:srgbClr>
                  </a:outerShdw>
                </a:effectLst>
                <a:latin typeface="Arial Black" pitchFamily="34" charset="0"/>
                <a:ea typeface="+mj-ea"/>
                <a:cs typeface="+mj-cs"/>
                <a:sym typeface="Wingdings"/>
              </a:rPr>
              <a:t>Évolution du différentiel des notes entre les filles et les garçons au </a:t>
            </a:r>
            <a:r>
              <a:rPr lang="fr-FR" sz="2800" b="1" u="sng" dirty="0">
                <a:solidFill>
                  <a:srgbClr val="FFFF00"/>
                </a:solidFill>
                <a:effectLst>
                  <a:outerShdw blurRad="38100" dist="38100" dir="2700000" algn="tl">
                    <a:srgbClr val="000000">
                      <a:alpha val="43137"/>
                    </a:srgbClr>
                  </a:outerShdw>
                </a:effectLst>
                <a:latin typeface="Arial Black" pitchFamily="34" charset="0"/>
                <a:ea typeface="+mj-ea"/>
                <a:cs typeface="+mj-cs"/>
                <a:sym typeface="Wingdings"/>
              </a:rPr>
              <a:t>CAP BEP:  </a:t>
            </a:r>
            <a:endParaRPr lang="fr-FR" sz="2800" b="1" u="sng" dirty="0">
              <a:solidFill>
                <a:srgbClr val="FFFF00"/>
              </a:solidFill>
              <a:effectLst>
                <a:outerShdw blurRad="38100" dist="38100" dir="2700000" algn="tl">
                  <a:srgbClr val="000000">
                    <a:alpha val="43137"/>
                  </a:srgbClr>
                </a:outerShdw>
              </a:effectLst>
              <a:latin typeface="Arial Black" pitchFamily="34" charset="0"/>
              <a:ea typeface="+mj-ea"/>
              <a:cs typeface="+mj-cs"/>
            </a:endParaRPr>
          </a:p>
        </p:txBody>
      </p:sp>
      <p:sp>
        <p:nvSpPr>
          <p:cNvPr id="3" name="Rectangle 2"/>
          <p:cNvSpPr/>
          <p:nvPr/>
        </p:nvSpPr>
        <p:spPr>
          <a:xfrm>
            <a:off x="59765" y="3656172"/>
            <a:ext cx="9044430" cy="1692771"/>
          </a:xfrm>
          <a:prstGeom prst="rect">
            <a:avLst/>
          </a:prstGeom>
        </p:spPr>
        <p:txBody>
          <a:bodyPr wrap="square">
            <a:spAutoFit/>
          </a:bodyPr>
          <a:lstStyle/>
          <a:p>
            <a:r>
              <a:rPr lang="fr-FR" sz="2400" b="1" u="sng" dirty="0">
                <a:solidFill>
                  <a:schemeClr val="bg1"/>
                </a:solidFill>
                <a:effectLst>
                  <a:outerShdw blurRad="38100" dist="38100" dir="2700000" algn="tl">
                    <a:srgbClr val="000000">
                      <a:alpha val="43137"/>
                    </a:srgbClr>
                  </a:outerShdw>
                </a:effectLst>
                <a:latin typeface="Arial Black" pitchFamily="34" charset="0"/>
                <a:sym typeface="Wingdings"/>
              </a:rPr>
              <a:t>Constats : </a:t>
            </a:r>
          </a:p>
          <a:p>
            <a:endParaRPr lang="fr-FR" sz="2000" b="1" dirty="0">
              <a:solidFill>
                <a:srgbClr val="FFFF00"/>
              </a:solidFill>
              <a:sym typeface="Wingdings"/>
            </a:endParaRPr>
          </a:p>
          <a:p>
            <a:r>
              <a:rPr lang="fr-FR" sz="2000" b="1" dirty="0">
                <a:solidFill>
                  <a:srgbClr val="FFFF00"/>
                </a:solidFill>
                <a:sym typeface="Wingdings"/>
              </a:rPr>
              <a:t> Un écart Filles / Garçons qui </a:t>
            </a:r>
            <a:r>
              <a:rPr lang="fr-FR" sz="2000" b="1" dirty="0" smtClean="0">
                <a:solidFill>
                  <a:srgbClr val="FFFF00"/>
                </a:solidFill>
                <a:sym typeface="Wingdings"/>
              </a:rPr>
              <a:t>repart à la hausse sur </a:t>
            </a:r>
            <a:r>
              <a:rPr lang="fr-FR" sz="2000" b="1" dirty="0">
                <a:solidFill>
                  <a:srgbClr val="FFFF00"/>
                </a:solidFill>
                <a:sym typeface="Wingdings"/>
              </a:rPr>
              <a:t>cette session </a:t>
            </a:r>
            <a:r>
              <a:rPr lang="fr-FR" sz="2000" b="1" dirty="0" smtClean="0">
                <a:solidFill>
                  <a:srgbClr val="FFFF00"/>
                </a:solidFill>
                <a:sym typeface="Wingdings"/>
              </a:rPr>
              <a:t>alors que nous avions fait mieux que l’écart national en 2015. </a:t>
            </a:r>
            <a:endParaRPr lang="fr-FR" sz="2000" b="1" dirty="0">
              <a:solidFill>
                <a:srgbClr val="FFFF00"/>
              </a:solidFill>
              <a:effectLst>
                <a:outerShdw blurRad="38100" dist="38100" dir="2700000" algn="tl">
                  <a:srgbClr val="000000">
                    <a:alpha val="43137"/>
                  </a:srgbClr>
                </a:outerShdw>
              </a:effectLst>
              <a:latin typeface="Arial Black" pitchFamily="34" charset="0"/>
              <a:sym typeface="Wingdings"/>
            </a:endParaRPr>
          </a:p>
          <a:p>
            <a:endParaRPr lang="fr-FR" sz="2000" b="1" dirty="0">
              <a:solidFill>
                <a:srgbClr val="FFFF00"/>
              </a:solidFill>
              <a:effectLst>
                <a:outerShdw blurRad="38100" dist="38100" dir="2700000" algn="tl">
                  <a:srgbClr val="000000">
                    <a:alpha val="43137"/>
                  </a:srgbClr>
                </a:outerShdw>
              </a:effectLst>
              <a:latin typeface="Arial Black" pitchFamily="34" charset="0"/>
              <a:sym typeface="Wingdings"/>
            </a:endParaRPr>
          </a:p>
        </p:txBody>
      </p:sp>
      <p:graphicFrame>
        <p:nvGraphicFramePr>
          <p:cNvPr id="4" name="Tableau 3"/>
          <p:cNvGraphicFramePr>
            <a:graphicFrameLocks noGrp="1"/>
          </p:cNvGraphicFramePr>
          <p:nvPr>
            <p:extLst>
              <p:ext uri="{D42A27DB-BD31-4B8C-83A1-F6EECF244321}">
                <p14:modId xmlns:p14="http://schemas.microsoft.com/office/powerpoint/2010/main" val="2353015595"/>
              </p:ext>
            </p:extLst>
          </p:nvPr>
        </p:nvGraphicFramePr>
        <p:xfrm>
          <a:off x="194236" y="1413715"/>
          <a:ext cx="8790428" cy="2134215"/>
        </p:xfrm>
        <a:graphic>
          <a:graphicData uri="http://schemas.openxmlformats.org/drawingml/2006/table">
            <a:tbl>
              <a:tblPr firstRow="1" bandRow="1">
                <a:tableStyleId>{5C22544A-7EE6-4342-B048-85BDC9FD1C3A}</a:tableStyleId>
              </a:tblPr>
              <a:tblGrid>
                <a:gridCol w="3622925">
                  <a:extLst>
                    <a:ext uri="{9D8B030D-6E8A-4147-A177-3AD203B41FA5}">
                      <a16:colId xmlns="" xmlns:a16="http://schemas.microsoft.com/office/drawing/2014/main" val="20000"/>
                    </a:ext>
                  </a:extLst>
                </a:gridCol>
                <a:gridCol w="921180">
                  <a:extLst>
                    <a:ext uri="{9D8B030D-6E8A-4147-A177-3AD203B41FA5}">
                      <a16:colId xmlns="" xmlns:a16="http://schemas.microsoft.com/office/drawing/2014/main" val="20001"/>
                    </a:ext>
                  </a:extLst>
                </a:gridCol>
                <a:gridCol w="816717">
                  <a:extLst>
                    <a:ext uri="{9D8B030D-6E8A-4147-A177-3AD203B41FA5}">
                      <a16:colId xmlns="" xmlns:a16="http://schemas.microsoft.com/office/drawing/2014/main" val="20002"/>
                    </a:ext>
                  </a:extLst>
                </a:gridCol>
                <a:gridCol w="816717">
                  <a:extLst>
                    <a:ext uri="{9D8B030D-6E8A-4147-A177-3AD203B41FA5}">
                      <a16:colId xmlns="" xmlns:a16="http://schemas.microsoft.com/office/drawing/2014/main" val="20003"/>
                    </a:ext>
                  </a:extLst>
                </a:gridCol>
                <a:gridCol w="940173">
                  <a:extLst>
                    <a:ext uri="{9D8B030D-6E8A-4147-A177-3AD203B41FA5}">
                      <a16:colId xmlns="" xmlns:a16="http://schemas.microsoft.com/office/drawing/2014/main" val="20004"/>
                    </a:ext>
                  </a:extLst>
                </a:gridCol>
                <a:gridCol w="836358">
                  <a:extLst>
                    <a:ext uri="{9D8B030D-6E8A-4147-A177-3AD203B41FA5}">
                      <a16:colId xmlns="" xmlns:a16="http://schemas.microsoft.com/office/drawing/2014/main" val="20005"/>
                    </a:ext>
                  </a:extLst>
                </a:gridCol>
                <a:gridCol w="836358"/>
              </a:tblGrid>
              <a:tr h="370840">
                <a:tc>
                  <a:txBody>
                    <a:bodyPr/>
                    <a:lstStyle/>
                    <a:p>
                      <a:endParaRPr lang="fr-F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a:t>2011</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a:t>2012</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a:t>2013</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a:t>2014</a:t>
                      </a:r>
                    </a:p>
                  </a:txBody>
                  <a:tcPr anchor="ctr"/>
                </a:tc>
                <a:tc>
                  <a:txBody>
                    <a:bodyPr/>
                    <a:lstStyle/>
                    <a:p>
                      <a:pPr algn="ctr"/>
                      <a:r>
                        <a:rPr lang="fr-FR" dirty="0"/>
                        <a:t>2015</a:t>
                      </a:r>
                    </a:p>
                  </a:txBody>
                  <a:tcPr anchor="ctr"/>
                </a:tc>
                <a:tc>
                  <a:txBody>
                    <a:bodyPr/>
                    <a:lstStyle/>
                    <a:p>
                      <a:pPr algn="ctr"/>
                      <a:r>
                        <a:rPr lang="fr-FR" dirty="0" smtClean="0"/>
                        <a:t>2016</a:t>
                      </a:r>
                      <a:endParaRPr lang="fr-FR" dirty="0"/>
                    </a:p>
                  </a:txBody>
                  <a:tcPr anchor="ctr"/>
                </a:tc>
                <a:extLst>
                  <a:ext uri="{0D108BD9-81ED-4DB2-BD59-A6C34878D82A}">
                    <a16:rowId xmlns="" xmlns:a16="http://schemas.microsoft.com/office/drawing/2014/main" val="10000"/>
                  </a:ext>
                </a:extLst>
              </a:tr>
              <a:tr h="38161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a:solidFill>
                            <a:schemeClr val="tx1"/>
                          </a:solidFill>
                        </a:rPr>
                        <a:t>Moyenne EPS CAP BEP Filles</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a:solidFill>
                            <a:schemeClr val="tx1"/>
                          </a:solidFill>
                        </a:rPr>
                        <a:t>11,76</a:t>
                      </a:r>
                      <a:endParaRPr lang="fr-FR" dirty="0">
                        <a:solidFill>
                          <a:schemeClr val="tx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a:solidFill>
                            <a:schemeClr val="tx1"/>
                          </a:solidFill>
                        </a:rPr>
                        <a:t>12,14</a:t>
                      </a:r>
                      <a:endParaRPr lang="fr-FR" dirty="0">
                        <a:solidFill>
                          <a:schemeClr val="tx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a:solidFill>
                            <a:schemeClr val="tx1"/>
                          </a:solidFill>
                        </a:rPr>
                        <a:t>12,15</a:t>
                      </a:r>
                      <a:endParaRPr lang="fr-FR" dirty="0">
                        <a:solidFill>
                          <a:schemeClr val="tx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b="1" dirty="0">
                          <a:solidFill>
                            <a:schemeClr val="tx1"/>
                          </a:solidFill>
                        </a:rPr>
                        <a:t>12,32</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b="1" dirty="0"/>
                        <a:t>12,51</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b="1" dirty="0" smtClean="0"/>
                        <a:t>12,46</a:t>
                      </a:r>
                      <a:endParaRPr lang="fr-FR" b="1" dirty="0"/>
                    </a:p>
                  </a:txBody>
                  <a:tcPr anchor="ctr"/>
                </a:tc>
                <a:extLst>
                  <a:ext uri="{0D108BD9-81ED-4DB2-BD59-A6C34878D82A}">
                    <a16:rowId xmlns="" xmlns:a16="http://schemas.microsoft.com/office/drawing/2014/main" val="10001"/>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a:solidFill>
                            <a:schemeClr val="tx1"/>
                          </a:solidFill>
                        </a:rPr>
                        <a:t>Moyenne EPS CAP BEP Garçons</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a:solidFill>
                            <a:schemeClr val="tx1"/>
                          </a:solidFill>
                        </a:rPr>
                        <a:t>12,62</a:t>
                      </a:r>
                      <a:endParaRPr lang="fr-FR" dirty="0">
                        <a:solidFill>
                          <a:schemeClr val="tx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a:solidFill>
                            <a:schemeClr val="tx1"/>
                          </a:solidFill>
                        </a:rPr>
                        <a:t>12,99</a:t>
                      </a:r>
                      <a:endParaRPr lang="fr-FR" dirty="0">
                        <a:solidFill>
                          <a:schemeClr val="tx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a:solidFill>
                            <a:schemeClr val="tx1"/>
                          </a:solidFill>
                        </a:rPr>
                        <a:t>13,07</a:t>
                      </a:r>
                      <a:endParaRPr lang="fr-FR" dirty="0">
                        <a:solidFill>
                          <a:schemeClr val="tx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b="1" dirty="0">
                          <a:solidFill>
                            <a:schemeClr val="tx1"/>
                          </a:solidFill>
                        </a:rPr>
                        <a:t>13,15</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b="1" dirty="0"/>
                        <a:t>13,09</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b="1" dirty="0" smtClean="0"/>
                        <a:t>13,25</a:t>
                      </a:r>
                      <a:endParaRPr lang="fr-FR" b="1" dirty="0"/>
                    </a:p>
                  </a:txBody>
                  <a:tcPr anchor="ctr"/>
                </a:tc>
                <a:extLst>
                  <a:ext uri="{0D108BD9-81ED-4DB2-BD59-A6C34878D82A}">
                    <a16:rowId xmlns="" xmlns:a16="http://schemas.microsoft.com/office/drawing/2014/main" val="10002"/>
                  </a:ext>
                </a:extLst>
              </a:tr>
              <a:tr h="370840">
                <a:tc>
                  <a:txBody>
                    <a:bodyPr/>
                    <a:lstStyle/>
                    <a:p>
                      <a:pPr algn="ctr"/>
                      <a:r>
                        <a:rPr lang="fr-FR" sz="1800" b="1" dirty="0">
                          <a:solidFill>
                            <a:schemeClr val="tx1"/>
                          </a:solidFill>
                        </a:rPr>
                        <a:t>Différentiel des notes F/G </a:t>
                      </a:r>
                      <a:r>
                        <a:rPr lang="fr-FR" sz="1800" b="1" baseline="0" dirty="0">
                          <a:solidFill>
                            <a:schemeClr val="tx1"/>
                          </a:solidFill>
                        </a:rPr>
                        <a:t>sur O/</a:t>
                      </a:r>
                      <a:r>
                        <a:rPr lang="fr-FR" sz="1800" b="1" baseline="0" dirty="0" err="1">
                          <a:solidFill>
                            <a:schemeClr val="tx1"/>
                          </a:solidFill>
                        </a:rPr>
                        <a:t>T</a:t>
                      </a:r>
                      <a:endParaRPr lang="fr-FR" sz="1800" b="1" dirty="0">
                        <a:solidFill>
                          <a:schemeClr val="tx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a:solidFill>
                            <a:schemeClr val="tx1"/>
                          </a:solidFill>
                        </a:rPr>
                        <a:t>-0,86</a:t>
                      </a:r>
                      <a:endParaRPr lang="fr-FR" dirty="0">
                        <a:solidFill>
                          <a:schemeClr val="tx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a:solidFill>
                            <a:schemeClr val="tx1"/>
                          </a:solidFill>
                        </a:rPr>
                        <a:t>-0,85</a:t>
                      </a:r>
                      <a:endParaRPr lang="fr-FR" dirty="0">
                        <a:solidFill>
                          <a:schemeClr val="tx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a:solidFill>
                            <a:schemeClr val="tx1"/>
                          </a:solidFill>
                        </a:rPr>
                        <a:t>-0,92</a:t>
                      </a:r>
                      <a:endParaRPr lang="fr-FR" dirty="0">
                        <a:solidFill>
                          <a:schemeClr val="tx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b="1" dirty="0">
                          <a:solidFill>
                            <a:schemeClr val="tx1"/>
                          </a:solidFill>
                        </a:rPr>
                        <a:t>-0,83</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b="1" dirty="0" smtClean="0">
                          <a:solidFill>
                            <a:srgbClr val="008000"/>
                          </a:solidFill>
                        </a:rPr>
                        <a:t>- 0,58</a:t>
                      </a:r>
                      <a:endParaRPr lang="fr-FR" b="1" dirty="0">
                        <a:solidFill>
                          <a:srgbClr val="008000"/>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b="1" dirty="0" smtClean="0">
                          <a:solidFill>
                            <a:srgbClr val="FF0000"/>
                          </a:solidFill>
                        </a:rPr>
                        <a:t>-0,79</a:t>
                      </a:r>
                      <a:endParaRPr lang="fr-FR" b="1" dirty="0">
                        <a:solidFill>
                          <a:srgbClr val="FF0000"/>
                        </a:solidFill>
                      </a:endParaRPr>
                    </a:p>
                  </a:txBody>
                  <a:tcPr anchor="ctr"/>
                </a:tc>
                <a:extLst>
                  <a:ext uri="{0D108BD9-81ED-4DB2-BD59-A6C34878D82A}">
                    <a16:rowId xmlns="" xmlns:a16="http://schemas.microsoft.com/office/drawing/2014/main" val="10003"/>
                  </a:ext>
                </a:extLst>
              </a:tr>
              <a:tr h="370840">
                <a:tc>
                  <a:txBody>
                    <a:bodyPr/>
                    <a:lstStyle/>
                    <a:p>
                      <a:pPr algn="ctr"/>
                      <a:r>
                        <a:rPr lang="fr-FR" sz="1800" b="1" dirty="0">
                          <a:solidFill>
                            <a:schemeClr val="tx1"/>
                          </a:solidFill>
                        </a:rPr>
                        <a:t>Différentiel des notes F/ G  </a:t>
                      </a:r>
                      <a:r>
                        <a:rPr lang="fr-FR" sz="1800" b="1" baseline="0" dirty="0">
                          <a:solidFill>
                            <a:srgbClr val="FF0000"/>
                          </a:solidFill>
                        </a:rPr>
                        <a:t>au national.</a:t>
                      </a:r>
                      <a:endParaRPr lang="fr-FR" sz="1800" b="1" dirty="0">
                        <a:solidFill>
                          <a:srgbClr val="FF0000"/>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a:solidFill>
                            <a:schemeClr val="tx1"/>
                          </a:solidFill>
                        </a:rPr>
                        <a:t>-0,87</a:t>
                      </a:r>
                      <a:endParaRPr lang="fr-FR" dirty="0">
                        <a:solidFill>
                          <a:schemeClr val="tx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a:solidFill>
                            <a:schemeClr val="tx1"/>
                          </a:solidFill>
                        </a:rPr>
                        <a:t>-0,86</a:t>
                      </a:r>
                      <a:endParaRPr lang="fr-FR" dirty="0">
                        <a:solidFill>
                          <a:schemeClr val="tx1"/>
                        </a:solidFill>
                      </a:endParaRPr>
                    </a:p>
                  </a:txBody>
                  <a:tcPr anchor="ctr"/>
                </a:tc>
                <a:tc>
                  <a:txBody>
                    <a:bodyPr/>
                    <a:lstStyle/>
                    <a:p>
                      <a:pPr algn="ctr"/>
                      <a:r>
                        <a:rPr lang="fr-FR" b="1" dirty="0">
                          <a:solidFill>
                            <a:schemeClr val="tx1"/>
                          </a:solidFill>
                        </a:rPr>
                        <a:t>-0,79</a:t>
                      </a:r>
                    </a:p>
                  </a:txBody>
                  <a:tcPr anchor="ctr"/>
                </a:tc>
                <a:tc>
                  <a:txBody>
                    <a:bodyPr/>
                    <a:lstStyle/>
                    <a:p>
                      <a:pPr algn="ctr"/>
                      <a:r>
                        <a:rPr lang="fr-FR" b="1" dirty="0">
                          <a:solidFill>
                            <a:schemeClr val="tx1"/>
                          </a:solidFill>
                        </a:rPr>
                        <a:t>-0,76</a:t>
                      </a:r>
                    </a:p>
                  </a:txBody>
                  <a:tcPr anchor="ctr"/>
                </a:tc>
                <a:tc>
                  <a:txBody>
                    <a:bodyPr/>
                    <a:lstStyle/>
                    <a:p>
                      <a:pPr algn="ctr"/>
                      <a:r>
                        <a:rPr lang="fr-FR" b="1" dirty="0" smtClean="0"/>
                        <a:t>- 0,79</a:t>
                      </a:r>
                      <a:endParaRPr lang="fr-FR" b="1" dirty="0"/>
                    </a:p>
                  </a:txBody>
                  <a:tcPr anchor="ctr"/>
                </a:tc>
                <a:tc>
                  <a:txBody>
                    <a:bodyPr/>
                    <a:lstStyle/>
                    <a:p>
                      <a:pPr algn="ctr"/>
                      <a:r>
                        <a:rPr lang="fr-FR" dirty="0" smtClean="0"/>
                        <a:t>?</a:t>
                      </a:r>
                      <a:endParaRPr lang="fr-FR" dirty="0"/>
                    </a:p>
                  </a:txBody>
                  <a:tcPr anchor="ct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12043425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 grpId="0"/>
    </p:bldLst>
  </p:timing>
</p:sld>
</file>

<file path=ppt/theme/theme1.xml><?xml version="1.0" encoding="utf-8"?>
<a:theme xmlns:a="http://schemas.openxmlformats.org/drawingml/2006/main" name="IA-IPR OT EP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IA-IPR OT EPS</Template>
  <TotalTime>29707</TotalTime>
  <Words>4173</Words>
  <Application>Microsoft Macintosh PowerPoint</Application>
  <PresentationFormat>Présentation à l'écran (4:3)</PresentationFormat>
  <Paragraphs>1128</Paragraphs>
  <Slides>76</Slides>
  <Notes>75</Notes>
  <HiddenSlides>0</HiddenSlides>
  <MMClips>0</MMClips>
  <ScaleCrop>false</ScaleCrop>
  <HeadingPairs>
    <vt:vector size="4" baseType="variant">
      <vt:variant>
        <vt:lpstr>Thème</vt:lpstr>
      </vt:variant>
      <vt:variant>
        <vt:i4>1</vt:i4>
      </vt:variant>
      <vt:variant>
        <vt:lpstr>Titres des diapositives</vt:lpstr>
      </vt:variant>
      <vt:variant>
        <vt:i4>76</vt:i4>
      </vt:variant>
    </vt:vector>
  </HeadingPairs>
  <TitlesOfParts>
    <vt:vector size="77" baseType="lpstr">
      <vt:lpstr>IA-IPR OT EPS</vt:lpstr>
      <vt:lpstr>Sous-commissions académiques  Voie Pro </vt:lpstr>
      <vt:lpstr>Retour sur la réglementation des examens en voie pro  :</vt:lpstr>
      <vt:lpstr>Zoom sur les bonnes pratiques de gestion des CCF en voie pro. </vt:lpstr>
      <vt:lpstr>Point sur l’évolution de l’offre de formation en EPS en voie pro :</vt:lpstr>
      <vt:lpstr>Évolution de l’offre de certification par CP  pour le CAP BEP de 2011  2016</vt:lpstr>
      <vt:lpstr>Évolution de l’offre de certification par CP  pour le Bac Pro de 2011  2016 </vt:lpstr>
      <vt:lpstr>Évolution des moyennes d’EPS au CAP BEP:</vt:lpstr>
      <vt:lpstr>Évolution des moyennes d’EPS au Bac Pro :</vt:lpstr>
      <vt:lpstr>Présentation PowerPoint</vt:lpstr>
      <vt:lpstr>Présentation PowerPoint</vt:lpstr>
      <vt:lpstr>Moyennes des notes par CP en CAP BEP et différentiel : *</vt:lpstr>
      <vt:lpstr>Moyennes des notes par CP au Bac Pro et différentiel : *</vt:lpstr>
      <vt:lpstr>Présentation PowerPoint</vt:lpstr>
      <vt:lpstr>Présentation PowerPoint</vt:lpstr>
      <vt:lpstr>Moyennes et effectifs par départements au CAP BEP:</vt:lpstr>
      <vt:lpstr>Moyennes et effectifs par départements au Bac Pro :</vt:lpstr>
      <vt:lpstr>Écarts des moyennes entre les EPLE  CAP BEP : 45</vt:lpstr>
      <vt:lpstr>Évolution des moyennes entre les EPLE  CAP BEP : 45 (1/2)</vt:lpstr>
      <vt:lpstr>Évolution des moyennes entre les EPLE  CAP BEP : 45 (2/2)</vt:lpstr>
      <vt:lpstr>Inaptitudes CAP BEP: 45 1/3</vt:lpstr>
      <vt:lpstr>Inaptitudes CAP BEP: 45 2/3</vt:lpstr>
      <vt:lpstr>Inaptitudes CAP BEP: 45 3/3</vt:lpstr>
      <vt:lpstr>Écarts des moyennes entre les EPLE  Bac Pro : 45</vt:lpstr>
      <vt:lpstr>Évolution des moyennes entre les EPLE  Bac Pro : 45 (1)</vt:lpstr>
      <vt:lpstr>Évolution des moyennes entre les EPLE  Bac Pro : 45 (2)</vt:lpstr>
      <vt:lpstr>Inaptitudes Bac Pro : 45.1</vt:lpstr>
      <vt:lpstr>Inaptitudes Bac Pro : 45.2</vt:lpstr>
      <vt:lpstr>Inaptitudes Bac Pro : 45.3</vt:lpstr>
      <vt:lpstr>Écarts des moyennes entre les EPLE  CAP BEP : 36</vt:lpstr>
      <vt:lpstr>Évolution des moyennes entre les EPLE  CAP BEP : 36</vt:lpstr>
      <vt:lpstr>Inaptitudes CAP BEP: 36</vt:lpstr>
      <vt:lpstr>Écarts des moyennes entre les EPLE  CAP BEP : 18</vt:lpstr>
      <vt:lpstr>Évolution des moyennes entre les EPLE  CAP BEP : 18</vt:lpstr>
      <vt:lpstr>Inaptitudes CAP BEP : 18</vt:lpstr>
      <vt:lpstr>Écarts des moyennes entre les EPLE  Bac Pro : 36</vt:lpstr>
      <vt:lpstr>Évolution des moyennes entre les EPLE  Bac Pro : 36</vt:lpstr>
      <vt:lpstr>Inaptitudes Bac Pro : 36</vt:lpstr>
      <vt:lpstr>Écarts des moyennes entre les EPLE  Bac Pro : 18</vt:lpstr>
      <vt:lpstr>Évolution des moyennes entre les EPLE  Bac Pro : 18</vt:lpstr>
      <vt:lpstr>Inaptitudes Bac Pro : 18</vt:lpstr>
      <vt:lpstr>Écarts des moyennes entre les EPLE  CAP BEP : 37</vt:lpstr>
      <vt:lpstr>Évolution des moyennes entre les EPLE  CAP BEP : 37 (1/2)</vt:lpstr>
      <vt:lpstr>Évolution des moyennes entre les EPLE  CAP BEP : 37 (2/2)</vt:lpstr>
      <vt:lpstr>Inaptitudes CAP BEP: 37 1/3</vt:lpstr>
      <vt:lpstr>Inaptitudes CAP BEP: 37 2/3</vt:lpstr>
      <vt:lpstr>Inaptitudes CAP BEP: 37 3/3</vt:lpstr>
      <vt:lpstr>Écarts des moyennes entre les EPLE  Bac Pro : 37</vt:lpstr>
      <vt:lpstr>Évolution des moyennes entre les EPLE  Bac Pro : 37 (1)</vt:lpstr>
      <vt:lpstr>Évolution des moyennes entre les EPLE  Bac Pro : 37 (2)</vt:lpstr>
      <vt:lpstr>Inaptitudes Bac Pro : 37.1</vt:lpstr>
      <vt:lpstr>Inaptitudes Bac Pro : 37.2</vt:lpstr>
      <vt:lpstr>Inaptitudes Bac Pro : 37.3</vt:lpstr>
      <vt:lpstr>Écarts des moyennes entre les EPLE  CAP BEP : 28</vt:lpstr>
      <vt:lpstr>Évolution des moyennes entre les EPLE  CAP BEP : 28 (1/2)</vt:lpstr>
      <vt:lpstr>Évolution des moyennes entre les EPLE  CAP BEP : 28 (2/2)</vt:lpstr>
      <vt:lpstr>Inaptitudes CAP BEP : 28 1/2</vt:lpstr>
      <vt:lpstr>Inaptitudes CAP BEP : 28 2/2</vt:lpstr>
      <vt:lpstr>Écarts des moyennes entre les EPLE  CAP BEP : 41</vt:lpstr>
      <vt:lpstr>Évolution des moyennes entre les EPLE  CAP BEP : 41</vt:lpstr>
      <vt:lpstr>Inaptitudes CAP BEP: 41</vt:lpstr>
      <vt:lpstr>Écarts des moyennes entre les EPLE  Bac Pro : 28</vt:lpstr>
      <vt:lpstr>Évolution des moyennes entre les EPLE  Bac Pro : 28</vt:lpstr>
      <vt:lpstr>Inaptitudes Bac Pro : 28.1</vt:lpstr>
      <vt:lpstr>Inaptitudes Bac Pro : 28.2</vt:lpstr>
      <vt:lpstr>Écarts des moyennes entre les EPLE  Bac Pro : 41</vt:lpstr>
      <vt:lpstr>Évolution des moyennes entre les EPLE  Bac Pro : 41</vt:lpstr>
      <vt:lpstr>Inaptitudes Bac Pro : 41</vt:lpstr>
      <vt:lpstr>Zoom sur les épreuves ponctuelles obligatoires</vt:lpstr>
      <vt:lpstr>Zoom sur les épreuves ponctuelles obligatoires</vt:lpstr>
      <vt:lpstr>Zoom sur les épreuves Fac : Nb Candidats et % de présence</vt:lpstr>
      <vt:lpstr>Pour information en Bac GT</vt:lpstr>
      <vt:lpstr>Zoom sur les épreuves Fac : Moyennes par épreuve en 2016</vt:lpstr>
      <vt:lpstr>Zoom sur les épreuves Fac : « Rentabilité » des épreuves ponctuelles  pour les candidats en 2016</vt:lpstr>
      <vt:lpstr>Pour information au bac GT</vt:lpstr>
      <vt:lpstr>Points d’actualités : </vt:lpstr>
      <vt:lpstr>Fin </vt:lpstr>
    </vt:vector>
  </TitlesOfParts>
  <Company>MEN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Journée d’animation EPS</dc:title>
  <dc:creator>Didier MARTIN</dc:creator>
  <cp:lastModifiedBy>Didier MARTIN</cp:lastModifiedBy>
  <cp:revision>1239</cp:revision>
  <cp:lastPrinted>2016-06-04T10:34:45Z</cp:lastPrinted>
  <dcterms:created xsi:type="dcterms:W3CDTF">2012-05-10T09:39:40Z</dcterms:created>
  <dcterms:modified xsi:type="dcterms:W3CDTF">2016-07-05T09:47:02Z</dcterms:modified>
</cp:coreProperties>
</file>