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notesSlides/notesSlide17.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13.xml" ContentType="application/vnd.openxmlformats-officedocument.drawingml.chart+xml"/>
  <Override PartName="/ppt/notesSlides/notesSlide19.xml" ContentType="application/vnd.openxmlformats-officedocument.presentationml.notesSlide+xml"/>
  <Override PartName="/ppt/charts/chart14.xml" ContentType="application/vnd.openxmlformats-officedocument.drawingml.chart+xml"/>
  <Override PartName="/ppt/notesSlides/notesSlide20.xml" ContentType="application/vnd.openxmlformats-officedocument.presentationml.notesSlide+xml"/>
  <Override PartName="/ppt/charts/chart15.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charts/chart16.xml" ContentType="application/vnd.openxmlformats-officedocument.drawingml.chart+xml"/>
  <Override PartName="/ppt/notesSlides/notesSlide22.xml" ContentType="application/vnd.openxmlformats-officedocument.presentationml.notesSlide+xml"/>
  <Override PartName="/ppt/charts/chart17.xml" ContentType="application/vnd.openxmlformats-officedocument.drawingml.chart+xml"/>
  <Override PartName="/ppt/drawings/drawing3.xml" ContentType="application/vnd.openxmlformats-officedocument.drawingml.chartshapes+xml"/>
  <Override PartName="/ppt/notesSlides/notesSlide23.xml" ContentType="application/vnd.openxmlformats-officedocument.presentationml.notesSlide+xml"/>
  <Override PartName="/ppt/charts/chart18.xml" ContentType="application/vnd.openxmlformats-officedocument.drawingml.chart+xml"/>
  <Override PartName="/ppt/notesSlides/notesSlide24.xml" ContentType="application/vnd.openxmlformats-officedocument.presentationml.notesSlide+xml"/>
  <Override PartName="/ppt/charts/chart19.xml" ContentType="application/vnd.openxmlformats-officedocument.drawingml.chart+xml"/>
  <Override PartName="/ppt/drawings/drawing4.xml" ContentType="application/vnd.openxmlformats-officedocument.drawingml.chartshapes+xml"/>
  <Override PartName="/ppt/notesSlides/notesSlide25.xml" ContentType="application/vnd.openxmlformats-officedocument.presentationml.notesSlide+xml"/>
  <Override PartName="/ppt/charts/chart20.xml" ContentType="application/vnd.openxmlformats-officedocument.drawingml.chart+xml"/>
  <Override PartName="/ppt/notesSlides/notesSlide26.xml" ContentType="application/vnd.openxmlformats-officedocument.presentationml.notesSlide+xml"/>
  <Override PartName="/ppt/charts/chart21.xml" ContentType="application/vnd.openxmlformats-officedocument.drawingml.chart+xml"/>
  <Override PartName="/ppt/notesSlides/notesSlide27.xml" ContentType="application/vnd.openxmlformats-officedocument.presentationml.notesSlide+xml"/>
  <Override PartName="/ppt/charts/chart22.xml" ContentType="application/vnd.openxmlformats-officedocument.drawingml.chart+xml"/>
  <Override PartName="/ppt/drawings/drawing5.xml" ContentType="application/vnd.openxmlformats-officedocument.drawingml.chartshapes+xml"/>
  <Override PartName="/ppt/notesSlides/notesSlide28.xml" ContentType="application/vnd.openxmlformats-officedocument.presentationml.notesSlide+xml"/>
  <Override PartName="/ppt/charts/chart23.xml" ContentType="application/vnd.openxmlformats-officedocument.drawingml.chart+xml"/>
  <Override PartName="/ppt/notesSlides/notesSlide29.xml" ContentType="application/vnd.openxmlformats-officedocument.presentationml.notesSlide+xml"/>
  <Override PartName="/ppt/charts/chart24.xml" ContentType="application/vnd.openxmlformats-officedocument.drawingml.chart+xml"/>
  <Override PartName="/ppt/drawings/drawing6.xml" ContentType="application/vnd.openxmlformats-officedocument.drawingml.chartshapes+xml"/>
  <Override PartName="/ppt/notesSlides/notesSlide30.xml" ContentType="application/vnd.openxmlformats-officedocument.presentationml.notesSlide+xml"/>
  <Override PartName="/ppt/charts/chart25.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6.xml" ContentType="application/vnd.openxmlformats-officedocument.drawingml.chart+xml"/>
  <Override PartName="/ppt/notesSlides/notesSlide33.xml" ContentType="application/vnd.openxmlformats-officedocument.presentationml.notesSlide+xml"/>
  <Override PartName="/ppt/charts/chart27.xml" ContentType="application/vnd.openxmlformats-officedocument.drawingml.chart+xml"/>
  <Override PartName="/ppt/notesSlides/notesSlide34.xml" ContentType="application/vnd.openxmlformats-officedocument.presentationml.notesSlide+xml"/>
  <Override PartName="/ppt/charts/chart28.xml" ContentType="application/vnd.openxmlformats-officedocument.drawingml.chart+xml"/>
  <Override PartName="/ppt/notesSlides/notesSlide35.xml" ContentType="application/vnd.openxmlformats-officedocument.presentationml.notesSlide+xml"/>
  <Override PartName="/ppt/charts/chart29.xml" ContentType="application/vnd.openxmlformats-officedocument.drawingml.chart+xml"/>
  <Override PartName="/ppt/drawings/drawing7.xml" ContentType="application/vnd.openxmlformats-officedocument.drawingml.chartshapes+xml"/>
  <Override PartName="/ppt/notesSlides/notesSlide36.xml" ContentType="application/vnd.openxmlformats-officedocument.presentationml.notesSlide+xml"/>
  <Override PartName="/ppt/charts/chart30.xml" ContentType="application/vnd.openxmlformats-officedocument.drawingml.chart+xml"/>
  <Override PartName="/ppt/notesSlides/notesSlide37.xml" ContentType="application/vnd.openxmlformats-officedocument.presentationml.notesSlide+xml"/>
  <Override PartName="/ppt/charts/chart31.xml" ContentType="application/vnd.openxmlformats-officedocument.drawingml.chart+xml"/>
  <Override PartName="/ppt/notesSlides/notesSlide38.xml" ContentType="application/vnd.openxmlformats-officedocument.presentationml.notesSlide+xml"/>
  <Override PartName="/ppt/charts/chart32.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4"/>
  </p:notesMasterIdLst>
  <p:handoutMasterIdLst>
    <p:handoutMasterId r:id="rId45"/>
  </p:handoutMasterIdLst>
  <p:sldIdLst>
    <p:sldId id="256" r:id="rId2"/>
    <p:sldId id="258" r:id="rId3"/>
    <p:sldId id="291" r:id="rId4"/>
    <p:sldId id="279" r:id="rId5"/>
    <p:sldId id="307" r:id="rId6"/>
    <p:sldId id="336" r:id="rId7"/>
    <p:sldId id="337" r:id="rId8"/>
    <p:sldId id="281" r:id="rId9"/>
    <p:sldId id="308" r:id="rId10"/>
    <p:sldId id="360" r:id="rId11"/>
    <p:sldId id="361" r:id="rId12"/>
    <p:sldId id="362" r:id="rId13"/>
    <p:sldId id="363" r:id="rId14"/>
    <p:sldId id="364" r:id="rId15"/>
    <p:sldId id="284" r:id="rId16"/>
    <p:sldId id="365" r:id="rId17"/>
    <p:sldId id="366" r:id="rId18"/>
    <p:sldId id="380" r:id="rId19"/>
    <p:sldId id="381" r:id="rId20"/>
    <p:sldId id="369" r:id="rId21"/>
    <p:sldId id="382" r:id="rId22"/>
    <p:sldId id="371" r:id="rId23"/>
    <p:sldId id="383" r:id="rId24"/>
    <p:sldId id="373" r:id="rId25"/>
    <p:sldId id="384" r:id="rId26"/>
    <p:sldId id="385" r:id="rId27"/>
    <p:sldId id="376" r:id="rId28"/>
    <p:sldId id="386" r:id="rId29"/>
    <p:sldId id="378" r:id="rId30"/>
    <p:sldId id="387" r:id="rId31"/>
    <p:sldId id="334" r:id="rId32"/>
    <p:sldId id="389" r:id="rId33"/>
    <p:sldId id="390" r:id="rId34"/>
    <p:sldId id="391" r:id="rId35"/>
    <p:sldId id="392" r:id="rId36"/>
    <p:sldId id="397" r:id="rId37"/>
    <p:sldId id="394" r:id="rId38"/>
    <p:sldId id="396" r:id="rId39"/>
    <p:sldId id="332" r:id="rId40"/>
    <p:sldId id="359" r:id="rId41"/>
    <p:sldId id="335" r:id="rId42"/>
    <p:sldId id="29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AB4CFF"/>
    <a:srgbClr val="800080"/>
    <a:srgbClr val="FF0000"/>
    <a:srgbClr val="36FF33"/>
    <a:srgbClr val="FDFF17"/>
    <a:srgbClr val="FF33E4"/>
    <a:srgbClr val="3333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7008" autoAdjust="0"/>
    <p:restoredTop sz="88612" autoAdjust="0"/>
  </p:normalViewPr>
  <p:slideViewPr>
    <p:cSldViewPr snapToGrid="0" snapToObjects="1">
      <p:cViewPr varScale="1">
        <p:scale>
          <a:sx n="103" d="100"/>
          <a:sy n="103" d="100"/>
        </p:scale>
        <p:origin x="2520" y="108"/>
      </p:cViewPr>
      <p:guideLst>
        <p:guide orient="horz" pos="2160"/>
        <p:guide pos="2880"/>
      </p:guideLst>
    </p:cSldViewPr>
  </p:slideViewPr>
  <p:outlineViewPr>
    <p:cViewPr>
      <p:scale>
        <a:sx n="33" d="100"/>
        <a:sy n="33" d="100"/>
      </p:scale>
      <p:origin x="8" y="0"/>
    </p:cViewPr>
  </p:outlineViewPr>
  <p:notesTextViewPr>
    <p:cViewPr>
      <p:scale>
        <a:sx n="100" d="100"/>
        <a:sy n="100" d="100"/>
      </p:scale>
      <p:origin x="0" y="0"/>
    </p:cViewPr>
  </p:notesTextViewPr>
  <p:sorterViewPr>
    <p:cViewPr>
      <p:scale>
        <a:sx n="66" d="100"/>
        <a:sy n="66" d="100"/>
      </p:scale>
      <p:origin x="0" y="464"/>
    </p:cViewPr>
  </p:sorterViewPr>
  <p:notesViewPr>
    <p:cSldViewPr snapToGrid="0" snapToObjects="1">
      <p:cViewPr varScale="1">
        <p:scale>
          <a:sx n="132" d="100"/>
          <a:sy n="132" d="100"/>
        </p:scale>
        <p:origin x="-357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idierpro:_EPS:Examens:Com%20harmo%20ACAD:2014%202015%20:Offre%20de%20formation%20EPS%202009_2015.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oleObject" Target="Macintosh%20HD:Users:didierpro:_EPS:Examens:Com%20harmo%20ACAD:2014%202015%20:Fac%20SHN%20HNSS%20et%20compl&#233;ment:2015%20-%20EPREUVES%20PONCTUELLES%20FACULTATIVES%20-%20STAT%20V3%20ALAIN.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Macintosh%20HD:Users:didierpro:_EPS:Examens:Com%20harmo%20ACAD:2014%202015%20:Fac%20SHN%20HNSS%20et%20compl&#233;ment:2015%20-%20EPREUVES%20PONCTUELLES%20FACULTATIVES%20-%20STAT%20V3%20ALAI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Macintosh%20HD:Users:didierpro:_EPS:Examens:Com%20harmo%20ACAD:2014%202015%20:Fac%20SHN%20HNSS%20et%20compl&#233;ment:2015%20-%20EPREUVES%20PONCTUELLES%20FACULTATIVES%20-%20STAT%20V3%20ALAIN.xlsx" TargetMode="External"/></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Macintosh%20HD:Users:didierpro:_EPS:Examens:Com%20harmo%20ACAD:2014%202015%20:Fac%20SHN%20HNSS%20et%20compl&#233;ment:2015%20-%20EPREUVES%20PONCTUELLES%20FACULTATIVES%20-%20STAT%20V3%20ALAIN.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400" dirty="0"/>
              <a:t>Evolution</a:t>
            </a:r>
            <a:r>
              <a:rPr lang="fr-FR" sz="1400" baseline="0" dirty="0"/>
              <a:t> de l'offre de formation par CP </a:t>
            </a:r>
          </a:p>
          <a:p>
            <a:pPr>
              <a:defRPr/>
            </a:pPr>
            <a:r>
              <a:rPr lang="fr-FR" sz="1400" baseline="0" dirty="0"/>
              <a:t>Voie Générale et </a:t>
            </a:r>
            <a:r>
              <a:rPr lang="fr-FR" sz="1400" baseline="0" dirty="0" smtClean="0"/>
              <a:t>Technologique depuis 2009</a:t>
            </a:r>
            <a:endParaRPr lang="fr-FR" sz="1400" dirty="0"/>
          </a:p>
        </c:rich>
      </c:tx>
      <c:layout>
        <c:manualLayout>
          <c:xMode val="edge"/>
          <c:yMode val="edge"/>
          <c:x val="0.35049386826159701"/>
          <c:y val="2.89152518279049E-2"/>
        </c:manualLayout>
      </c:layout>
      <c:overlay val="0"/>
    </c:title>
    <c:autoTitleDeleted val="0"/>
    <c:plotArea>
      <c:layout/>
      <c:barChart>
        <c:barDir val="col"/>
        <c:grouping val="clustered"/>
        <c:varyColors val="0"/>
        <c:ser>
          <c:idx val="0"/>
          <c:order val="0"/>
          <c:tx>
            <c:strRef>
              <c:f>Bilan!$R$2</c:f>
              <c:strCache>
                <c:ptCount val="1"/>
                <c:pt idx="0">
                  <c:v>CP1</c:v>
                </c:pt>
              </c:strCache>
            </c:strRef>
          </c:tx>
          <c:invertIfNegative val="0"/>
          <c:dLbls>
            <c:spPr>
              <a:noFill/>
              <a:ln>
                <a:noFill/>
              </a:ln>
              <a:effectLst/>
            </c:spPr>
            <c:txPr>
              <a:bodyPr rot="-5400000" vert="horz"/>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Bilan!$S$1:$X$1</c:f>
              <c:strCache>
                <c:ptCount val="6"/>
                <c:pt idx="0">
                  <c:v>2009-2010</c:v>
                </c:pt>
                <c:pt idx="1">
                  <c:v>2010-2011</c:v>
                </c:pt>
                <c:pt idx="2">
                  <c:v>2011-2012</c:v>
                </c:pt>
                <c:pt idx="3">
                  <c:v>2012-1013</c:v>
                </c:pt>
                <c:pt idx="4">
                  <c:v>2013-2014</c:v>
                </c:pt>
                <c:pt idx="5">
                  <c:v>2014-2015</c:v>
                </c:pt>
              </c:strCache>
            </c:strRef>
          </c:cat>
          <c:val>
            <c:numRef>
              <c:f>Bilan!$S$2:$X$2</c:f>
              <c:numCache>
                <c:formatCode>0.00%</c:formatCode>
                <c:ptCount val="6"/>
                <c:pt idx="0">
                  <c:v>0.27030096536059101</c:v>
                </c:pt>
                <c:pt idx="1">
                  <c:v>0.25885225885225899</c:v>
                </c:pt>
                <c:pt idx="2">
                  <c:v>0.26457680250783699</c:v>
                </c:pt>
                <c:pt idx="3">
                  <c:v>0.2492</c:v>
                </c:pt>
                <c:pt idx="4">
                  <c:v>0.24560000000000001</c:v>
                </c:pt>
                <c:pt idx="5">
                  <c:v>0.2697</c:v>
                </c:pt>
              </c:numCache>
            </c:numRef>
          </c:val>
        </c:ser>
        <c:ser>
          <c:idx val="1"/>
          <c:order val="1"/>
          <c:tx>
            <c:strRef>
              <c:f>Bilan!$R$3</c:f>
              <c:strCache>
                <c:ptCount val="1"/>
                <c:pt idx="0">
                  <c:v>CP2</c:v>
                </c:pt>
              </c:strCache>
            </c:strRef>
          </c:tx>
          <c:invertIfNegative val="0"/>
          <c:dLbls>
            <c:spPr>
              <a:noFill/>
              <a:ln>
                <a:noFill/>
              </a:ln>
              <a:effectLst/>
            </c:spPr>
            <c:txPr>
              <a:bodyPr rot="-5400000" vert="horz"/>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Bilan!$S$1:$X$1</c:f>
              <c:strCache>
                <c:ptCount val="6"/>
                <c:pt idx="0">
                  <c:v>2009-2010</c:v>
                </c:pt>
                <c:pt idx="1">
                  <c:v>2010-2011</c:v>
                </c:pt>
                <c:pt idx="2">
                  <c:v>2011-2012</c:v>
                </c:pt>
                <c:pt idx="3">
                  <c:v>2012-1013</c:v>
                </c:pt>
                <c:pt idx="4">
                  <c:v>2013-2014</c:v>
                </c:pt>
                <c:pt idx="5">
                  <c:v>2014-2015</c:v>
                </c:pt>
              </c:strCache>
            </c:strRef>
          </c:cat>
          <c:val>
            <c:numRef>
              <c:f>Bilan!$S$3:$X$3</c:f>
              <c:numCache>
                <c:formatCode>0.00%</c:formatCode>
                <c:ptCount val="6"/>
                <c:pt idx="0">
                  <c:v>6.3600227143668406E-2</c:v>
                </c:pt>
                <c:pt idx="1">
                  <c:v>7.2039072039072005E-2</c:v>
                </c:pt>
                <c:pt idx="2">
                  <c:v>8.0877742946708395E-2</c:v>
                </c:pt>
                <c:pt idx="3">
                  <c:v>9.2799999999999994E-2</c:v>
                </c:pt>
                <c:pt idx="4">
                  <c:v>9.4200000000000006E-2</c:v>
                </c:pt>
                <c:pt idx="5">
                  <c:v>0.1014</c:v>
                </c:pt>
              </c:numCache>
            </c:numRef>
          </c:val>
        </c:ser>
        <c:ser>
          <c:idx val="2"/>
          <c:order val="2"/>
          <c:tx>
            <c:strRef>
              <c:f>Bilan!$R$4</c:f>
              <c:strCache>
                <c:ptCount val="1"/>
                <c:pt idx="0">
                  <c:v>CP3</c:v>
                </c:pt>
              </c:strCache>
            </c:strRef>
          </c:tx>
          <c:invertIfNegative val="0"/>
          <c:dLbls>
            <c:spPr>
              <a:noFill/>
              <a:ln>
                <a:noFill/>
              </a:ln>
              <a:effectLst/>
            </c:spPr>
            <c:txPr>
              <a:bodyPr rot="-5400000" vert="horz"/>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Bilan!$S$1:$X$1</c:f>
              <c:strCache>
                <c:ptCount val="6"/>
                <c:pt idx="0">
                  <c:v>2009-2010</c:v>
                </c:pt>
                <c:pt idx="1">
                  <c:v>2010-2011</c:v>
                </c:pt>
                <c:pt idx="2">
                  <c:v>2011-2012</c:v>
                </c:pt>
                <c:pt idx="3">
                  <c:v>2012-1013</c:v>
                </c:pt>
                <c:pt idx="4">
                  <c:v>2013-2014</c:v>
                </c:pt>
                <c:pt idx="5">
                  <c:v>2014-2015</c:v>
                </c:pt>
              </c:strCache>
            </c:strRef>
          </c:cat>
          <c:val>
            <c:numRef>
              <c:f>Bilan!$S$4:$X$4</c:f>
              <c:numCache>
                <c:formatCode>0.00%</c:formatCode>
                <c:ptCount val="6"/>
                <c:pt idx="0">
                  <c:v>0.116978989210676</c:v>
                </c:pt>
                <c:pt idx="1">
                  <c:v>0.11416361416361399</c:v>
                </c:pt>
                <c:pt idx="2">
                  <c:v>0.12915360501567399</c:v>
                </c:pt>
                <c:pt idx="3">
                  <c:v>0.13270000000000001</c:v>
                </c:pt>
                <c:pt idx="4">
                  <c:v>0.13189999999999999</c:v>
                </c:pt>
                <c:pt idx="5">
                  <c:v>0.1326</c:v>
                </c:pt>
              </c:numCache>
            </c:numRef>
          </c:val>
        </c:ser>
        <c:ser>
          <c:idx val="3"/>
          <c:order val="3"/>
          <c:tx>
            <c:strRef>
              <c:f>Bilan!$R$5</c:f>
              <c:strCache>
                <c:ptCount val="1"/>
                <c:pt idx="0">
                  <c:v>CP4</c:v>
                </c:pt>
              </c:strCache>
            </c:strRef>
          </c:tx>
          <c:invertIfNegative val="0"/>
          <c:dLbls>
            <c:spPr>
              <a:noFill/>
              <a:ln>
                <a:noFill/>
              </a:ln>
              <a:effectLst/>
            </c:spPr>
            <c:txPr>
              <a:bodyPr rot="-5400000" vert="horz"/>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Bilan!$S$1:$X$1</c:f>
              <c:strCache>
                <c:ptCount val="6"/>
                <c:pt idx="0">
                  <c:v>2009-2010</c:v>
                </c:pt>
                <c:pt idx="1">
                  <c:v>2010-2011</c:v>
                </c:pt>
                <c:pt idx="2">
                  <c:v>2011-2012</c:v>
                </c:pt>
                <c:pt idx="3">
                  <c:v>2012-1013</c:v>
                </c:pt>
                <c:pt idx="4">
                  <c:v>2013-2014</c:v>
                </c:pt>
                <c:pt idx="5">
                  <c:v>2014-2015</c:v>
                </c:pt>
              </c:strCache>
            </c:strRef>
          </c:cat>
          <c:val>
            <c:numRef>
              <c:f>Bilan!$S$5:$X$5</c:f>
              <c:numCache>
                <c:formatCode>0.00%</c:formatCode>
                <c:ptCount val="6"/>
                <c:pt idx="0">
                  <c:v>0.50596252129471897</c:v>
                </c:pt>
                <c:pt idx="1">
                  <c:v>0.475579975579976</c:v>
                </c:pt>
                <c:pt idx="2">
                  <c:v>0.42131661442006302</c:v>
                </c:pt>
                <c:pt idx="3">
                  <c:v>0.3931</c:v>
                </c:pt>
                <c:pt idx="4">
                  <c:v>0.38250000000000001</c:v>
                </c:pt>
                <c:pt idx="5">
                  <c:v>0.3347</c:v>
                </c:pt>
              </c:numCache>
            </c:numRef>
          </c:val>
        </c:ser>
        <c:ser>
          <c:idx val="4"/>
          <c:order val="4"/>
          <c:tx>
            <c:strRef>
              <c:f>Bilan!$R$6</c:f>
              <c:strCache>
                <c:ptCount val="1"/>
                <c:pt idx="0">
                  <c:v>CP5</c:v>
                </c:pt>
              </c:strCache>
            </c:strRef>
          </c:tx>
          <c:invertIfNegative val="0"/>
          <c:dLbls>
            <c:spPr>
              <a:noFill/>
              <a:ln>
                <a:noFill/>
              </a:ln>
              <a:effectLst/>
            </c:spPr>
            <c:txPr>
              <a:bodyPr rot="-5400000" vert="horz"/>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Bilan!$S$1:$X$1</c:f>
              <c:strCache>
                <c:ptCount val="6"/>
                <c:pt idx="0">
                  <c:v>2009-2010</c:v>
                </c:pt>
                <c:pt idx="1">
                  <c:v>2010-2011</c:v>
                </c:pt>
                <c:pt idx="2">
                  <c:v>2011-2012</c:v>
                </c:pt>
                <c:pt idx="3">
                  <c:v>2012-1013</c:v>
                </c:pt>
                <c:pt idx="4">
                  <c:v>2013-2014</c:v>
                </c:pt>
                <c:pt idx="5">
                  <c:v>2014-2015</c:v>
                </c:pt>
              </c:strCache>
            </c:strRef>
          </c:cat>
          <c:val>
            <c:numRef>
              <c:f>Bilan!$S$6:$X$6</c:f>
              <c:numCache>
                <c:formatCode>0.00%</c:formatCode>
                <c:ptCount val="6"/>
                <c:pt idx="0">
                  <c:v>4.31572969903464E-2</c:v>
                </c:pt>
                <c:pt idx="1">
                  <c:v>7.9365079365079402E-2</c:v>
                </c:pt>
                <c:pt idx="2">
                  <c:v>0.104075235109718</c:v>
                </c:pt>
                <c:pt idx="3">
                  <c:v>0.1308</c:v>
                </c:pt>
                <c:pt idx="4">
                  <c:v>0.14449999999999999</c:v>
                </c:pt>
                <c:pt idx="5">
                  <c:v>0.16159999999999999</c:v>
                </c:pt>
              </c:numCache>
            </c:numRef>
          </c:val>
        </c:ser>
        <c:dLbls>
          <c:showLegendKey val="0"/>
          <c:showVal val="0"/>
          <c:showCatName val="0"/>
          <c:showSerName val="0"/>
          <c:showPercent val="0"/>
          <c:showBubbleSize val="0"/>
        </c:dLbls>
        <c:gapWidth val="150"/>
        <c:axId val="638156640"/>
        <c:axId val="638164088"/>
      </c:barChart>
      <c:catAx>
        <c:axId val="638156640"/>
        <c:scaling>
          <c:orientation val="minMax"/>
        </c:scaling>
        <c:delete val="0"/>
        <c:axPos val="b"/>
        <c:numFmt formatCode="General" sourceLinked="0"/>
        <c:majorTickMark val="none"/>
        <c:minorTickMark val="none"/>
        <c:tickLblPos val="nextTo"/>
        <c:txPr>
          <a:bodyPr/>
          <a:lstStyle/>
          <a:p>
            <a:pPr>
              <a:defRPr sz="1200" b="1"/>
            </a:pPr>
            <a:endParaRPr lang="fr-FR"/>
          </a:p>
        </c:txPr>
        <c:crossAx val="638164088"/>
        <c:crosses val="autoZero"/>
        <c:auto val="1"/>
        <c:lblAlgn val="ctr"/>
        <c:lblOffset val="100"/>
        <c:noMultiLvlLbl val="0"/>
      </c:catAx>
      <c:valAx>
        <c:axId val="638164088"/>
        <c:scaling>
          <c:orientation val="minMax"/>
        </c:scaling>
        <c:delete val="0"/>
        <c:axPos val="l"/>
        <c:majorGridlines/>
        <c:numFmt formatCode="0.00%" sourceLinked="1"/>
        <c:majorTickMark val="none"/>
        <c:minorTickMark val="none"/>
        <c:tickLblPos val="nextTo"/>
        <c:crossAx val="638156640"/>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fr-FR"/>
              <a:t>Moyennes CP5 en fonction du nombre de candidats</a:t>
            </a:r>
          </a:p>
        </c:rich>
      </c:tx>
      <c:layout>
        <c:manualLayout>
          <c:xMode val="edge"/>
          <c:yMode val="edge"/>
          <c:x val="0.25983406102673201"/>
          <c:y val="2.9279279279279501E-2"/>
        </c:manualLayout>
      </c:layout>
      <c:overlay val="0"/>
      <c:spPr>
        <a:noFill/>
        <a:ln w="25400">
          <a:noFill/>
        </a:ln>
      </c:spPr>
    </c:title>
    <c:autoTitleDeleted val="0"/>
    <c:plotArea>
      <c:layout>
        <c:manualLayout>
          <c:layoutTarget val="inner"/>
          <c:xMode val="edge"/>
          <c:yMode val="edge"/>
          <c:x val="9.4786729857819996E-2"/>
          <c:y val="0.100592343989788"/>
          <c:w val="0.85426540284360297"/>
          <c:h val="0.78546572388833902"/>
        </c:manualLayout>
      </c:layout>
      <c:barChart>
        <c:barDir val="col"/>
        <c:grouping val="clustered"/>
        <c:varyColors val="0"/>
        <c:ser>
          <c:idx val="6"/>
          <c:order val="6"/>
          <c:tx>
            <c:strRef>
              <c:f>'Moy APSA'!$F$2</c:f>
              <c:strCache>
                <c:ptCount val="1"/>
                <c:pt idx="0">
                  <c:v>eff F </c:v>
                </c:pt>
              </c:strCache>
            </c:strRef>
          </c:tx>
          <c:spPr>
            <a:solidFill>
              <a:srgbClr val="FF33CC"/>
            </a:solidFill>
          </c:spPr>
          <c:invertIfNegative val="0"/>
          <c:dLbls>
            <c:spPr>
              <a:noFill/>
              <a:ln>
                <a:noFill/>
              </a:ln>
              <a:effectLst/>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APSA'!$B$38:$B$40;'Moy APSA'!$B$38:$B$41)</c:f>
              <c:strCache>
                <c:ptCount val="7"/>
                <c:pt idx="0">
                  <c:v>COURSE EN DUREE</c:v>
                </c:pt>
                <c:pt idx="1">
                  <c:v>MUSCULATION</c:v>
                </c:pt>
                <c:pt idx="2">
                  <c:v>NATATION EN DUREE</c:v>
                </c:pt>
                <c:pt idx="3">
                  <c:v>COURSE EN DUREE</c:v>
                </c:pt>
                <c:pt idx="4">
                  <c:v>MUSCULATION</c:v>
                </c:pt>
                <c:pt idx="5">
                  <c:v>NATATION EN DUREE</c:v>
                </c:pt>
                <c:pt idx="6">
                  <c:v>STEP</c:v>
                </c:pt>
              </c:strCache>
            </c:strRef>
          </c:cat>
          <c:val>
            <c:numRef>
              <c:f>('Moy APSA'!$F$38:$F$40;'Moy APSA'!$F$41)</c:f>
              <c:numCache>
                <c:formatCode>General</c:formatCode>
                <c:ptCount val="4"/>
                <c:pt idx="0">
                  <c:v>839</c:v>
                </c:pt>
                <c:pt idx="1">
                  <c:v>1846</c:v>
                </c:pt>
                <c:pt idx="2">
                  <c:v>13</c:v>
                </c:pt>
                <c:pt idx="3">
                  <c:v>1931</c:v>
                </c:pt>
              </c:numCache>
            </c:numRef>
          </c:val>
        </c:ser>
        <c:ser>
          <c:idx val="7"/>
          <c:order val="7"/>
          <c:tx>
            <c:strRef>
              <c:f>'Moy APSA'!$G$2</c:f>
              <c:strCache>
                <c:ptCount val="1"/>
                <c:pt idx="0">
                  <c:v>eff G</c:v>
                </c:pt>
              </c:strCache>
            </c:strRef>
          </c:tx>
          <c:spPr>
            <a:solidFill>
              <a:srgbClr val="0000CC"/>
            </a:solidFill>
          </c:spPr>
          <c:invertIfNegative val="0"/>
          <c:dLbls>
            <c:dLbl>
              <c:idx val="2"/>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dLbl>
            <c:spPr>
              <a:noFill/>
              <a:ln>
                <a:noFill/>
              </a:ln>
              <a:effectLst/>
            </c:spPr>
            <c:txPr>
              <a:bodyPr rot="-5400000" vert="horz"/>
              <a:lstStyle/>
              <a:p>
                <a:pPr algn="ctr">
                  <a:defRPr sz="900" b="1" i="0" u="none" strike="noStrike" baseline="0">
                    <a:solidFill>
                      <a:srgbClr val="FFFFFF"/>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APSA'!$B$38:$B$40;'Moy APSA'!$B$38:$B$41)</c:f>
              <c:strCache>
                <c:ptCount val="7"/>
                <c:pt idx="0">
                  <c:v>COURSE EN DUREE</c:v>
                </c:pt>
                <c:pt idx="1">
                  <c:v>MUSCULATION</c:v>
                </c:pt>
                <c:pt idx="2">
                  <c:v>NATATION EN DUREE</c:v>
                </c:pt>
                <c:pt idx="3">
                  <c:v>COURSE EN DUREE</c:v>
                </c:pt>
                <c:pt idx="4">
                  <c:v>MUSCULATION</c:v>
                </c:pt>
                <c:pt idx="5">
                  <c:v>NATATION EN DUREE</c:v>
                </c:pt>
                <c:pt idx="6">
                  <c:v>STEP</c:v>
                </c:pt>
              </c:strCache>
            </c:strRef>
          </c:cat>
          <c:val>
            <c:numRef>
              <c:f>('Moy APSA'!$G$38:$G$40;'Moy APSA'!$G$41)</c:f>
              <c:numCache>
                <c:formatCode>General</c:formatCode>
                <c:ptCount val="4"/>
                <c:pt idx="0">
                  <c:v>787</c:v>
                </c:pt>
                <c:pt idx="1">
                  <c:v>2397</c:v>
                </c:pt>
                <c:pt idx="2">
                  <c:v>23</c:v>
                </c:pt>
                <c:pt idx="3">
                  <c:v>689</c:v>
                </c:pt>
              </c:numCache>
            </c:numRef>
          </c:val>
        </c:ser>
        <c:dLbls>
          <c:showLegendKey val="0"/>
          <c:showVal val="0"/>
          <c:showCatName val="0"/>
          <c:showSerName val="0"/>
          <c:showPercent val="0"/>
          <c:showBubbleSize val="0"/>
        </c:dLbls>
        <c:gapWidth val="150"/>
        <c:axId val="638179768"/>
        <c:axId val="638173888"/>
      </c:barChart>
      <c:lineChart>
        <c:grouping val="standard"/>
        <c:varyColors val="0"/>
        <c:ser>
          <c:idx val="0"/>
          <c:order val="0"/>
          <c:tx>
            <c:strRef>
              <c:f>'Moy APSA'!$C$2</c:f>
              <c:strCache>
                <c:ptCount val="1"/>
                <c:pt idx="0">
                  <c:v>Moy Filles</c:v>
                </c:pt>
              </c:strCache>
            </c:strRef>
          </c:tx>
          <c:spPr>
            <a:ln w="12700">
              <a:solidFill>
                <a:srgbClr val="FF33CC"/>
              </a:solidFill>
            </a:ln>
            <a:effectLst>
              <a:outerShdw blurRad="50800" dist="50800" dir="5400000" algn="ctr" rotWithShape="0">
                <a:srgbClr val="FF33CC"/>
              </a:outerShdw>
            </a:effectLst>
          </c:spPr>
          <c:marker>
            <c:symbol val="diamond"/>
            <c:size val="10"/>
            <c:spPr>
              <a:solidFill>
                <a:srgbClr val="CC0099"/>
              </a:solidFill>
              <a:ln>
                <a:solidFill>
                  <a:srgbClr val="000000"/>
                </a:solidFill>
              </a:ln>
              <a:effectLst>
                <a:outerShdw blurRad="50800" dist="50800" dir="5400000" algn="ctr" rotWithShape="0">
                  <a:srgbClr val="FF33CC"/>
                </a:outerShdw>
              </a:effectLst>
            </c:spPr>
          </c:marker>
          <c:dLbls>
            <c:dLbl>
              <c:idx val="0"/>
              <c:layout>
                <c:manualLayout>
                  <c:x val="-6.6618111584972703E-2"/>
                  <c:y val="1.0388004402874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1975463498717299E-2"/>
                  <c:y val="3.544020196060299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1.5320746777157501E-3"/>
                  <c:y val="3.2445116399567402E-3"/>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9636775260912299E-2"/>
                  <c:y val="2.96678371284671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3.5955766192733003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6477093206951099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3.2796208530805698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9.0995260663506196E-3"/>
                  <c:y val="-1.5377207916578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FFCCFF"/>
              </a:solidFill>
              <a:ln>
                <a:solidFill>
                  <a:srgbClr val="CC0099"/>
                </a:solidFill>
              </a:ln>
            </c:spPr>
            <c:txPr>
              <a:bodyPr/>
              <a:lstStyle/>
              <a:p>
                <a:pPr>
                  <a:defRPr sz="900" b="0" i="0" u="none" strike="noStrike" baseline="0">
                    <a:solidFill>
                      <a:srgbClr val="000000"/>
                    </a:solidFill>
                    <a:latin typeface="Arial"/>
                    <a:ea typeface="Arial"/>
                    <a:cs typeface="Arial"/>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APSA'!$B$38:$B$40;'Moy APSA'!$B$41)</c:f>
              <c:strCache>
                <c:ptCount val="4"/>
                <c:pt idx="0">
                  <c:v>COURSE EN DUREE</c:v>
                </c:pt>
                <c:pt idx="1">
                  <c:v>MUSCULATION</c:v>
                </c:pt>
                <c:pt idx="2">
                  <c:v>NATATION EN DUREE</c:v>
                </c:pt>
                <c:pt idx="3">
                  <c:v>STEP</c:v>
                </c:pt>
              </c:strCache>
            </c:strRef>
          </c:cat>
          <c:val>
            <c:numRef>
              <c:f>('Moy APSA'!$C$38:$C$40;'Moy APSA'!$C$41)</c:f>
              <c:numCache>
                <c:formatCode>0.00</c:formatCode>
                <c:ptCount val="4"/>
                <c:pt idx="0">
                  <c:v>14.23026481715006</c:v>
                </c:pt>
                <c:pt idx="1">
                  <c:v>14.361474036850909</c:v>
                </c:pt>
                <c:pt idx="2">
                  <c:v>13.83</c:v>
                </c:pt>
                <c:pt idx="3">
                  <c:v>14.502966101694909</c:v>
                </c:pt>
              </c:numCache>
            </c:numRef>
          </c:val>
          <c:smooth val="0"/>
        </c:ser>
        <c:ser>
          <c:idx val="1"/>
          <c:order val="1"/>
          <c:tx>
            <c:strRef>
              <c:f>'Moy APSA'!$D$2</c:f>
              <c:strCache>
                <c:ptCount val="1"/>
                <c:pt idx="0">
                  <c:v>Moy Garcons</c:v>
                </c:pt>
              </c:strCache>
            </c:strRef>
          </c:tx>
          <c:spPr>
            <a:ln w="12700">
              <a:solidFill>
                <a:srgbClr val="0000CC"/>
              </a:solidFill>
            </a:ln>
            <a:effectLst>
              <a:outerShdw blurRad="50800" dist="50800" dir="5400000" algn="ctr" rotWithShape="0">
                <a:srgbClr val="0000CC"/>
              </a:outerShdw>
            </a:effectLst>
          </c:spPr>
          <c:marker>
            <c:symbol val="square"/>
            <c:size val="7"/>
            <c:spPr>
              <a:solidFill>
                <a:srgbClr val="00FFFF"/>
              </a:solidFill>
              <a:ln>
                <a:solidFill>
                  <a:srgbClr val="000000"/>
                </a:solidFill>
              </a:ln>
              <a:effectLst>
                <a:outerShdw blurRad="50800" dist="50800" dir="5400000" algn="ctr" rotWithShape="0">
                  <a:srgbClr val="0000CC"/>
                </a:outerShdw>
              </a:effectLst>
            </c:spPr>
          </c:marker>
          <c:dLbls>
            <c:dLbl>
              <c:idx val="0"/>
              <c:layout>
                <c:manualLayout>
                  <c:x val="-8.2502012925672899E-2"/>
                  <c:y val="-2.28108046084171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3464162303453102E-3"/>
                  <c:y val="-2.09118999911012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6.2639292390610397E-3"/>
                  <c:y val="5.6427718820973001E-3"/>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2.6477093206951099E-2"/>
                  <c:y val="2.6638469177839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5955890584767197E-2"/>
                  <c:y val="-3.19200893807193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1.6998420221169101E-2"/>
                  <c:y val="1.3124955664325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1.54186413902054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3.2796208530805601E-2"/>
                  <c:y val="1.76294601688303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00FFFF"/>
              </a:solidFill>
              <a:ln>
                <a:solidFill>
                  <a:srgbClr val="0000CC"/>
                </a:solidFill>
              </a:ln>
            </c:spPr>
            <c:txPr>
              <a:bodyPr/>
              <a:lstStyle/>
              <a:p>
                <a:pPr>
                  <a:defRPr sz="900" b="0" i="0" u="none" strike="noStrike" baseline="0">
                    <a:solidFill>
                      <a:srgbClr val="000000"/>
                    </a:solidFill>
                    <a:latin typeface="Arial"/>
                    <a:ea typeface="Arial"/>
                    <a:cs typeface="Aria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APSA'!$B$38:$B$40;'Moy APSA'!$B$41)</c:f>
              <c:strCache>
                <c:ptCount val="4"/>
                <c:pt idx="0">
                  <c:v>COURSE EN DUREE</c:v>
                </c:pt>
                <c:pt idx="1">
                  <c:v>MUSCULATION</c:v>
                </c:pt>
                <c:pt idx="2">
                  <c:v>NATATION EN DUREE</c:v>
                </c:pt>
                <c:pt idx="3">
                  <c:v>STEP</c:v>
                </c:pt>
              </c:strCache>
            </c:strRef>
          </c:cat>
          <c:val>
            <c:numRef>
              <c:f>('Moy APSA'!$D$38:$D$40;'Moy APSA'!$D$41)</c:f>
              <c:numCache>
                <c:formatCode>0.00</c:formatCode>
                <c:ptCount val="4"/>
                <c:pt idx="0">
                  <c:v>14.229145077720201</c:v>
                </c:pt>
                <c:pt idx="1">
                  <c:v>14.342585551330799</c:v>
                </c:pt>
                <c:pt idx="2">
                  <c:v>15.495652173913051</c:v>
                </c:pt>
                <c:pt idx="3">
                  <c:v>13.221556886227541</c:v>
                </c:pt>
              </c:numCache>
            </c:numRef>
          </c:val>
          <c:smooth val="0"/>
        </c:ser>
        <c:ser>
          <c:idx val="2"/>
          <c:order val="2"/>
          <c:tx>
            <c:strRef>
              <c:f>'Moy APSA'!$I$37</c:f>
              <c:strCache>
                <c:ptCount val="1"/>
                <c:pt idx="0">
                  <c:v>CP5 Moyenne Acad F : 14,4</c:v>
                </c:pt>
              </c:strCache>
            </c:strRef>
          </c:tx>
          <c:spPr>
            <a:ln>
              <a:solidFill>
                <a:srgbClr val="FF99CC"/>
              </a:solidFill>
              <a:prstDash val="sysDash"/>
            </a:ln>
          </c:spPr>
          <c:marker>
            <c:symbol val="none"/>
          </c:marker>
          <c:cat>
            <c:strRef>
              <c:f>('Moy APSA'!$B$38:$B$40;'Moy APSA'!$B$41)</c:f>
              <c:strCache>
                <c:ptCount val="4"/>
                <c:pt idx="0">
                  <c:v>COURSE EN DUREE</c:v>
                </c:pt>
                <c:pt idx="1">
                  <c:v>MUSCULATION</c:v>
                </c:pt>
                <c:pt idx="2">
                  <c:v>NATATION EN DUREE</c:v>
                </c:pt>
                <c:pt idx="3">
                  <c:v>STEP</c:v>
                </c:pt>
              </c:strCache>
            </c:strRef>
          </c:cat>
          <c:val>
            <c:numRef>
              <c:f>('Moy APSA'!$I$38:$I$40;'Moy APSA'!$I$41)</c:f>
              <c:numCache>
                <c:formatCode>0.00</c:formatCode>
                <c:ptCount val="4"/>
                <c:pt idx="0">
                  <c:v>14.395223762365211</c:v>
                </c:pt>
                <c:pt idx="1">
                  <c:v>14.395223762365211</c:v>
                </c:pt>
                <c:pt idx="2">
                  <c:v>14.395223762365211</c:v>
                </c:pt>
                <c:pt idx="3">
                  <c:v>14.395223762365211</c:v>
                </c:pt>
              </c:numCache>
            </c:numRef>
          </c:val>
          <c:smooth val="0"/>
        </c:ser>
        <c:ser>
          <c:idx val="3"/>
          <c:order val="3"/>
          <c:tx>
            <c:strRef>
              <c:f>'Moy APSA'!$J$37</c:f>
              <c:strCache>
                <c:ptCount val="1"/>
                <c:pt idx="0">
                  <c:v>CP5 Moyenne Acad G : 14,13</c:v>
                </c:pt>
              </c:strCache>
            </c:strRef>
          </c:tx>
          <c:spPr>
            <a:ln>
              <a:solidFill>
                <a:srgbClr val="0070C0"/>
              </a:solidFill>
              <a:prstDash val="sysDash"/>
            </a:ln>
          </c:spPr>
          <c:marker>
            <c:symbol val="none"/>
          </c:marker>
          <c:cat>
            <c:strRef>
              <c:f>('Moy APSA'!$B$38:$B$40;'Moy APSA'!$B$41)</c:f>
              <c:strCache>
                <c:ptCount val="4"/>
                <c:pt idx="0">
                  <c:v>COURSE EN DUREE</c:v>
                </c:pt>
                <c:pt idx="1">
                  <c:v>MUSCULATION</c:v>
                </c:pt>
                <c:pt idx="2">
                  <c:v>NATATION EN DUREE</c:v>
                </c:pt>
                <c:pt idx="3">
                  <c:v>STEP</c:v>
                </c:pt>
              </c:strCache>
            </c:strRef>
          </c:cat>
          <c:val>
            <c:numRef>
              <c:f>('Moy APSA'!$J$38:$J$40;'Moy APSA'!$J$41)</c:f>
              <c:numCache>
                <c:formatCode>0.00</c:formatCode>
                <c:ptCount val="4"/>
                <c:pt idx="0">
                  <c:v>14.128225728263979</c:v>
                </c:pt>
                <c:pt idx="1">
                  <c:v>14.128225728263979</c:v>
                </c:pt>
                <c:pt idx="2">
                  <c:v>14.128225728263979</c:v>
                </c:pt>
                <c:pt idx="3">
                  <c:v>14.128225728263979</c:v>
                </c:pt>
              </c:numCache>
            </c:numRef>
          </c:val>
          <c:smooth val="0"/>
        </c:ser>
        <c:ser>
          <c:idx val="4"/>
          <c:order val="4"/>
          <c:tx>
            <c:strRef>
              <c:f>'Moy APSA'!$K$2</c:f>
              <c:strCache>
                <c:ptCount val="1"/>
                <c:pt idx="0">
                  <c:v>Moyenne Acad F : 13,44</c:v>
                </c:pt>
              </c:strCache>
            </c:strRef>
          </c:tx>
          <c:spPr>
            <a:ln w="25400">
              <a:solidFill>
                <a:srgbClr val="B64A92"/>
              </a:solidFill>
              <a:prstDash val="sysDot"/>
            </a:ln>
          </c:spPr>
          <c:marker>
            <c:symbol val="none"/>
          </c:marker>
          <c:cat>
            <c:strRef>
              <c:f>('Moy APSA'!$B$38:$B$40;'Moy APSA'!$B$41)</c:f>
              <c:strCache>
                <c:ptCount val="4"/>
                <c:pt idx="0">
                  <c:v>COURSE EN DUREE</c:v>
                </c:pt>
                <c:pt idx="1">
                  <c:v>MUSCULATION</c:v>
                </c:pt>
                <c:pt idx="2">
                  <c:v>NATATION EN DUREE</c:v>
                </c:pt>
                <c:pt idx="3">
                  <c:v>STEP</c:v>
                </c:pt>
              </c:strCache>
            </c:strRef>
          </c:cat>
          <c:val>
            <c:numRef>
              <c:f>('Moy APSA'!$K$38:$K$40;'Moy APSA'!$K$41)</c:f>
              <c:numCache>
                <c:formatCode>0.00</c:formatCode>
                <c:ptCount val="4"/>
                <c:pt idx="0">
                  <c:v>13.44053782076476</c:v>
                </c:pt>
                <c:pt idx="1">
                  <c:v>13.44053782076476</c:v>
                </c:pt>
                <c:pt idx="2">
                  <c:v>13.44053782076476</c:v>
                </c:pt>
                <c:pt idx="3">
                  <c:v>13.44053782076476</c:v>
                </c:pt>
              </c:numCache>
            </c:numRef>
          </c:val>
          <c:smooth val="0"/>
        </c:ser>
        <c:ser>
          <c:idx val="5"/>
          <c:order val="5"/>
          <c:tx>
            <c:strRef>
              <c:f>'Moy APSA'!$L$2</c:f>
              <c:strCache>
                <c:ptCount val="1"/>
                <c:pt idx="0">
                  <c:v>Moyenne Acad G : 14,04</c:v>
                </c:pt>
              </c:strCache>
            </c:strRef>
          </c:tx>
          <c:spPr>
            <a:ln>
              <a:solidFill>
                <a:srgbClr val="002060"/>
              </a:solidFill>
              <a:prstDash val="sysDot"/>
            </a:ln>
          </c:spPr>
          <c:marker>
            <c:symbol val="none"/>
          </c:marker>
          <c:cat>
            <c:strRef>
              <c:f>('Moy APSA'!$B$38:$B$40;'Moy APSA'!$B$41)</c:f>
              <c:strCache>
                <c:ptCount val="4"/>
                <c:pt idx="0">
                  <c:v>COURSE EN DUREE</c:v>
                </c:pt>
                <c:pt idx="1">
                  <c:v>MUSCULATION</c:v>
                </c:pt>
                <c:pt idx="2">
                  <c:v>NATATION EN DUREE</c:v>
                </c:pt>
                <c:pt idx="3">
                  <c:v>STEP</c:v>
                </c:pt>
              </c:strCache>
            </c:strRef>
          </c:cat>
          <c:val>
            <c:numRef>
              <c:f>('Moy APSA'!$L$38:$L$40;'Moy APSA'!$L$41)</c:f>
              <c:numCache>
                <c:formatCode>0.00</c:formatCode>
                <c:ptCount val="4"/>
                <c:pt idx="0">
                  <c:v>14.03667657438411</c:v>
                </c:pt>
                <c:pt idx="1">
                  <c:v>14.03667657438411</c:v>
                </c:pt>
                <c:pt idx="2">
                  <c:v>14.03667657438411</c:v>
                </c:pt>
                <c:pt idx="3">
                  <c:v>14.03667657438411</c:v>
                </c:pt>
              </c:numCache>
            </c:numRef>
          </c:val>
          <c:smooth val="0"/>
        </c:ser>
        <c:dLbls>
          <c:showLegendKey val="0"/>
          <c:showVal val="0"/>
          <c:showCatName val="0"/>
          <c:showSerName val="0"/>
          <c:showPercent val="0"/>
          <c:showBubbleSize val="0"/>
        </c:dLbls>
        <c:marker val="1"/>
        <c:smooth val="0"/>
        <c:axId val="638170360"/>
        <c:axId val="638173496"/>
      </c:lineChart>
      <c:catAx>
        <c:axId val="638170360"/>
        <c:scaling>
          <c:orientation val="minMax"/>
        </c:scaling>
        <c:delete val="0"/>
        <c:axPos val="b"/>
        <c:numFmt formatCode="General" sourceLinked="0"/>
        <c:majorTickMark val="none"/>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fr-FR"/>
          </a:p>
        </c:txPr>
        <c:crossAx val="638173496"/>
        <c:crosses val="autoZero"/>
        <c:auto val="1"/>
        <c:lblAlgn val="ctr"/>
        <c:lblOffset val="0"/>
        <c:tickLblSkip val="1"/>
        <c:tickMarkSkip val="1"/>
        <c:noMultiLvlLbl val="0"/>
      </c:catAx>
      <c:valAx>
        <c:axId val="638173496"/>
        <c:scaling>
          <c:orientation val="minMax"/>
          <c:max val="15.6"/>
          <c:min val="12"/>
        </c:scaling>
        <c:delete val="0"/>
        <c:axPos val="l"/>
        <c:majorGridlines>
          <c:spPr>
            <a:ln w="3175">
              <a:solidFill>
                <a:srgbClr val="000000"/>
              </a:solidFill>
              <a:prstDash val="solid"/>
            </a:ln>
          </c:spPr>
        </c:majorGridlines>
        <c:numFmt formatCode="0.00" sourceLinked="1"/>
        <c:majorTickMark val="none"/>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fr-FR"/>
          </a:p>
        </c:txPr>
        <c:crossAx val="638170360"/>
        <c:crosses val="autoZero"/>
        <c:crossBetween val="between"/>
        <c:majorUnit val="0.5"/>
        <c:minorUnit val="0.1"/>
      </c:valAx>
      <c:catAx>
        <c:axId val="638179768"/>
        <c:scaling>
          <c:orientation val="minMax"/>
        </c:scaling>
        <c:delete val="1"/>
        <c:axPos val="b"/>
        <c:numFmt formatCode="General" sourceLinked="1"/>
        <c:majorTickMark val="out"/>
        <c:minorTickMark val="none"/>
        <c:tickLblPos val="none"/>
        <c:crossAx val="638173888"/>
        <c:crosses val="autoZero"/>
        <c:auto val="1"/>
        <c:lblAlgn val="ctr"/>
        <c:lblOffset val="100"/>
        <c:noMultiLvlLbl val="0"/>
      </c:catAx>
      <c:valAx>
        <c:axId val="638173888"/>
        <c:scaling>
          <c:orientation val="minMax"/>
        </c:scaling>
        <c:delete val="0"/>
        <c:axPos val="r"/>
        <c:numFmt formatCode="General" sourceLinked="1"/>
        <c:majorTickMark val="out"/>
        <c:minorTickMark val="none"/>
        <c:tickLblPos val="nextTo"/>
        <c:txPr>
          <a:bodyPr rot="0" vert="horz"/>
          <a:lstStyle/>
          <a:p>
            <a:pPr>
              <a:defRPr sz="900" b="0" i="0" u="none" strike="noStrike" baseline="0">
                <a:solidFill>
                  <a:srgbClr val="000000"/>
                </a:solidFill>
                <a:latin typeface="Arial"/>
                <a:ea typeface="Arial"/>
                <a:cs typeface="Arial"/>
              </a:defRPr>
            </a:pPr>
            <a:endParaRPr lang="fr-FR"/>
          </a:p>
        </c:txPr>
        <c:crossAx val="638179768"/>
        <c:crosses val="max"/>
        <c:crossBetween val="between"/>
      </c:valAx>
      <c:spPr>
        <a:solidFill>
          <a:srgbClr val="FFFFFF"/>
        </a:solidFill>
        <a:ln w="12700">
          <a:solidFill>
            <a:srgbClr val="808080"/>
          </a:solidFill>
          <a:prstDash val="solid"/>
        </a:ln>
      </c:spPr>
    </c:plotArea>
    <c:legend>
      <c:legendPos val="r"/>
      <c:layout>
        <c:manualLayout>
          <c:xMode val="edge"/>
          <c:yMode val="edge"/>
          <c:x val="4.6765060765508598E-2"/>
          <c:y val="0.94486628360644098"/>
          <c:w val="0.93958266472614704"/>
          <c:h val="5.2631056253103499E-2"/>
        </c:manualLayout>
      </c:layout>
      <c:overlay val="0"/>
      <c:txPr>
        <a:bodyPr/>
        <a:lstStyle/>
        <a:p>
          <a:pPr>
            <a:defRPr sz="825"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fr-FR"/>
              <a:t>Baccalauréat G&amp;T Moyennes et effectifs par département</a:t>
            </a:r>
          </a:p>
        </c:rich>
      </c:tx>
      <c:layout>
        <c:manualLayout>
          <c:xMode val="edge"/>
          <c:yMode val="edge"/>
          <c:x val="0.24697356123167499"/>
          <c:y val="2.1322732418687099E-2"/>
        </c:manualLayout>
      </c:layout>
      <c:overlay val="0"/>
      <c:spPr>
        <a:noFill/>
        <a:ln w="25400">
          <a:noFill/>
        </a:ln>
      </c:spPr>
    </c:title>
    <c:autoTitleDeleted val="0"/>
    <c:plotArea>
      <c:layout>
        <c:manualLayout>
          <c:layoutTarget val="inner"/>
          <c:xMode val="edge"/>
          <c:yMode val="edge"/>
          <c:x val="9.8130977530247701E-2"/>
          <c:y val="7.8581709927693102E-2"/>
          <c:w val="0.85426540284360297"/>
          <c:h val="0.82432432432432401"/>
        </c:manualLayout>
      </c:layout>
      <c:barChart>
        <c:barDir val="col"/>
        <c:grouping val="clustered"/>
        <c:varyColors val="0"/>
        <c:ser>
          <c:idx val="7"/>
          <c:order val="2"/>
          <c:tx>
            <c:v>Effectifs Département</c:v>
          </c:tx>
          <c:spPr>
            <a:solidFill>
              <a:srgbClr val="0070C0"/>
            </a:solidFill>
          </c:spPr>
          <c:invertIfNegative val="0"/>
          <c:dLbls>
            <c:dLbl>
              <c:idx val="2"/>
              <c:spPr/>
              <c:txPr>
                <a:bodyPr rot="-5400000" vert="horz"/>
                <a:lstStyle/>
                <a:p>
                  <a:pPr algn="ctr">
                    <a:defRPr sz="900" b="1" i="0" u="none" strike="noStrike" baseline="0">
                      <a:solidFill>
                        <a:schemeClr val="bg1"/>
                      </a:solidFill>
                      <a:latin typeface="Arial"/>
                      <a:ea typeface="Arial"/>
                      <a:cs typeface="Arial"/>
                    </a:defRPr>
                  </a:pPr>
                  <a:endParaRPr lang="fr-FR"/>
                </a:p>
              </c:txPr>
              <c:dLblPos val="inBase"/>
              <c:showLegendKey val="0"/>
              <c:showVal val="1"/>
              <c:showCatName val="0"/>
              <c:showSerName val="0"/>
              <c:showPercent val="0"/>
              <c:showBubbleSize val="0"/>
            </c:dLbl>
            <c:spPr>
              <a:noFill/>
              <a:ln>
                <a:noFill/>
              </a:ln>
              <a:effectLst/>
            </c:spPr>
            <c:txPr>
              <a:bodyPr rot="-5400000" vert="horz"/>
              <a:lstStyle/>
              <a:p>
                <a:pPr algn="ctr">
                  <a:defRPr sz="900" b="1" i="0" u="none" strike="noStrike" baseline="0">
                    <a:solidFill>
                      <a:srgbClr val="FFFFFF"/>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3"/>
              <c:pt idx="0">
                <c:v>COURSE EN DUREE</c:v>
              </c:pt>
              <c:pt idx="1">
                <c:v>MUSCULATION</c:v>
              </c:pt>
              <c:pt idx="2">
                <c:v>STEP</c:v>
              </c:pt>
            </c:strLit>
          </c:cat>
          <c:val>
            <c:numRef>
              <c:f>(stat_departements!$B$3;stat_departements!$F$3;stat_departements!$J$3;stat_departements!$N$3;stat_departements!$R$3;stat_departements!$V$3)</c:f>
              <c:numCache>
                <c:formatCode>General</c:formatCode>
                <c:ptCount val="6"/>
                <c:pt idx="0">
                  <c:v>1715</c:v>
                </c:pt>
                <c:pt idx="1">
                  <c:v>2857</c:v>
                </c:pt>
                <c:pt idx="2">
                  <c:v>1252</c:v>
                </c:pt>
                <c:pt idx="3">
                  <c:v>4139</c:v>
                </c:pt>
                <c:pt idx="4">
                  <c:v>1982</c:v>
                </c:pt>
                <c:pt idx="5">
                  <c:v>4979</c:v>
                </c:pt>
              </c:numCache>
            </c:numRef>
          </c:val>
        </c:ser>
        <c:dLbls>
          <c:showLegendKey val="0"/>
          <c:showVal val="0"/>
          <c:showCatName val="0"/>
          <c:showSerName val="0"/>
          <c:showPercent val="0"/>
          <c:showBubbleSize val="0"/>
        </c:dLbls>
        <c:gapWidth val="150"/>
        <c:axId val="638177808"/>
        <c:axId val="638171928"/>
      </c:barChart>
      <c:lineChart>
        <c:grouping val="standard"/>
        <c:varyColors val="0"/>
        <c:ser>
          <c:idx val="0"/>
          <c:order val="0"/>
          <c:tx>
            <c:strRef>
              <c:f>stat_departements!$A$2</c:f>
              <c:strCache>
                <c:ptCount val="1"/>
                <c:pt idx="0">
                  <c:v>Moyennes départements: 2015</c:v>
                </c:pt>
              </c:strCache>
            </c:strRef>
          </c:tx>
          <c:spPr>
            <a:ln w="38100">
              <a:solidFill>
                <a:srgbClr val="002060"/>
              </a:solidFill>
            </a:ln>
            <a:effectLst>
              <a:outerShdw sx="1000" sy="1000" algn="ctr" rotWithShape="0">
                <a:srgbClr val="FF33CC"/>
              </a:outerShdw>
            </a:effectLst>
          </c:spPr>
          <c:marker>
            <c:symbol val="diamond"/>
            <c:size val="10"/>
            <c:spPr>
              <a:solidFill>
                <a:srgbClr val="CC0099"/>
              </a:solidFill>
              <a:ln>
                <a:solidFill>
                  <a:srgbClr val="000000"/>
                </a:solidFill>
              </a:ln>
              <a:effectLst>
                <a:outerShdw sx="1000" sy="1000" algn="ctr" rotWithShape="0">
                  <a:srgbClr val="FF33CC"/>
                </a:outerShdw>
              </a:effectLst>
            </c:spPr>
          </c:marker>
          <c:dLbls>
            <c:dLbl>
              <c:idx val="0"/>
              <c:layout>
                <c:manualLayout>
                  <c:x val="-3.6470758834703798E-2"/>
                  <c:y val="-3.97164200628766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5.1556366429806003E-2"/>
                  <c:y val="-9.321781662209120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3.8183342935791599E-2"/>
                  <c:y val="-3.38310846757697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05323602842328E-2"/>
                  <c:y val="4.10896404296840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5968119838678703E-2"/>
                  <c:y val="3.84559305092209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6628384866525802E-2"/>
                  <c:y val="-3.16028621505533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3.5955766192733003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2.6477093206951099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3.2796208530805698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9.0995260663506196E-3"/>
                  <c:y val="-1.5377207916578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chemeClr val="tx2"/>
              </a:solidFill>
              <a:ln>
                <a:solidFill>
                  <a:srgbClr val="CC0099"/>
                </a:solidFill>
              </a:ln>
            </c:spPr>
            <c:txPr>
              <a:bodyPr/>
              <a:lstStyle/>
              <a:p>
                <a:pPr>
                  <a:defRPr sz="900" b="0" i="0" u="none" strike="noStrike" baseline="0">
                    <a:solidFill>
                      <a:schemeClr val="bg1"/>
                    </a:solidFill>
                    <a:latin typeface="Arial"/>
                    <a:ea typeface="Arial"/>
                    <a:cs typeface="Arial"/>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(stat_departements!$B$1;stat_departements!$F$1;stat_departements!$J$1;stat_departements!$N$1;stat_departements!$R$1;stat_departements!$V$1)</c:f>
              <c:strCache>
                <c:ptCount val="6"/>
                <c:pt idx="0">
                  <c:v>Dep 18</c:v>
                </c:pt>
                <c:pt idx="1">
                  <c:v>Dep 28</c:v>
                </c:pt>
                <c:pt idx="2">
                  <c:v>Dep 36</c:v>
                </c:pt>
                <c:pt idx="3">
                  <c:v>Dep 37</c:v>
                </c:pt>
                <c:pt idx="4">
                  <c:v>Dep 41</c:v>
                </c:pt>
                <c:pt idx="5">
                  <c:v>Dep 45</c:v>
                </c:pt>
              </c:strCache>
            </c:strRef>
          </c:cat>
          <c:val>
            <c:numRef>
              <c:f>(stat_departements!$D$3;stat_departements!$H$3;stat_departements!$L$3;stat_departements!$P$3;stat_departements!$T$3;stat_departements!$X$3)</c:f>
              <c:numCache>
                <c:formatCode>0.00</c:formatCode>
                <c:ptCount val="6"/>
                <c:pt idx="0">
                  <c:v>13.57529286474972</c:v>
                </c:pt>
                <c:pt idx="1">
                  <c:v>13.63255755440936</c:v>
                </c:pt>
                <c:pt idx="2">
                  <c:v>14.02763707208465</c:v>
                </c:pt>
                <c:pt idx="3">
                  <c:v>13.59761235955057</c:v>
                </c:pt>
                <c:pt idx="4">
                  <c:v>13.6940659340659</c:v>
                </c:pt>
                <c:pt idx="5">
                  <c:v>13.84086381153211</c:v>
                </c:pt>
              </c:numCache>
            </c:numRef>
          </c:val>
          <c:smooth val="0"/>
        </c:ser>
        <c:ser>
          <c:idx val="5"/>
          <c:order val="1"/>
          <c:tx>
            <c:strRef>
              <c:f>stat_departements!$C$6</c:f>
              <c:strCache>
                <c:ptCount val="1"/>
                <c:pt idx="0">
                  <c:v>Moyenne Acad BGT: 13,72</c:v>
                </c:pt>
              </c:strCache>
            </c:strRef>
          </c:tx>
          <c:spPr>
            <a:ln w="38100">
              <a:solidFill>
                <a:srgbClr val="FF0000"/>
              </a:solidFill>
              <a:prstDash val="solid"/>
            </a:ln>
          </c:spPr>
          <c:marker>
            <c:symbol val="none"/>
          </c:marker>
          <c:cat>
            <c:strRef>
              <c:f>(stat_departements!$B$1;stat_departements!$F$1;stat_departements!$J$1;stat_departements!$N$1;stat_departements!$R$1;stat_departements!$V$1)</c:f>
              <c:strCache>
                <c:ptCount val="6"/>
                <c:pt idx="0">
                  <c:v>Dep 18</c:v>
                </c:pt>
                <c:pt idx="1">
                  <c:v>Dep 28</c:v>
                </c:pt>
                <c:pt idx="2">
                  <c:v>Dep 36</c:v>
                </c:pt>
                <c:pt idx="3">
                  <c:v>Dep 37</c:v>
                </c:pt>
                <c:pt idx="4">
                  <c:v>Dep 41</c:v>
                </c:pt>
                <c:pt idx="5">
                  <c:v>Dep 45</c:v>
                </c:pt>
              </c:strCache>
            </c:strRef>
          </c:cat>
          <c:val>
            <c:numRef>
              <c:f>(stat_departements!$D$6;stat_departements!$H$6;stat_departements!$L$6;stat_departements!$P$6;stat_departements!$T$6;stat_departements!$X$6)</c:f>
              <c:numCache>
                <c:formatCode>0.00</c:formatCode>
                <c:ptCount val="6"/>
                <c:pt idx="0">
                  <c:v>13.716952734725149</c:v>
                </c:pt>
                <c:pt idx="1">
                  <c:v>13.716952734725149</c:v>
                </c:pt>
                <c:pt idx="2">
                  <c:v>13.716952734725149</c:v>
                </c:pt>
                <c:pt idx="3">
                  <c:v>13.716952734725149</c:v>
                </c:pt>
                <c:pt idx="4">
                  <c:v>13.716952734725149</c:v>
                </c:pt>
                <c:pt idx="5">
                  <c:v>13.716952734725149</c:v>
                </c:pt>
              </c:numCache>
            </c:numRef>
          </c:val>
          <c:smooth val="0"/>
        </c:ser>
        <c:dLbls>
          <c:showLegendKey val="0"/>
          <c:showVal val="0"/>
          <c:showCatName val="0"/>
          <c:showSerName val="0"/>
          <c:showPercent val="0"/>
          <c:showBubbleSize val="0"/>
        </c:dLbls>
        <c:marker val="1"/>
        <c:smooth val="0"/>
        <c:axId val="638170752"/>
        <c:axId val="638169576"/>
      </c:lineChart>
      <c:catAx>
        <c:axId val="638170752"/>
        <c:scaling>
          <c:orientation val="minMax"/>
        </c:scaling>
        <c:delete val="0"/>
        <c:axPos val="b"/>
        <c:numFmt formatCode="General" sourceLinked="0"/>
        <c:majorTickMark val="none"/>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fr-FR"/>
          </a:p>
        </c:txPr>
        <c:crossAx val="638169576"/>
        <c:crosses val="autoZero"/>
        <c:auto val="1"/>
        <c:lblAlgn val="ctr"/>
        <c:lblOffset val="0"/>
        <c:tickLblSkip val="1"/>
        <c:tickMarkSkip val="1"/>
        <c:noMultiLvlLbl val="0"/>
      </c:catAx>
      <c:valAx>
        <c:axId val="638169576"/>
        <c:scaling>
          <c:orientation val="minMax"/>
          <c:max val="14.2"/>
          <c:min val="12.5"/>
        </c:scaling>
        <c:delete val="0"/>
        <c:axPos val="l"/>
        <c:majorGridlines>
          <c:spPr>
            <a:ln w="3175">
              <a:solidFill>
                <a:srgbClr val="000000"/>
              </a:solidFill>
              <a:prstDash val="solid"/>
            </a:ln>
          </c:spPr>
        </c:majorGridlines>
        <c:numFmt formatCode="0.00" sourceLinked="1"/>
        <c:majorTickMark val="none"/>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fr-FR"/>
          </a:p>
        </c:txPr>
        <c:crossAx val="638170752"/>
        <c:crosses val="autoZero"/>
        <c:crossBetween val="between"/>
        <c:majorUnit val="0.25"/>
        <c:minorUnit val="0.1"/>
      </c:valAx>
      <c:catAx>
        <c:axId val="638177808"/>
        <c:scaling>
          <c:orientation val="minMax"/>
        </c:scaling>
        <c:delete val="1"/>
        <c:axPos val="b"/>
        <c:numFmt formatCode="General" sourceLinked="1"/>
        <c:majorTickMark val="out"/>
        <c:minorTickMark val="none"/>
        <c:tickLblPos val="none"/>
        <c:crossAx val="638171928"/>
        <c:crosses val="autoZero"/>
        <c:auto val="1"/>
        <c:lblAlgn val="ctr"/>
        <c:lblOffset val="100"/>
        <c:noMultiLvlLbl val="0"/>
      </c:catAx>
      <c:valAx>
        <c:axId val="638171928"/>
        <c:scaling>
          <c:orientation val="minMax"/>
        </c:scaling>
        <c:delete val="0"/>
        <c:axPos val="r"/>
        <c:numFmt formatCode="General" sourceLinked="1"/>
        <c:majorTickMark val="out"/>
        <c:minorTickMark val="none"/>
        <c:tickLblPos val="nextTo"/>
        <c:txPr>
          <a:bodyPr rot="0" vert="horz"/>
          <a:lstStyle/>
          <a:p>
            <a:pPr>
              <a:defRPr sz="900" b="0" i="0" u="none" strike="noStrike" baseline="0">
                <a:solidFill>
                  <a:srgbClr val="000000"/>
                </a:solidFill>
                <a:latin typeface="Arial"/>
                <a:ea typeface="Arial"/>
                <a:cs typeface="Arial"/>
              </a:defRPr>
            </a:pPr>
            <a:endParaRPr lang="fr-FR"/>
          </a:p>
        </c:txPr>
        <c:crossAx val="638177808"/>
        <c:crosses val="max"/>
        <c:crossBetween val="between"/>
      </c:valAx>
      <c:spPr>
        <a:solidFill>
          <a:srgbClr val="FFFFFF"/>
        </a:solidFill>
        <a:ln w="12700">
          <a:solidFill>
            <a:srgbClr val="808080"/>
          </a:solidFill>
          <a:prstDash val="solid"/>
        </a:ln>
      </c:spPr>
    </c:plotArea>
    <c:legend>
      <c:legendPos val="r"/>
      <c:layout>
        <c:manualLayout>
          <c:xMode val="edge"/>
          <c:yMode val="edge"/>
          <c:x val="4.0261058831060702E-2"/>
          <c:y val="0.94100378674039797"/>
          <c:w val="0.93958266472614704"/>
          <c:h val="5.2631056253103499E-2"/>
        </c:manualLayout>
      </c:layout>
      <c:overlay val="0"/>
      <c:txPr>
        <a:bodyPr/>
        <a:lstStyle/>
        <a:p>
          <a:pPr>
            <a:defRPr sz="825"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1"/>
    <c:plotArea>
      <c:layout>
        <c:manualLayout>
          <c:layoutTarget val="inner"/>
          <c:xMode val="edge"/>
          <c:yMode val="edge"/>
          <c:x val="6.6229164720105704E-2"/>
          <c:y val="0.21397390951454201"/>
          <c:w val="0.91192532595132303"/>
          <c:h val="0.54366812227074202"/>
        </c:manualLayout>
      </c:layout>
      <c:barChart>
        <c:barDir val="col"/>
        <c:grouping val="clustered"/>
        <c:varyColors val="0"/>
        <c:ser>
          <c:idx val="1"/>
          <c:order val="0"/>
          <c:tx>
            <c:strRef>
              <c:f>stat_etablissement_graph_BGT!$C$72</c:f>
              <c:strCache>
                <c:ptCount val="1"/>
                <c:pt idx="0">
                  <c:v>Moy Etab</c:v>
                </c:pt>
              </c:strCache>
            </c:strRef>
          </c:tx>
          <c:invertIfNegative val="0"/>
          <c:dLbls>
            <c:spPr>
              <a:noFill/>
              <a:ln>
                <a:noFill/>
              </a:ln>
              <a:effectLst/>
            </c:spPr>
            <c:txPr>
              <a:bodyPr rot="-5400000" vert="horz"/>
              <a:lstStyle/>
              <a:p>
                <a:pPr>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stat_etablissement_graph_BGT!$F$73:$F$95</c:f>
                <c:numCache>
                  <c:formatCode>General</c:formatCode>
                  <c:ptCount val="23"/>
                  <c:pt idx="0">
                    <c:v>3.6322953619890761</c:v>
                  </c:pt>
                  <c:pt idx="1">
                    <c:v>2.3407026485414351</c:v>
                  </c:pt>
                  <c:pt idx="2">
                    <c:v>2.9218688315703201</c:v>
                  </c:pt>
                  <c:pt idx="3">
                    <c:v>3.6521358284350298</c:v>
                  </c:pt>
                  <c:pt idx="4">
                    <c:v>3.4546064571922361</c:v>
                  </c:pt>
                  <c:pt idx="5">
                    <c:v>3.6468866478657609</c:v>
                  </c:pt>
                  <c:pt idx="6">
                    <c:v>3.398862331005517</c:v>
                  </c:pt>
                  <c:pt idx="7">
                    <c:v>3.060528811290848</c:v>
                  </c:pt>
                  <c:pt idx="8">
                    <c:v>3.4263665769438938</c:v>
                  </c:pt>
                  <c:pt idx="9">
                    <c:v>3.2481295084217798</c:v>
                  </c:pt>
                  <c:pt idx="10">
                    <c:v>3.2205328720804181</c:v>
                  </c:pt>
                  <c:pt idx="11">
                    <c:v>3.6534951367104451</c:v>
                  </c:pt>
                  <c:pt idx="12">
                    <c:v>2.368994265523356</c:v>
                  </c:pt>
                  <c:pt idx="13">
                    <c:v>2.9189571347023602</c:v>
                  </c:pt>
                  <c:pt idx="14">
                    <c:v>2.8573610478178901</c:v>
                  </c:pt>
                  <c:pt idx="15">
                    <c:v>2.242317050737094</c:v>
                  </c:pt>
                  <c:pt idx="16">
                    <c:v>2.718490100371274</c:v>
                  </c:pt>
                  <c:pt idx="17">
                    <c:v>2.9133103112020109</c:v>
                  </c:pt>
                  <c:pt idx="18">
                    <c:v>2.9035631797141281</c:v>
                  </c:pt>
                  <c:pt idx="19">
                    <c:v>2.691030994966896</c:v>
                  </c:pt>
                  <c:pt idx="20">
                    <c:v>2.7820605050054912</c:v>
                  </c:pt>
                  <c:pt idx="21">
                    <c:v>#N/A</c:v>
                  </c:pt>
                  <c:pt idx="22">
                    <c:v>#N/A</c:v>
                  </c:pt>
                </c:numCache>
              </c:numRef>
            </c:plus>
            <c:minus>
              <c:numRef>
                <c:f>stat_etablissement_graph_BGT!$F$73:$F$95</c:f>
                <c:numCache>
                  <c:formatCode>General</c:formatCode>
                  <c:ptCount val="23"/>
                  <c:pt idx="0">
                    <c:v>3.6322953619890761</c:v>
                  </c:pt>
                  <c:pt idx="1">
                    <c:v>2.3407026485414351</c:v>
                  </c:pt>
                  <c:pt idx="2">
                    <c:v>2.9218688315703201</c:v>
                  </c:pt>
                  <c:pt idx="3">
                    <c:v>3.6521358284350298</c:v>
                  </c:pt>
                  <c:pt idx="4">
                    <c:v>3.4546064571922361</c:v>
                  </c:pt>
                  <c:pt idx="5">
                    <c:v>3.6468866478657609</c:v>
                  </c:pt>
                  <c:pt idx="6">
                    <c:v>3.398862331005517</c:v>
                  </c:pt>
                  <c:pt idx="7">
                    <c:v>3.060528811290848</c:v>
                  </c:pt>
                  <c:pt idx="8">
                    <c:v>3.4263665769438938</c:v>
                  </c:pt>
                  <c:pt idx="9">
                    <c:v>3.2481295084217798</c:v>
                  </c:pt>
                  <c:pt idx="10">
                    <c:v>3.2205328720804181</c:v>
                  </c:pt>
                  <c:pt idx="11">
                    <c:v>3.6534951367104451</c:v>
                  </c:pt>
                  <c:pt idx="12">
                    <c:v>2.368994265523356</c:v>
                  </c:pt>
                  <c:pt idx="13">
                    <c:v>2.9189571347023602</c:v>
                  </c:pt>
                  <c:pt idx="14">
                    <c:v>2.8573610478178901</c:v>
                  </c:pt>
                  <c:pt idx="15">
                    <c:v>2.242317050737094</c:v>
                  </c:pt>
                  <c:pt idx="16">
                    <c:v>2.718490100371274</c:v>
                  </c:pt>
                  <c:pt idx="17">
                    <c:v>2.9133103112020109</c:v>
                  </c:pt>
                  <c:pt idx="18">
                    <c:v>2.9035631797141281</c:v>
                  </c:pt>
                  <c:pt idx="19">
                    <c:v>2.691030994966896</c:v>
                  </c:pt>
                  <c:pt idx="20">
                    <c:v>2.7820605050054912</c:v>
                  </c:pt>
                  <c:pt idx="21">
                    <c:v>#N/A</c:v>
                  </c:pt>
                  <c:pt idx="22">
                    <c:v>#N/A</c:v>
                  </c:pt>
                </c:numCache>
              </c:numRef>
            </c:minus>
          </c:errBars>
          <c:cat>
            <c:strRef>
              <c:f>stat_etablissement_graph_BGT!$B$73:$B$94</c:f>
              <c:strCache>
                <c:ptCount val="22"/>
                <c:pt idx="0">
                  <c:v>LYCEE POTHIER</c:v>
                </c:pt>
                <c:pt idx="1">
                  <c:v>LP   CHATEAU BLANC</c:v>
                </c:pt>
                <c:pt idx="2">
                  <c:v>LP   FRANCOISE DOLTO</c:v>
                </c:pt>
                <c:pt idx="3">
                  <c:v>LYCEE B.FRANKLIN</c:v>
                </c:pt>
                <c:pt idx="4">
                  <c:v>LYCEE D.DU MONCEAU</c:v>
                </c:pt>
                <c:pt idx="5">
                  <c:v>LYCEE J.ZAY</c:v>
                </c:pt>
                <c:pt idx="6">
                  <c:v>LYC.M.GENEVOIX</c:v>
                </c:pt>
                <c:pt idx="7">
                  <c:v>LYCEE EN FORET</c:v>
                </c:pt>
                <c:pt idx="8">
                  <c:v>LYC ST PAUL B. BLANC</c:v>
                </c:pt>
                <c:pt idx="9">
                  <c:v>LYCEE CHARLES PEGUY</c:v>
                </c:pt>
                <c:pt idx="10">
                  <c:v>LYCEE J.MONOD</c:v>
                </c:pt>
                <c:pt idx="11">
                  <c:v>LYCEE VOLTAIRE</c:v>
                </c:pt>
                <c:pt idx="12">
                  <c:v>LYCEE ST LOUIS</c:v>
                </c:pt>
                <c:pt idx="13">
                  <c:v>LYCEE DURZY</c:v>
                </c:pt>
                <c:pt idx="14">
                  <c:v>LYCEE G. BRZESKA</c:v>
                </c:pt>
                <c:pt idx="15">
                  <c:v>LYC AGRIC LE CHESNOY 45</c:v>
                </c:pt>
                <c:pt idx="16">
                  <c:v>LYCEE STE CROIX ST E</c:v>
                </c:pt>
                <c:pt idx="17">
                  <c:v>LYCEE B.PALISSY</c:v>
                </c:pt>
                <c:pt idx="18">
                  <c:v>LYCEE ST CHARLES VAL</c:v>
                </c:pt>
                <c:pt idx="19">
                  <c:v>LYC FRANCOIS VILLON</c:v>
                </c:pt>
                <c:pt idx="20">
                  <c:v>LYC.ST FRAN.DE SALES</c:v>
                </c:pt>
                <c:pt idx="21">
                  <c:v>LP   MAL LECLERC DE</c:v>
                </c:pt>
              </c:strCache>
            </c:strRef>
          </c:cat>
          <c:val>
            <c:numRef>
              <c:f>stat_etablissement_graph_BGT!$C$73:$C$93</c:f>
              <c:numCache>
                <c:formatCode>0.00</c:formatCode>
                <c:ptCount val="21"/>
                <c:pt idx="0">
                  <c:v>12.819497487437181</c:v>
                </c:pt>
                <c:pt idx="1">
                  <c:v>12.9</c:v>
                </c:pt>
                <c:pt idx="2">
                  <c:v>13.05813953488372</c:v>
                </c:pt>
                <c:pt idx="3">
                  <c:v>13.267808219178081</c:v>
                </c:pt>
                <c:pt idx="4">
                  <c:v>13.31972010178117</c:v>
                </c:pt>
                <c:pt idx="5">
                  <c:v>13.444071856287421</c:v>
                </c:pt>
                <c:pt idx="6">
                  <c:v>13.523684210526319</c:v>
                </c:pt>
                <c:pt idx="7">
                  <c:v>13.6126027397261</c:v>
                </c:pt>
                <c:pt idx="8">
                  <c:v>13.63979933110368</c:v>
                </c:pt>
                <c:pt idx="9">
                  <c:v>13.643690165361191</c:v>
                </c:pt>
                <c:pt idx="10">
                  <c:v>13.70557077625571</c:v>
                </c:pt>
                <c:pt idx="11">
                  <c:v>13.77973214285716</c:v>
                </c:pt>
                <c:pt idx="12">
                  <c:v>14.0982905982906</c:v>
                </c:pt>
                <c:pt idx="13">
                  <c:v>14.166538952745849</c:v>
                </c:pt>
                <c:pt idx="14">
                  <c:v>14.192982456140349</c:v>
                </c:pt>
                <c:pt idx="15">
                  <c:v>14.37702702702703</c:v>
                </c:pt>
                <c:pt idx="16">
                  <c:v>14.556361474435199</c:v>
                </c:pt>
                <c:pt idx="17">
                  <c:v>14.657565789473679</c:v>
                </c:pt>
                <c:pt idx="18">
                  <c:v>14.68114942528735</c:v>
                </c:pt>
                <c:pt idx="19">
                  <c:v>14.750507099391481</c:v>
                </c:pt>
                <c:pt idx="20">
                  <c:v>15.401374570446739</c:v>
                </c:pt>
              </c:numCache>
            </c:numRef>
          </c:val>
        </c:ser>
        <c:dLbls>
          <c:showLegendKey val="0"/>
          <c:showVal val="1"/>
          <c:showCatName val="0"/>
          <c:showSerName val="0"/>
          <c:showPercent val="0"/>
          <c:showBubbleSize val="0"/>
        </c:dLbls>
        <c:gapWidth val="150"/>
        <c:axId val="638172320"/>
        <c:axId val="638178984"/>
      </c:barChart>
      <c:lineChart>
        <c:grouping val="standard"/>
        <c:varyColors val="0"/>
        <c:ser>
          <c:idx val="0"/>
          <c:order val="1"/>
          <c:tx>
            <c:strRef>
              <c:f>stat_etablissement_graph_BGT!$D$72</c:f>
              <c:strCache>
                <c:ptCount val="1"/>
                <c:pt idx="0">
                  <c:v>Moyenne académique 2014 : 13,53</c:v>
                </c:pt>
              </c:strCache>
            </c:strRef>
          </c:tx>
          <c:spPr>
            <a:ln w="19050"/>
          </c:spPr>
          <c:marker>
            <c:symbol val="none"/>
          </c:marker>
          <c:dLbls>
            <c:delete val="1"/>
          </c:dLbls>
          <c:cat>
            <c:strRef>
              <c:f>stat_etablissement_graph_BGT!$B$73:$B$94</c:f>
              <c:strCache>
                <c:ptCount val="22"/>
                <c:pt idx="0">
                  <c:v>LYCEE POTHIER</c:v>
                </c:pt>
                <c:pt idx="1">
                  <c:v>LP   CHATEAU BLANC</c:v>
                </c:pt>
                <c:pt idx="2">
                  <c:v>LP   FRANCOISE DOLTO</c:v>
                </c:pt>
                <c:pt idx="3">
                  <c:v>LYCEE B.FRANKLIN</c:v>
                </c:pt>
                <c:pt idx="4">
                  <c:v>LYCEE D.DU MONCEAU</c:v>
                </c:pt>
                <c:pt idx="5">
                  <c:v>LYCEE J.ZAY</c:v>
                </c:pt>
                <c:pt idx="6">
                  <c:v>LYC.M.GENEVOIX</c:v>
                </c:pt>
                <c:pt idx="7">
                  <c:v>LYCEE EN FORET</c:v>
                </c:pt>
                <c:pt idx="8">
                  <c:v>LYC ST PAUL B. BLANC</c:v>
                </c:pt>
                <c:pt idx="9">
                  <c:v>LYCEE CHARLES PEGUY</c:v>
                </c:pt>
                <c:pt idx="10">
                  <c:v>LYCEE J.MONOD</c:v>
                </c:pt>
                <c:pt idx="11">
                  <c:v>LYCEE VOLTAIRE</c:v>
                </c:pt>
                <c:pt idx="12">
                  <c:v>LYCEE ST LOUIS</c:v>
                </c:pt>
                <c:pt idx="13">
                  <c:v>LYCEE DURZY</c:v>
                </c:pt>
                <c:pt idx="14">
                  <c:v>LYCEE G. BRZESKA</c:v>
                </c:pt>
                <c:pt idx="15">
                  <c:v>LYC AGRIC LE CHESNOY 45</c:v>
                </c:pt>
                <c:pt idx="16">
                  <c:v>LYCEE STE CROIX ST E</c:v>
                </c:pt>
                <c:pt idx="17">
                  <c:v>LYCEE B.PALISSY</c:v>
                </c:pt>
                <c:pt idx="18">
                  <c:v>LYCEE ST CHARLES VAL</c:v>
                </c:pt>
                <c:pt idx="19">
                  <c:v>LYC FRANCOIS VILLON</c:v>
                </c:pt>
                <c:pt idx="20">
                  <c:v>LYC.ST FRAN.DE SALES</c:v>
                </c:pt>
                <c:pt idx="21">
                  <c:v>LP   MAL LECLERC DE</c:v>
                </c:pt>
              </c:strCache>
            </c:strRef>
          </c:cat>
          <c:val>
            <c:numRef>
              <c:f>stat_etablissement_graph_BGT!$D$73:$D$93</c:f>
              <c:numCache>
                <c:formatCode>0.00</c:formatCode>
                <c:ptCount val="21"/>
                <c:pt idx="0">
                  <c:v>13.716952734725149</c:v>
                </c:pt>
                <c:pt idx="1">
                  <c:v>13.716952734725149</c:v>
                </c:pt>
                <c:pt idx="2">
                  <c:v>13.716952734725149</c:v>
                </c:pt>
                <c:pt idx="3">
                  <c:v>13.716952734725149</c:v>
                </c:pt>
                <c:pt idx="4">
                  <c:v>13.716952734725149</c:v>
                </c:pt>
                <c:pt idx="5">
                  <c:v>13.716952734725149</c:v>
                </c:pt>
                <c:pt idx="6">
                  <c:v>13.716952734725149</c:v>
                </c:pt>
                <c:pt idx="7">
                  <c:v>13.716952734725149</c:v>
                </c:pt>
                <c:pt idx="8">
                  <c:v>13.716952734725149</c:v>
                </c:pt>
                <c:pt idx="9">
                  <c:v>13.716952734725149</c:v>
                </c:pt>
                <c:pt idx="10">
                  <c:v>13.716952734725149</c:v>
                </c:pt>
                <c:pt idx="11">
                  <c:v>13.716952734725149</c:v>
                </c:pt>
                <c:pt idx="12">
                  <c:v>13.716952734725149</c:v>
                </c:pt>
                <c:pt idx="13">
                  <c:v>13.716952734725149</c:v>
                </c:pt>
                <c:pt idx="14">
                  <c:v>13.716952734725149</c:v>
                </c:pt>
                <c:pt idx="15">
                  <c:v>13.716952734725149</c:v>
                </c:pt>
                <c:pt idx="16">
                  <c:v>13.716952734725149</c:v>
                </c:pt>
                <c:pt idx="17">
                  <c:v>13.716952734725149</c:v>
                </c:pt>
                <c:pt idx="18">
                  <c:v>13.716952734725149</c:v>
                </c:pt>
                <c:pt idx="19">
                  <c:v>13.716952734725149</c:v>
                </c:pt>
                <c:pt idx="20">
                  <c:v>13.716952734725149</c:v>
                </c:pt>
              </c:numCache>
            </c:numRef>
          </c:val>
          <c:smooth val="0"/>
        </c:ser>
        <c:dLbls>
          <c:showLegendKey val="0"/>
          <c:showVal val="1"/>
          <c:showCatName val="0"/>
          <c:showSerName val="0"/>
          <c:showPercent val="0"/>
          <c:showBubbleSize val="0"/>
        </c:dLbls>
        <c:marker val="1"/>
        <c:smooth val="0"/>
        <c:axId val="638172320"/>
        <c:axId val="638178984"/>
      </c:lineChart>
      <c:lineChart>
        <c:grouping val="standard"/>
        <c:varyColors val="0"/>
        <c:ser>
          <c:idx val="2"/>
          <c:order val="2"/>
          <c:tx>
            <c:strRef>
              <c:f>stat_etablissement_graph_BGT!$E$72</c:f>
              <c:strCache>
                <c:ptCount val="1"/>
                <c:pt idx="0">
                  <c:v>Moyenne département 45  2014: 13,65</c:v>
                </c:pt>
              </c:strCache>
            </c:strRef>
          </c:tx>
          <c:spPr>
            <a:ln w="19050"/>
          </c:spPr>
          <c:marker>
            <c:symbol val="none"/>
          </c:marker>
          <c:dLbls>
            <c:delete val="1"/>
          </c:dLbls>
          <c:cat>
            <c:strRef>
              <c:f>stat_etablissement_graph_BGT!$B$73:$B$93</c:f>
              <c:strCache>
                <c:ptCount val="21"/>
                <c:pt idx="0">
                  <c:v>LYCEE POTHIER</c:v>
                </c:pt>
                <c:pt idx="1">
                  <c:v>LP   CHATEAU BLANC</c:v>
                </c:pt>
                <c:pt idx="2">
                  <c:v>LP   FRANCOISE DOLTO</c:v>
                </c:pt>
                <c:pt idx="3">
                  <c:v>LYCEE B.FRANKLIN</c:v>
                </c:pt>
                <c:pt idx="4">
                  <c:v>LYCEE D.DU MONCEAU</c:v>
                </c:pt>
                <c:pt idx="5">
                  <c:v>LYCEE J.ZAY</c:v>
                </c:pt>
                <c:pt idx="6">
                  <c:v>LYC.M.GENEVOIX</c:v>
                </c:pt>
                <c:pt idx="7">
                  <c:v>LYCEE EN FORET</c:v>
                </c:pt>
                <c:pt idx="8">
                  <c:v>LYC ST PAUL B. BLANC</c:v>
                </c:pt>
                <c:pt idx="9">
                  <c:v>LYCEE CHARLES PEGUY</c:v>
                </c:pt>
                <c:pt idx="10">
                  <c:v>LYCEE J.MONOD</c:v>
                </c:pt>
                <c:pt idx="11">
                  <c:v>LYCEE VOLTAIRE</c:v>
                </c:pt>
                <c:pt idx="12">
                  <c:v>LYCEE ST LOUIS</c:v>
                </c:pt>
                <c:pt idx="13">
                  <c:v>LYCEE DURZY</c:v>
                </c:pt>
                <c:pt idx="14">
                  <c:v>LYCEE G. BRZESKA</c:v>
                </c:pt>
                <c:pt idx="15">
                  <c:v>LYC AGRIC LE CHESNOY 45</c:v>
                </c:pt>
                <c:pt idx="16">
                  <c:v>LYCEE STE CROIX ST E</c:v>
                </c:pt>
                <c:pt idx="17">
                  <c:v>LYCEE B.PALISSY</c:v>
                </c:pt>
                <c:pt idx="18">
                  <c:v>LYCEE ST CHARLES VAL</c:v>
                </c:pt>
                <c:pt idx="19">
                  <c:v>LYC FRANCOIS VILLON</c:v>
                </c:pt>
                <c:pt idx="20">
                  <c:v>LYC.ST FRAN.DE SALES</c:v>
                </c:pt>
              </c:strCache>
            </c:strRef>
          </c:cat>
          <c:val>
            <c:numRef>
              <c:f>stat_etablissement_graph_BGT!$E$73:$E$93</c:f>
              <c:numCache>
                <c:formatCode>0.00</c:formatCode>
                <c:ptCount val="21"/>
                <c:pt idx="0">
                  <c:v>13.84086381153211</c:v>
                </c:pt>
                <c:pt idx="1">
                  <c:v>13.84086381153211</c:v>
                </c:pt>
                <c:pt idx="2">
                  <c:v>13.84086381153211</c:v>
                </c:pt>
                <c:pt idx="3">
                  <c:v>13.84086381153211</c:v>
                </c:pt>
                <c:pt idx="4">
                  <c:v>13.84086381153211</c:v>
                </c:pt>
                <c:pt idx="5">
                  <c:v>13.84086381153211</c:v>
                </c:pt>
                <c:pt idx="6">
                  <c:v>13.84086381153211</c:v>
                </c:pt>
                <c:pt idx="7">
                  <c:v>13.84086381153211</c:v>
                </c:pt>
                <c:pt idx="8">
                  <c:v>13.84086381153211</c:v>
                </c:pt>
                <c:pt idx="9">
                  <c:v>13.84086381153211</c:v>
                </c:pt>
                <c:pt idx="10">
                  <c:v>13.84086381153211</c:v>
                </c:pt>
                <c:pt idx="11">
                  <c:v>13.84086381153211</c:v>
                </c:pt>
                <c:pt idx="12">
                  <c:v>13.84086381153211</c:v>
                </c:pt>
                <c:pt idx="13">
                  <c:v>13.84086381153211</c:v>
                </c:pt>
                <c:pt idx="14">
                  <c:v>13.84086381153211</c:v>
                </c:pt>
                <c:pt idx="15">
                  <c:v>13.84086381153211</c:v>
                </c:pt>
                <c:pt idx="16">
                  <c:v>13.84086381153211</c:v>
                </c:pt>
                <c:pt idx="17">
                  <c:v>13.84086381153211</c:v>
                </c:pt>
                <c:pt idx="18">
                  <c:v>13.84086381153211</c:v>
                </c:pt>
                <c:pt idx="19">
                  <c:v>13.84086381153211</c:v>
                </c:pt>
                <c:pt idx="20">
                  <c:v>13.84086381153211</c:v>
                </c:pt>
              </c:numCache>
            </c:numRef>
          </c:val>
          <c:smooth val="0"/>
        </c:ser>
        <c:dLbls>
          <c:showLegendKey val="0"/>
          <c:showVal val="1"/>
          <c:showCatName val="0"/>
          <c:showSerName val="0"/>
          <c:showPercent val="0"/>
          <c:showBubbleSize val="0"/>
        </c:dLbls>
        <c:marker val="1"/>
        <c:smooth val="0"/>
        <c:axId val="638172712"/>
        <c:axId val="638174280"/>
      </c:lineChart>
      <c:catAx>
        <c:axId val="638172320"/>
        <c:scaling>
          <c:orientation val="minMax"/>
        </c:scaling>
        <c:delete val="0"/>
        <c:axPos val="b"/>
        <c:majorGridlines/>
        <c:numFmt formatCode="General" sourceLinked="0"/>
        <c:majorTickMark val="out"/>
        <c:minorTickMark val="none"/>
        <c:tickLblPos val="nextTo"/>
        <c:txPr>
          <a:bodyPr rot="-2700000" vert="horz"/>
          <a:lstStyle/>
          <a:p>
            <a:pPr>
              <a:defRPr/>
            </a:pPr>
            <a:endParaRPr lang="fr-FR"/>
          </a:p>
        </c:txPr>
        <c:crossAx val="638178984"/>
        <c:crosses val="autoZero"/>
        <c:auto val="0"/>
        <c:lblAlgn val="ctr"/>
        <c:lblOffset val="100"/>
        <c:tickLblSkip val="1"/>
        <c:tickMarkSkip val="1"/>
        <c:noMultiLvlLbl val="0"/>
      </c:catAx>
      <c:valAx>
        <c:axId val="638178984"/>
        <c:scaling>
          <c:orientation val="minMax"/>
          <c:max val="18"/>
          <c:min val="7.5"/>
        </c:scaling>
        <c:delete val="0"/>
        <c:axPos val="l"/>
        <c:majorGridlines/>
        <c:numFmt formatCode="0.00" sourceLinked="1"/>
        <c:majorTickMark val="out"/>
        <c:minorTickMark val="none"/>
        <c:tickLblPos val="nextTo"/>
        <c:txPr>
          <a:bodyPr rot="0" vert="horz"/>
          <a:lstStyle/>
          <a:p>
            <a:pPr>
              <a:defRPr/>
            </a:pPr>
            <a:endParaRPr lang="fr-FR"/>
          </a:p>
        </c:txPr>
        <c:crossAx val="638172320"/>
        <c:crosses val="autoZero"/>
        <c:crossBetween val="between"/>
        <c:majorUnit val="1"/>
        <c:minorUnit val="0.2"/>
      </c:valAx>
      <c:catAx>
        <c:axId val="638172712"/>
        <c:scaling>
          <c:orientation val="minMax"/>
        </c:scaling>
        <c:delete val="1"/>
        <c:axPos val="b"/>
        <c:numFmt formatCode="General" sourceLinked="1"/>
        <c:majorTickMark val="out"/>
        <c:minorTickMark val="none"/>
        <c:tickLblPos val="none"/>
        <c:crossAx val="638174280"/>
        <c:crosses val="autoZero"/>
        <c:auto val="0"/>
        <c:lblAlgn val="ctr"/>
        <c:lblOffset val="100"/>
        <c:noMultiLvlLbl val="0"/>
      </c:catAx>
      <c:valAx>
        <c:axId val="638174280"/>
        <c:scaling>
          <c:orientation val="minMax"/>
        </c:scaling>
        <c:delete val="1"/>
        <c:axPos val="l"/>
        <c:numFmt formatCode="0.00" sourceLinked="1"/>
        <c:majorTickMark val="out"/>
        <c:minorTickMark val="none"/>
        <c:tickLblPos val="none"/>
        <c:crossAx val="638172712"/>
        <c:crosses val="autoZero"/>
        <c:crossBetween val="between"/>
      </c:valAx>
    </c:plotArea>
    <c:legend>
      <c:legendPos val="t"/>
      <c:layout>
        <c:manualLayout>
          <c:xMode val="edge"/>
          <c:yMode val="edge"/>
          <c:x val="6.57790553684795E-2"/>
          <c:y val="0.114302696978496"/>
          <c:w val="0.91193715385824103"/>
          <c:h val="4.4383259034052401E-2"/>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3"/>
    </mc:Choice>
    <mc:Fallback>
      <c:style val="43"/>
    </mc:Fallback>
  </mc:AlternateContent>
  <c:chart>
    <c:title>
      <c:tx>
        <c:rich>
          <a:bodyPr/>
          <a:lstStyle/>
          <a:p>
            <a:pPr>
              <a:defRPr/>
            </a:pPr>
            <a:r>
              <a:rPr lang="fr-FR" sz="1800" b="1" i="0" u="none" strike="noStrike" baseline="0">
                <a:effectLst/>
              </a:rPr>
              <a:t>Bac G&amp;T </a:t>
            </a:r>
            <a:r>
              <a:rPr lang="fr-FR"/>
              <a:t>Evolution des moyennes des établissements du 45</a:t>
            </a:r>
          </a:p>
        </c:rich>
      </c:tx>
      <c:overlay val="0"/>
    </c:title>
    <c:autoTitleDeleted val="0"/>
    <c:plotArea>
      <c:layout/>
      <c:barChart>
        <c:barDir val="col"/>
        <c:grouping val="clustered"/>
        <c:varyColors val="0"/>
        <c:ser>
          <c:idx val="1"/>
          <c:order val="0"/>
          <c:tx>
            <c:strRef>
              <c:f>stat_etablissement_histo_BGT!$I$72</c:f>
              <c:strCache>
                <c:ptCount val="1"/>
                <c:pt idx="0">
                  <c:v>Moy Etab 2012</c:v>
                </c:pt>
              </c:strCache>
            </c:strRef>
          </c:tx>
          <c:invertIfNegative val="0"/>
          <c:cat>
            <c:strRef>
              <c:f>stat_etablissement_histo_BGT!$B$73:$B$84</c:f>
              <c:strCache>
                <c:ptCount val="12"/>
                <c:pt idx="0">
                  <c:v>LP   CHATEAU BLANC</c:v>
                </c:pt>
                <c:pt idx="1">
                  <c:v>LP   FRANCOISE DOLTO</c:v>
                </c:pt>
                <c:pt idx="2">
                  <c:v>LP   MAL LECLERC DE</c:v>
                </c:pt>
                <c:pt idx="3">
                  <c:v>LYC AGRIC LE CHESNOY 45</c:v>
                </c:pt>
                <c:pt idx="4">
                  <c:v>LYC FRANCOIS VILLON</c:v>
                </c:pt>
                <c:pt idx="5">
                  <c:v>LYC ST PAUL B. BLANC</c:v>
                </c:pt>
                <c:pt idx="6">
                  <c:v>LYC.M.GENEVOIX</c:v>
                </c:pt>
                <c:pt idx="7">
                  <c:v>LYC.ST FRAN.DE SALES</c:v>
                </c:pt>
                <c:pt idx="8">
                  <c:v>LYC.ST PAUL B.BLANC</c:v>
                </c:pt>
                <c:pt idx="9">
                  <c:v>LYCEE B.FRANKLIN</c:v>
                </c:pt>
                <c:pt idx="10">
                  <c:v>LYCEE B.PALISSY</c:v>
                </c:pt>
                <c:pt idx="11">
                  <c:v>LYCEE CHARLES PEGUY</c:v>
                </c:pt>
              </c:strCache>
            </c:strRef>
          </c:cat>
          <c:val>
            <c:numRef>
              <c:f>stat_etablissement_histo_BGT!$I$73:$I$84</c:f>
              <c:numCache>
                <c:formatCode>General</c:formatCode>
                <c:ptCount val="12"/>
                <c:pt idx="0" formatCode="0.00">
                  <c:v>11.5</c:v>
                </c:pt>
                <c:pt idx="2" formatCode="0.00">
                  <c:v>12.570833329999999</c:v>
                </c:pt>
                <c:pt idx="3" formatCode="0.00">
                  <c:v>13.70923077</c:v>
                </c:pt>
                <c:pt idx="4" formatCode="0.00">
                  <c:v>14.16172107</c:v>
                </c:pt>
                <c:pt idx="5" formatCode="0.00">
                  <c:v>12.500540539999999</c:v>
                </c:pt>
                <c:pt idx="6" formatCode="0.00">
                  <c:v>13.674327630000001</c:v>
                </c:pt>
                <c:pt idx="7" formatCode="0.00">
                  <c:v>14.492708329999999</c:v>
                </c:pt>
                <c:pt idx="8" formatCode="0.00">
                  <c:v>12.00206186</c:v>
                </c:pt>
                <c:pt idx="9" formatCode="0.00">
                  <c:v>13.372296479999999</c:v>
                </c:pt>
                <c:pt idx="10" formatCode="0.00">
                  <c:v>13.62304688</c:v>
                </c:pt>
                <c:pt idx="11" formatCode="0.00">
                  <c:v>13.220517559999999</c:v>
                </c:pt>
              </c:numCache>
            </c:numRef>
          </c:val>
        </c:ser>
        <c:ser>
          <c:idx val="2"/>
          <c:order val="1"/>
          <c:tx>
            <c:strRef>
              <c:f>stat_etablissement_histo_BGT!$G$72</c:f>
              <c:strCache>
                <c:ptCount val="1"/>
                <c:pt idx="0">
                  <c:v>Moy Etab 2013</c:v>
                </c:pt>
              </c:strCache>
            </c:strRef>
          </c:tx>
          <c:invertIfNegative val="0"/>
          <c:cat>
            <c:strRef>
              <c:f>stat_etablissement_histo_BGT!$B$73:$B$84</c:f>
              <c:strCache>
                <c:ptCount val="12"/>
                <c:pt idx="0">
                  <c:v>LP   CHATEAU BLANC</c:v>
                </c:pt>
                <c:pt idx="1">
                  <c:v>LP   FRANCOISE DOLTO</c:v>
                </c:pt>
                <c:pt idx="2">
                  <c:v>LP   MAL LECLERC DE</c:v>
                </c:pt>
                <c:pt idx="3">
                  <c:v>LYC AGRIC LE CHESNOY 45</c:v>
                </c:pt>
                <c:pt idx="4">
                  <c:v>LYC FRANCOIS VILLON</c:v>
                </c:pt>
                <c:pt idx="5">
                  <c:v>LYC ST PAUL B. BLANC</c:v>
                </c:pt>
                <c:pt idx="6">
                  <c:v>LYC.M.GENEVOIX</c:v>
                </c:pt>
                <c:pt idx="7">
                  <c:v>LYC.ST FRAN.DE SALES</c:v>
                </c:pt>
                <c:pt idx="8">
                  <c:v>LYC.ST PAUL B.BLANC</c:v>
                </c:pt>
                <c:pt idx="9">
                  <c:v>LYCEE B.FRANKLIN</c:v>
                </c:pt>
                <c:pt idx="10">
                  <c:v>LYCEE B.PALISSY</c:v>
                </c:pt>
                <c:pt idx="11">
                  <c:v>LYCEE CHARLES PEGUY</c:v>
                </c:pt>
              </c:strCache>
            </c:strRef>
          </c:cat>
          <c:val>
            <c:numRef>
              <c:f>stat_etablissement_histo_BGT!$G$73:$G$84</c:f>
              <c:numCache>
                <c:formatCode>0.00</c:formatCode>
                <c:ptCount val="12"/>
                <c:pt idx="0">
                  <c:v>13.25280898876405</c:v>
                </c:pt>
                <c:pt idx="1">
                  <c:v>13.780701754385969</c:v>
                </c:pt>
                <c:pt idx="2">
                  <c:v>14.72916666666667</c:v>
                </c:pt>
                <c:pt idx="3">
                  <c:v>13.70333333333333</c:v>
                </c:pt>
                <c:pt idx="4">
                  <c:v>14.53190621814475</c:v>
                </c:pt>
                <c:pt idx="5">
                  <c:v>13.05315789473684</c:v>
                </c:pt>
                <c:pt idx="6">
                  <c:v>13.6584971098266</c:v>
                </c:pt>
                <c:pt idx="7">
                  <c:v>14.14567307692308</c:v>
                </c:pt>
                <c:pt idx="9">
                  <c:v>13.31054545454545</c:v>
                </c:pt>
                <c:pt idx="10">
                  <c:v>14.10361445783133</c:v>
                </c:pt>
                <c:pt idx="11">
                  <c:v>13.84949308755761</c:v>
                </c:pt>
              </c:numCache>
            </c:numRef>
          </c:val>
        </c:ser>
        <c:ser>
          <c:idx val="6"/>
          <c:order val="2"/>
          <c:tx>
            <c:strRef>
              <c:f>stat_etablissement_histo_BGT!$E$72</c:f>
              <c:strCache>
                <c:ptCount val="1"/>
                <c:pt idx="0">
                  <c:v>Moy Etab 2014</c:v>
                </c:pt>
              </c:strCache>
            </c:strRef>
          </c:tx>
          <c:invertIfNegative val="0"/>
          <c:cat>
            <c:strRef>
              <c:f>stat_etablissement_histo_BGT!$B$73:$B$84</c:f>
              <c:strCache>
                <c:ptCount val="12"/>
                <c:pt idx="0">
                  <c:v>LP   CHATEAU BLANC</c:v>
                </c:pt>
                <c:pt idx="1">
                  <c:v>LP   FRANCOISE DOLTO</c:v>
                </c:pt>
                <c:pt idx="2">
                  <c:v>LP   MAL LECLERC DE</c:v>
                </c:pt>
                <c:pt idx="3">
                  <c:v>LYC AGRIC LE CHESNOY 45</c:v>
                </c:pt>
                <c:pt idx="4">
                  <c:v>LYC FRANCOIS VILLON</c:v>
                </c:pt>
                <c:pt idx="5">
                  <c:v>LYC ST PAUL B. BLANC</c:v>
                </c:pt>
                <c:pt idx="6">
                  <c:v>LYC.M.GENEVOIX</c:v>
                </c:pt>
                <c:pt idx="7">
                  <c:v>LYC.ST FRAN.DE SALES</c:v>
                </c:pt>
                <c:pt idx="8">
                  <c:v>LYC.ST PAUL B.BLANC</c:v>
                </c:pt>
                <c:pt idx="9">
                  <c:v>LYCEE B.FRANKLIN</c:v>
                </c:pt>
                <c:pt idx="10">
                  <c:v>LYCEE B.PALISSY</c:v>
                </c:pt>
                <c:pt idx="11">
                  <c:v>LYCEE CHARLES PEGUY</c:v>
                </c:pt>
              </c:strCache>
            </c:strRef>
          </c:cat>
          <c:val>
            <c:numRef>
              <c:f>stat_etablissement_histo_BGT!$E$73:$E$84</c:f>
              <c:numCache>
                <c:formatCode>0.00</c:formatCode>
                <c:ptCount val="12"/>
                <c:pt idx="0">
                  <c:v>11.27717391304348</c:v>
                </c:pt>
                <c:pt idx="1">
                  <c:v>13.26923076923077</c:v>
                </c:pt>
                <c:pt idx="3">
                  <c:v>13.280722891566271</c:v>
                </c:pt>
                <c:pt idx="4">
                  <c:v>14.26641550053821</c:v>
                </c:pt>
                <c:pt idx="5">
                  <c:v>13.533910034602069</c:v>
                </c:pt>
                <c:pt idx="6">
                  <c:v>13.888104089219331</c:v>
                </c:pt>
                <c:pt idx="7">
                  <c:v>15.134529147982059</c:v>
                </c:pt>
                <c:pt idx="9">
                  <c:v>12.92611174458381</c:v>
                </c:pt>
                <c:pt idx="10">
                  <c:v>14.472716894977181</c:v>
                </c:pt>
                <c:pt idx="11">
                  <c:v>13.85293586269197</c:v>
                </c:pt>
              </c:numCache>
            </c:numRef>
          </c:val>
        </c:ser>
        <c:ser>
          <c:idx val="7"/>
          <c:order val="3"/>
          <c:tx>
            <c:strRef>
              <c:f>stat_etablissement_histo_BGT!$C$72</c:f>
              <c:strCache>
                <c:ptCount val="1"/>
                <c:pt idx="0">
                  <c:v>Moy Etab 2015</c:v>
                </c:pt>
              </c:strCache>
            </c:strRef>
          </c:tx>
          <c:invertIfNegative val="0"/>
          <c:val>
            <c:numRef>
              <c:f>stat_etablissement_histo_BGT!$C$73:$C$84</c:f>
              <c:numCache>
                <c:formatCode>0.00</c:formatCode>
                <c:ptCount val="12"/>
                <c:pt idx="0">
                  <c:v>12.9</c:v>
                </c:pt>
                <c:pt idx="1">
                  <c:v>13.05813953488372</c:v>
                </c:pt>
                <c:pt idx="3">
                  <c:v>14.37702702702703</c:v>
                </c:pt>
                <c:pt idx="4">
                  <c:v>14.750507099391481</c:v>
                </c:pt>
                <c:pt idx="5">
                  <c:v>13.63979933110368</c:v>
                </c:pt>
                <c:pt idx="6">
                  <c:v>13.523684210526319</c:v>
                </c:pt>
                <c:pt idx="7">
                  <c:v>15.401374570446739</c:v>
                </c:pt>
                <c:pt idx="9">
                  <c:v>13.267808219178081</c:v>
                </c:pt>
                <c:pt idx="10">
                  <c:v>14.657565789473679</c:v>
                </c:pt>
                <c:pt idx="11">
                  <c:v>13.643690165361191</c:v>
                </c:pt>
              </c:numCache>
            </c:numRef>
          </c:val>
        </c:ser>
        <c:dLbls>
          <c:showLegendKey val="0"/>
          <c:showVal val="0"/>
          <c:showCatName val="0"/>
          <c:showSerName val="0"/>
          <c:showPercent val="0"/>
          <c:showBubbleSize val="0"/>
        </c:dLbls>
        <c:gapWidth val="150"/>
        <c:axId val="638175848"/>
        <c:axId val="638173104"/>
      </c:barChart>
      <c:catAx>
        <c:axId val="638175848"/>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73104"/>
        <c:crosses val="autoZero"/>
        <c:auto val="0"/>
        <c:lblAlgn val="ctr"/>
        <c:lblOffset val="100"/>
        <c:tickLblSkip val="1"/>
        <c:tickMarkSkip val="1"/>
        <c:noMultiLvlLbl val="0"/>
      </c:catAx>
      <c:valAx>
        <c:axId val="638173104"/>
        <c:scaling>
          <c:orientation val="minMax"/>
          <c:max val="15.6"/>
          <c:min val="10.9"/>
        </c:scaling>
        <c:delete val="0"/>
        <c:axPos val="l"/>
        <c:majorGridlines/>
        <c:numFmt formatCode="0.00" sourceLinked="1"/>
        <c:majorTickMark val="none"/>
        <c:minorTickMark val="none"/>
        <c:tickLblPos val="nextTo"/>
        <c:txPr>
          <a:bodyPr rot="0" vert="horz"/>
          <a:lstStyle/>
          <a:p>
            <a:pPr>
              <a:defRPr/>
            </a:pPr>
            <a:endParaRPr lang="fr-FR"/>
          </a:p>
        </c:txPr>
        <c:crossAx val="638175848"/>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3"/>
    </mc:Choice>
    <mc:Fallback>
      <c:style val="43"/>
    </mc:Fallback>
  </mc:AlternateContent>
  <c:chart>
    <c:title>
      <c:tx>
        <c:rich>
          <a:bodyPr/>
          <a:lstStyle/>
          <a:p>
            <a:pPr>
              <a:defRPr/>
            </a:pPr>
            <a:r>
              <a:rPr lang="fr-FR" sz="1800" b="1" i="0" u="none" strike="noStrike" baseline="0">
                <a:effectLst/>
              </a:rPr>
              <a:t>Bac G&amp;T </a:t>
            </a:r>
            <a:r>
              <a:rPr lang="fr-FR"/>
              <a:t>Evolution des moyennes des établissements du 45</a:t>
            </a:r>
          </a:p>
        </c:rich>
      </c:tx>
      <c:overlay val="0"/>
    </c:title>
    <c:autoTitleDeleted val="0"/>
    <c:plotArea>
      <c:layout/>
      <c:barChart>
        <c:barDir val="col"/>
        <c:grouping val="clustered"/>
        <c:varyColors val="0"/>
        <c:ser>
          <c:idx val="1"/>
          <c:order val="0"/>
          <c:tx>
            <c:strRef>
              <c:f>stat_etablissement_histo_BGT!$I$72</c:f>
              <c:strCache>
                <c:ptCount val="1"/>
                <c:pt idx="0">
                  <c:v>Moy Etab 2012</c:v>
                </c:pt>
              </c:strCache>
            </c:strRef>
          </c:tx>
          <c:invertIfNegative val="0"/>
          <c:cat>
            <c:strRef>
              <c:f>stat_etablissement_histo_BGT!$B$85:$B$95</c:f>
              <c:strCache>
                <c:ptCount val="11"/>
                <c:pt idx="0">
                  <c:v>LYCEE D.DU MONCEAU</c:v>
                </c:pt>
                <c:pt idx="1">
                  <c:v>LYCEE DURZY</c:v>
                </c:pt>
                <c:pt idx="2">
                  <c:v>LYCEE EN FORET</c:v>
                </c:pt>
                <c:pt idx="3">
                  <c:v>LYCEE G. BRZESKA</c:v>
                </c:pt>
                <c:pt idx="4">
                  <c:v>LYCEE J.MONOD</c:v>
                </c:pt>
                <c:pt idx="5">
                  <c:v>LYCEE J.ZAY</c:v>
                </c:pt>
                <c:pt idx="6">
                  <c:v>LYCEE POTHIER</c:v>
                </c:pt>
                <c:pt idx="7">
                  <c:v>LYCEE ST CHARLES VAL</c:v>
                </c:pt>
                <c:pt idx="8">
                  <c:v>LYCEE ST LOUIS</c:v>
                </c:pt>
                <c:pt idx="9">
                  <c:v>LYCEE STE CROIX ST E</c:v>
                </c:pt>
                <c:pt idx="10">
                  <c:v>LYCEE VOLTAIRE</c:v>
                </c:pt>
              </c:strCache>
            </c:strRef>
          </c:cat>
          <c:val>
            <c:numRef>
              <c:f>stat_etablissement_histo_BGT!$I$85:$I$95</c:f>
              <c:numCache>
                <c:formatCode>0.00</c:formatCode>
                <c:ptCount val="11"/>
                <c:pt idx="0">
                  <c:v>13.06319613</c:v>
                </c:pt>
                <c:pt idx="1">
                  <c:v>13.784817520000001</c:v>
                </c:pt>
                <c:pt idx="2">
                  <c:v>13.078714290000001</c:v>
                </c:pt>
                <c:pt idx="3">
                  <c:v>13.16223404</c:v>
                </c:pt>
                <c:pt idx="4">
                  <c:v>13.295880540000001</c:v>
                </c:pt>
                <c:pt idx="5">
                  <c:v>13.383121389999999</c:v>
                </c:pt>
                <c:pt idx="6">
                  <c:v>12.49139265</c:v>
                </c:pt>
                <c:pt idx="7">
                  <c:v>14.06825939</c:v>
                </c:pt>
                <c:pt idx="8">
                  <c:v>12.90847458</c:v>
                </c:pt>
                <c:pt idx="9">
                  <c:v>14.05037783</c:v>
                </c:pt>
                <c:pt idx="10">
                  <c:v>13.244598099999999</c:v>
                </c:pt>
              </c:numCache>
            </c:numRef>
          </c:val>
        </c:ser>
        <c:ser>
          <c:idx val="2"/>
          <c:order val="1"/>
          <c:tx>
            <c:strRef>
              <c:f>stat_etablissement_histo_BGT!$G$72</c:f>
              <c:strCache>
                <c:ptCount val="1"/>
                <c:pt idx="0">
                  <c:v>Moy Etab 2013</c:v>
                </c:pt>
              </c:strCache>
            </c:strRef>
          </c:tx>
          <c:invertIfNegative val="0"/>
          <c:cat>
            <c:strRef>
              <c:f>stat_etablissement_histo_BGT!$B$85:$B$95</c:f>
              <c:strCache>
                <c:ptCount val="11"/>
                <c:pt idx="0">
                  <c:v>LYCEE D.DU MONCEAU</c:v>
                </c:pt>
                <c:pt idx="1">
                  <c:v>LYCEE DURZY</c:v>
                </c:pt>
                <c:pt idx="2">
                  <c:v>LYCEE EN FORET</c:v>
                </c:pt>
                <c:pt idx="3">
                  <c:v>LYCEE G. BRZESKA</c:v>
                </c:pt>
                <c:pt idx="4">
                  <c:v>LYCEE J.MONOD</c:v>
                </c:pt>
                <c:pt idx="5">
                  <c:v>LYCEE J.ZAY</c:v>
                </c:pt>
                <c:pt idx="6">
                  <c:v>LYCEE POTHIER</c:v>
                </c:pt>
                <c:pt idx="7">
                  <c:v>LYCEE ST CHARLES VAL</c:v>
                </c:pt>
                <c:pt idx="8">
                  <c:v>LYCEE ST LOUIS</c:v>
                </c:pt>
                <c:pt idx="9">
                  <c:v>LYCEE STE CROIX ST E</c:v>
                </c:pt>
                <c:pt idx="10">
                  <c:v>LYCEE VOLTAIRE</c:v>
                </c:pt>
              </c:strCache>
            </c:strRef>
          </c:cat>
          <c:val>
            <c:numRef>
              <c:f>stat_etablissement_histo_BGT!$G$85:$G$95</c:f>
              <c:numCache>
                <c:formatCode>0.00</c:formatCode>
                <c:ptCount val="11"/>
                <c:pt idx="0">
                  <c:v>13.53333333333333</c:v>
                </c:pt>
                <c:pt idx="1">
                  <c:v>13.60851955307262</c:v>
                </c:pt>
                <c:pt idx="2">
                  <c:v>12.72039532794247</c:v>
                </c:pt>
                <c:pt idx="3">
                  <c:v>13.55288461538462</c:v>
                </c:pt>
                <c:pt idx="4">
                  <c:v>13.13659244917717</c:v>
                </c:pt>
                <c:pt idx="5">
                  <c:v>13.644647201946469</c:v>
                </c:pt>
                <c:pt idx="6">
                  <c:v>12.4913530010173</c:v>
                </c:pt>
                <c:pt idx="7">
                  <c:v>14.124407582938399</c:v>
                </c:pt>
                <c:pt idx="8">
                  <c:v>13.646938775510201</c:v>
                </c:pt>
                <c:pt idx="9">
                  <c:v>14.10291806958474</c:v>
                </c:pt>
                <c:pt idx="10">
                  <c:v>13.634987168520111</c:v>
                </c:pt>
              </c:numCache>
            </c:numRef>
          </c:val>
        </c:ser>
        <c:ser>
          <c:idx val="6"/>
          <c:order val="2"/>
          <c:tx>
            <c:strRef>
              <c:f>stat_etablissement_histo_BGT!$E$72</c:f>
              <c:strCache>
                <c:ptCount val="1"/>
                <c:pt idx="0">
                  <c:v>Moy Etab 2014</c:v>
                </c:pt>
              </c:strCache>
            </c:strRef>
          </c:tx>
          <c:invertIfNegative val="0"/>
          <c:cat>
            <c:strRef>
              <c:f>stat_etablissement_histo_BGT!$B$85:$B$95</c:f>
              <c:strCache>
                <c:ptCount val="11"/>
                <c:pt idx="0">
                  <c:v>LYCEE D.DU MONCEAU</c:v>
                </c:pt>
                <c:pt idx="1">
                  <c:v>LYCEE DURZY</c:v>
                </c:pt>
                <c:pt idx="2">
                  <c:v>LYCEE EN FORET</c:v>
                </c:pt>
                <c:pt idx="3">
                  <c:v>LYCEE G. BRZESKA</c:v>
                </c:pt>
                <c:pt idx="4">
                  <c:v>LYCEE J.MONOD</c:v>
                </c:pt>
                <c:pt idx="5">
                  <c:v>LYCEE J.ZAY</c:v>
                </c:pt>
                <c:pt idx="6">
                  <c:v>LYCEE POTHIER</c:v>
                </c:pt>
                <c:pt idx="7">
                  <c:v>LYCEE ST CHARLES VAL</c:v>
                </c:pt>
                <c:pt idx="8">
                  <c:v>LYCEE ST LOUIS</c:v>
                </c:pt>
                <c:pt idx="9">
                  <c:v>LYCEE STE CROIX ST E</c:v>
                </c:pt>
                <c:pt idx="10">
                  <c:v>LYCEE VOLTAIRE</c:v>
                </c:pt>
              </c:strCache>
            </c:strRef>
          </c:cat>
          <c:val>
            <c:numRef>
              <c:f>stat_etablissement_histo_BGT!$E$85:$E$95</c:f>
              <c:numCache>
                <c:formatCode>0.00</c:formatCode>
                <c:ptCount val="11"/>
                <c:pt idx="0">
                  <c:v>13.38382352941175</c:v>
                </c:pt>
                <c:pt idx="1">
                  <c:v>14.185822784810121</c:v>
                </c:pt>
                <c:pt idx="2">
                  <c:v>13.121689059500969</c:v>
                </c:pt>
                <c:pt idx="3">
                  <c:v>13.05747126436782</c:v>
                </c:pt>
                <c:pt idx="4">
                  <c:v>13.38550884955753</c:v>
                </c:pt>
                <c:pt idx="5">
                  <c:v>13.15795868772782</c:v>
                </c:pt>
                <c:pt idx="6">
                  <c:v>12.733912155260469</c:v>
                </c:pt>
                <c:pt idx="7">
                  <c:v>14.752454780361751</c:v>
                </c:pt>
                <c:pt idx="8">
                  <c:v>12.747999999999999</c:v>
                </c:pt>
                <c:pt idx="9">
                  <c:v>14.368121693121701</c:v>
                </c:pt>
                <c:pt idx="10">
                  <c:v>13.575392237819999</c:v>
                </c:pt>
              </c:numCache>
            </c:numRef>
          </c:val>
        </c:ser>
        <c:ser>
          <c:idx val="7"/>
          <c:order val="3"/>
          <c:tx>
            <c:strRef>
              <c:f>stat_etablissement_histo_BGT!$C$72</c:f>
              <c:strCache>
                <c:ptCount val="1"/>
                <c:pt idx="0">
                  <c:v>Moy Etab 2015</c:v>
                </c:pt>
              </c:strCache>
            </c:strRef>
          </c:tx>
          <c:invertIfNegative val="0"/>
          <c:val>
            <c:numRef>
              <c:f>stat_etablissement_histo_BGT!$C$85:$C$95</c:f>
              <c:numCache>
                <c:formatCode>0.00</c:formatCode>
                <c:ptCount val="11"/>
                <c:pt idx="0">
                  <c:v>13.31972010178117</c:v>
                </c:pt>
                <c:pt idx="1">
                  <c:v>14.166538952745849</c:v>
                </c:pt>
                <c:pt idx="2">
                  <c:v>13.6126027397261</c:v>
                </c:pt>
                <c:pt idx="3">
                  <c:v>14.192982456140349</c:v>
                </c:pt>
                <c:pt idx="4">
                  <c:v>13.70557077625571</c:v>
                </c:pt>
                <c:pt idx="5">
                  <c:v>13.444071856287421</c:v>
                </c:pt>
                <c:pt idx="6">
                  <c:v>12.819497487437181</c:v>
                </c:pt>
                <c:pt idx="7">
                  <c:v>14.68114942528735</c:v>
                </c:pt>
                <c:pt idx="8">
                  <c:v>14.0982905982906</c:v>
                </c:pt>
                <c:pt idx="9">
                  <c:v>14.556361474435199</c:v>
                </c:pt>
                <c:pt idx="10">
                  <c:v>13.77973214285716</c:v>
                </c:pt>
              </c:numCache>
            </c:numRef>
          </c:val>
        </c:ser>
        <c:dLbls>
          <c:showLegendKey val="0"/>
          <c:showVal val="0"/>
          <c:showCatName val="0"/>
          <c:showSerName val="0"/>
          <c:showPercent val="0"/>
          <c:showBubbleSize val="0"/>
        </c:dLbls>
        <c:gapWidth val="150"/>
        <c:axId val="638174672"/>
        <c:axId val="638180552"/>
      </c:barChart>
      <c:catAx>
        <c:axId val="638174672"/>
        <c:scaling>
          <c:orientation val="minMax"/>
        </c:scaling>
        <c:delete val="0"/>
        <c:axPos val="b"/>
        <c:numFmt formatCode="General" sourceLinked="0"/>
        <c:majorTickMark val="none"/>
        <c:minorTickMark val="none"/>
        <c:tickLblPos val="nextTo"/>
        <c:txPr>
          <a:bodyPr rot="-2520000"/>
          <a:lstStyle/>
          <a:p>
            <a:pPr>
              <a:defRPr/>
            </a:pPr>
            <a:endParaRPr lang="fr-FR"/>
          </a:p>
        </c:txPr>
        <c:crossAx val="638180552"/>
        <c:crosses val="autoZero"/>
        <c:auto val="0"/>
        <c:lblAlgn val="ctr"/>
        <c:lblOffset val="100"/>
        <c:noMultiLvlLbl val="0"/>
      </c:catAx>
      <c:valAx>
        <c:axId val="638180552"/>
        <c:scaling>
          <c:orientation val="minMax"/>
          <c:max val="15"/>
          <c:min val="11"/>
        </c:scaling>
        <c:delete val="0"/>
        <c:axPos val="l"/>
        <c:majorGridlines/>
        <c:numFmt formatCode="0.00" sourceLinked="1"/>
        <c:majorTickMark val="none"/>
        <c:minorTickMark val="none"/>
        <c:tickLblPos val="nextTo"/>
        <c:txPr>
          <a:bodyPr rot="-2700000" vert="horz"/>
          <a:lstStyle/>
          <a:p>
            <a:pPr>
              <a:defRPr/>
            </a:pPr>
            <a:endParaRPr lang="fr-FR"/>
          </a:p>
        </c:txPr>
        <c:crossAx val="63817467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1"/>
    <c:plotArea>
      <c:layout>
        <c:manualLayout>
          <c:layoutTarget val="inner"/>
          <c:xMode val="edge"/>
          <c:yMode val="edge"/>
          <c:x val="6.6229164720105704E-2"/>
          <c:y val="0.21397390951454201"/>
          <c:w val="0.91192532595132303"/>
          <c:h val="0.54366812227074202"/>
        </c:manualLayout>
      </c:layout>
      <c:barChart>
        <c:barDir val="col"/>
        <c:grouping val="clustered"/>
        <c:varyColors val="0"/>
        <c:ser>
          <c:idx val="1"/>
          <c:order val="0"/>
          <c:tx>
            <c:strRef>
              <c:f>stat_etablissement_graph_BGT!$C$3</c:f>
              <c:strCache>
                <c:ptCount val="1"/>
                <c:pt idx="0">
                  <c:v>Moy Etab</c:v>
                </c:pt>
              </c:strCache>
            </c:strRef>
          </c:tx>
          <c:invertIfNegative val="0"/>
          <c:dLbls>
            <c:spPr>
              <a:noFill/>
              <a:ln>
                <a:noFill/>
              </a:ln>
              <a:effectLst/>
            </c:spPr>
            <c:txPr>
              <a:bodyPr rot="-5400000" vert="horz"/>
              <a:lstStyle/>
              <a:p>
                <a:pPr>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stat_etablissement_graph_BGT!$F$4:$F$13</c:f>
                <c:numCache>
                  <c:formatCode>General</c:formatCode>
                  <c:ptCount val="10"/>
                  <c:pt idx="0">
                    <c:v>3.4466752885754368</c:v>
                  </c:pt>
                  <c:pt idx="1">
                    <c:v>3.2672299553691868</c:v>
                  </c:pt>
                  <c:pt idx="2">
                    <c:v>3.7282651795218169</c:v>
                  </c:pt>
                  <c:pt idx="3">
                    <c:v>3.0766886180663531</c:v>
                  </c:pt>
                  <c:pt idx="4">
                    <c:v>3.22969947828605</c:v>
                  </c:pt>
                  <c:pt idx="5">
                    <c:v>3.0361812088843512</c:v>
                  </c:pt>
                  <c:pt idx="6">
                    <c:v>3.4412024992238499</c:v>
                  </c:pt>
                  <c:pt idx="7">
                    <c:v>3.1261485928569281</c:v>
                  </c:pt>
                  <c:pt idx="8">
                    <c:v>2.845152683820737</c:v>
                  </c:pt>
                </c:numCache>
              </c:numRef>
            </c:plus>
            <c:minus>
              <c:numRef>
                <c:f>stat_etablissement_graph_BGT!$F$4:$F$13</c:f>
                <c:numCache>
                  <c:formatCode>General</c:formatCode>
                  <c:ptCount val="10"/>
                  <c:pt idx="0">
                    <c:v>3.4466752885754368</c:v>
                  </c:pt>
                  <c:pt idx="1">
                    <c:v>3.2672299553691868</c:v>
                  </c:pt>
                  <c:pt idx="2">
                    <c:v>3.7282651795218169</c:v>
                  </c:pt>
                  <c:pt idx="3">
                    <c:v>3.0766886180663531</c:v>
                  </c:pt>
                  <c:pt idx="4">
                    <c:v>3.22969947828605</c:v>
                  </c:pt>
                  <c:pt idx="5">
                    <c:v>3.0361812088843512</c:v>
                  </c:pt>
                  <c:pt idx="6">
                    <c:v>3.4412024992238499</c:v>
                  </c:pt>
                  <c:pt idx="7">
                    <c:v>3.1261485928569281</c:v>
                  </c:pt>
                  <c:pt idx="8">
                    <c:v>2.845152683820737</c:v>
                  </c:pt>
                </c:numCache>
              </c:numRef>
            </c:minus>
          </c:errBars>
          <c:cat>
            <c:strRef>
              <c:f>stat_etablissement_graph_BGT!$B$4:$B$13</c:f>
              <c:strCache>
                <c:ptCount val="10"/>
                <c:pt idx="0">
                  <c:v>LYCEE E. VAILLANT</c:v>
                </c:pt>
                <c:pt idx="1">
                  <c:v>LYCEE M. DE NAVARRE</c:v>
                </c:pt>
                <c:pt idx="2">
                  <c:v>LYCEE P.E MARTIN</c:v>
                </c:pt>
                <c:pt idx="3">
                  <c:v>LYCEE J. COEUR</c:v>
                </c:pt>
                <c:pt idx="4">
                  <c:v>LYCEE JEAN MOULIN</c:v>
                </c:pt>
                <c:pt idx="5">
                  <c:v>LYCEE HENRI BRISSON</c:v>
                </c:pt>
                <c:pt idx="6">
                  <c:v>LYCEE A. FOURNIER</c:v>
                </c:pt>
                <c:pt idx="7">
                  <c:v>LYC STE MARIE ST DOM</c:v>
                </c:pt>
                <c:pt idx="8">
                  <c:v>LYCEE AGRICOLE 018</c:v>
                </c:pt>
                <c:pt idx="9">
                  <c:v>LYCEE LA SALLE</c:v>
                </c:pt>
              </c:strCache>
            </c:strRef>
          </c:cat>
          <c:val>
            <c:numRef>
              <c:f>stat_etablissement_graph_BGT!$C$4:$C$12</c:f>
              <c:numCache>
                <c:formatCode>0.00</c:formatCode>
                <c:ptCount val="9"/>
                <c:pt idx="0">
                  <c:v>12.93429878048781</c:v>
                </c:pt>
                <c:pt idx="1">
                  <c:v>13.2857634902411</c:v>
                </c:pt>
                <c:pt idx="2">
                  <c:v>13.32556634304207</c:v>
                </c:pt>
                <c:pt idx="3">
                  <c:v>13.383406113537131</c:v>
                </c:pt>
                <c:pt idx="4">
                  <c:v>13.587743190661479</c:v>
                </c:pt>
                <c:pt idx="5">
                  <c:v>14.018085106382999</c:v>
                </c:pt>
                <c:pt idx="6">
                  <c:v>14.16850899742931</c:v>
                </c:pt>
                <c:pt idx="7">
                  <c:v>14.38236714975846</c:v>
                </c:pt>
                <c:pt idx="8">
                  <c:v>14.397959183673469</c:v>
                </c:pt>
              </c:numCache>
            </c:numRef>
          </c:val>
        </c:ser>
        <c:dLbls>
          <c:showLegendKey val="0"/>
          <c:showVal val="1"/>
          <c:showCatName val="0"/>
          <c:showSerName val="0"/>
          <c:showPercent val="0"/>
          <c:showBubbleSize val="0"/>
        </c:dLbls>
        <c:gapWidth val="150"/>
        <c:axId val="638188000"/>
        <c:axId val="638184472"/>
      </c:barChart>
      <c:lineChart>
        <c:grouping val="standard"/>
        <c:varyColors val="0"/>
        <c:ser>
          <c:idx val="0"/>
          <c:order val="1"/>
          <c:tx>
            <c:strRef>
              <c:f>stat_etablissement_graph_BGT!$D$3</c:f>
              <c:strCache>
                <c:ptCount val="1"/>
                <c:pt idx="0">
                  <c:v>Moyenne académique 2014 : 13,53</c:v>
                </c:pt>
              </c:strCache>
            </c:strRef>
          </c:tx>
          <c:spPr>
            <a:ln w="19050"/>
          </c:spPr>
          <c:marker>
            <c:symbol val="none"/>
          </c:marker>
          <c:dLbls>
            <c:delete val="1"/>
          </c:dLbls>
          <c:cat>
            <c:strRef>
              <c:f>stat_etablissement_graph_BGT!$B$4:$B$13</c:f>
              <c:strCache>
                <c:ptCount val="10"/>
                <c:pt idx="0">
                  <c:v>LYCEE E. VAILLANT</c:v>
                </c:pt>
                <c:pt idx="1">
                  <c:v>LYCEE M. DE NAVARRE</c:v>
                </c:pt>
                <c:pt idx="2">
                  <c:v>LYCEE P.E MARTIN</c:v>
                </c:pt>
                <c:pt idx="3">
                  <c:v>LYCEE J. COEUR</c:v>
                </c:pt>
                <c:pt idx="4">
                  <c:v>LYCEE JEAN MOULIN</c:v>
                </c:pt>
                <c:pt idx="5">
                  <c:v>LYCEE HENRI BRISSON</c:v>
                </c:pt>
                <c:pt idx="6">
                  <c:v>LYCEE A. FOURNIER</c:v>
                </c:pt>
                <c:pt idx="7">
                  <c:v>LYC STE MARIE ST DOM</c:v>
                </c:pt>
                <c:pt idx="8">
                  <c:v>LYCEE AGRICOLE 018</c:v>
                </c:pt>
                <c:pt idx="9">
                  <c:v>LYCEE LA SALLE</c:v>
                </c:pt>
              </c:strCache>
            </c:strRef>
          </c:cat>
          <c:val>
            <c:numRef>
              <c:f>stat_etablissement_graph_BGT!$D$4:$D$12</c:f>
              <c:numCache>
                <c:formatCode>0.00</c:formatCode>
                <c:ptCount val="9"/>
                <c:pt idx="0">
                  <c:v>13.716952734725149</c:v>
                </c:pt>
                <c:pt idx="1">
                  <c:v>13.716952734725149</c:v>
                </c:pt>
                <c:pt idx="2">
                  <c:v>13.716952734725149</c:v>
                </c:pt>
                <c:pt idx="3">
                  <c:v>13.716952734725149</c:v>
                </c:pt>
                <c:pt idx="4">
                  <c:v>13.716952734725149</c:v>
                </c:pt>
                <c:pt idx="5">
                  <c:v>13.716952734725149</c:v>
                </c:pt>
                <c:pt idx="6">
                  <c:v>13.716952734725149</c:v>
                </c:pt>
                <c:pt idx="7">
                  <c:v>13.716952734725149</c:v>
                </c:pt>
                <c:pt idx="8">
                  <c:v>13.716952734725149</c:v>
                </c:pt>
              </c:numCache>
            </c:numRef>
          </c:val>
          <c:smooth val="0"/>
        </c:ser>
        <c:dLbls>
          <c:showLegendKey val="0"/>
          <c:showVal val="1"/>
          <c:showCatName val="0"/>
          <c:showSerName val="0"/>
          <c:showPercent val="0"/>
          <c:showBubbleSize val="0"/>
        </c:dLbls>
        <c:marker val="1"/>
        <c:smooth val="0"/>
        <c:axId val="638188000"/>
        <c:axId val="638184472"/>
      </c:lineChart>
      <c:lineChart>
        <c:grouping val="standard"/>
        <c:varyColors val="0"/>
        <c:ser>
          <c:idx val="2"/>
          <c:order val="2"/>
          <c:tx>
            <c:strRef>
              <c:f>stat_etablissement_graph_BGT!$E$3</c:f>
              <c:strCache>
                <c:ptCount val="1"/>
                <c:pt idx="0">
                  <c:v>Moyenne département 18  2014: 13,33</c:v>
                </c:pt>
              </c:strCache>
            </c:strRef>
          </c:tx>
          <c:spPr>
            <a:ln w="19050"/>
          </c:spPr>
          <c:marker>
            <c:symbol val="none"/>
          </c:marker>
          <c:dLbls>
            <c:delete val="1"/>
          </c:dLbls>
          <c:cat>
            <c:strRef>
              <c:f>stat_etablissement_graph_BGT!$B$4:$B$12</c:f>
              <c:strCache>
                <c:ptCount val="9"/>
                <c:pt idx="0">
                  <c:v>LYCEE E. VAILLANT</c:v>
                </c:pt>
                <c:pt idx="1">
                  <c:v>LYCEE M. DE NAVARRE</c:v>
                </c:pt>
                <c:pt idx="2">
                  <c:v>LYCEE P.E MARTIN</c:v>
                </c:pt>
                <c:pt idx="3">
                  <c:v>LYCEE J. COEUR</c:v>
                </c:pt>
                <c:pt idx="4">
                  <c:v>LYCEE JEAN MOULIN</c:v>
                </c:pt>
                <c:pt idx="5">
                  <c:v>LYCEE HENRI BRISSON</c:v>
                </c:pt>
                <c:pt idx="6">
                  <c:v>LYCEE A. FOURNIER</c:v>
                </c:pt>
                <c:pt idx="7">
                  <c:v>LYC STE MARIE ST DOM</c:v>
                </c:pt>
                <c:pt idx="8">
                  <c:v>LYCEE AGRICOLE 018</c:v>
                </c:pt>
              </c:strCache>
            </c:strRef>
          </c:cat>
          <c:val>
            <c:numRef>
              <c:f>stat_etablissement_graph_BGT!$E$4:$E$12</c:f>
              <c:numCache>
                <c:formatCode>0.00</c:formatCode>
                <c:ptCount val="9"/>
                <c:pt idx="0">
                  <c:v>13.57529286474972</c:v>
                </c:pt>
                <c:pt idx="1">
                  <c:v>13.57529286474972</c:v>
                </c:pt>
                <c:pt idx="2">
                  <c:v>13.57529286474972</c:v>
                </c:pt>
                <c:pt idx="3">
                  <c:v>13.57529286474972</c:v>
                </c:pt>
                <c:pt idx="4">
                  <c:v>13.57529286474972</c:v>
                </c:pt>
                <c:pt idx="5">
                  <c:v>13.57529286474972</c:v>
                </c:pt>
                <c:pt idx="6">
                  <c:v>13.57529286474972</c:v>
                </c:pt>
                <c:pt idx="7">
                  <c:v>13.57529286474972</c:v>
                </c:pt>
                <c:pt idx="8">
                  <c:v>13.57529286474972</c:v>
                </c:pt>
              </c:numCache>
            </c:numRef>
          </c:val>
          <c:smooth val="0"/>
        </c:ser>
        <c:dLbls>
          <c:showLegendKey val="0"/>
          <c:showVal val="1"/>
          <c:showCatName val="0"/>
          <c:showSerName val="0"/>
          <c:showPercent val="0"/>
          <c:showBubbleSize val="0"/>
        </c:dLbls>
        <c:marker val="1"/>
        <c:smooth val="0"/>
        <c:axId val="638190744"/>
        <c:axId val="638193096"/>
      </c:lineChart>
      <c:catAx>
        <c:axId val="638188000"/>
        <c:scaling>
          <c:orientation val="minMax"/>
        </c:scaling>
        <c:delete val="0"/>
        <c:axPos val="b"/>
        <c:majorGridlines/>
        <c:numFmt formatCode="General" sourceLinked="0"/>
        <c:majorTickMark val="out"/>
        <c:minorTickMark val="none"/>
        <c:tickLblPos val="nextTo"/>
        <c:txPr>
          <a:bodyPr rot="-2700000" vert="horz"/>
          <a:lstStyle/>
          <a:p>
            <a:pPr>
              <a:defRPr/>
            </a:pPr>
            <a:endParaRPr lang="fr-FR"/>
          </a:p>
        </c:txPr>
        <c:crossAx val="638184472"/>
        <c:crosses val="autoZero"/>
        <c:auto val="0"/>
        <c:lblAlgn val="ctr"/>
        <c:lblOffset val="100"/>
        <c:tickLblSkip val="1"/>
        <c:tickMarkSkip val="1"/>
        <c:noMultiLvlLbl val="0"/>
      </c:catAx>
      <c:valAx>
        <c:axId val="638184472"/>
        <c:scaling>
          <c:orientation val="minMax"/>
          <c:max val="18"/>
          <c:min val="7.5"/>
        </c:scaling>
        <c:delete val="0"/>
        <c:axPos val="l"/>
        <c:majorGridlines/>
        <c:numFmt formatCode="0.00" sourceLinked="1"/>
        <c:majorTickMark val="out"/>
        <c:minorTickMark val="none"/>
        <c:tickLblPos val="nextTo"/>
        <c:txPr>
          <a:bodyPr rot="0" vert="horz"/>
          <a:lstStyle/>
          <a:p>
            <a:pPr>
              <a:defRPr/>
            </a:pPr>
            <a:endParaRPr lang="fr-FR"/>
          </a:p>
        </c:txPr>
        <c:crossAx val="638188000"/>
        <c:crosses val="autoZero"/>
        <c:crossBetween val="between"/>
        <c:majorUnit val="1"/>
        <c:minorUnit val="0.2"/>
      </c:valAx>
      <c:catAx>
        <c:axId val="638190744"/>
        <c:scaling>
          <c:orientation val="minMax"/>
        </c:scaling>
        <c:delete val="1"/>
        <c:axPos val="b"/>
        <c:numFmt formatCode="General" sourceLinked="1"/>
        <c:majorTickMark val="out"/>
        <c:minorTickMark val="none"/>
        <c:tickLblPos val="none"/>
        <c:crossAx val="638193096"/>
        <c:crosses val="autoZero"/>
        <c:auto val="0"/>
        <c:lblAlgn val="ctr"/>
        <c:lblOffset val="100"/>
        <c:noMultiLvlLbl val="0"/>
      </c:catAx>
      <c:valAx>
        <c:axId val="638193096"/>
        <c:scaling>
          <c:orientation val="minMax"/>
        </c:scaling>
        <c:delete val="1"/>
        <c:axPos val="l"/>
        <c:numFmt formatCode="0.00" sourceLinked="1"/>
        <c:majorTickMark val="out"/>
        <c:minorTickMark val="none"/>
        <c:tickLblPos val="none"/>
        <c:crossAx val="638190744"/>
        <c:crosses val="autoZero"/>
        <c:crossBetween val="between"/>
      </c:valAx>
    </c:plotArea>
    <c:legend>
      <c:legendPos val="t"/>
      <c:layout>
        <c:manualLayout>
          <c:xMode val="edge"/>
          <c:yMode val="edge"/>
          <c:x val="0.13076544379343999"/>
          <c:y val="0.11606682668071699"/>
          <c:w val="0.77993291075224802"/>
          <c:h val="5.0645266662837897E-2"/>
        </c:manualLayout>
      </c:layout>
      <c:overlay val="0"/>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8"/>
    </mc:Choice>
    <mc:Fallback>
      <c:style val="48"/>
    </mc:Fallback>
  </mc:AlternateContent>
  <c:chart>
    <c:title>
      <c:tx>
        <c:rich>
          <a:bodyPr/>
          <a:lstStyle/>
          <a:p>
            <a:pPr>
              <a:defRPr/>
            </a:pPr>
            <a:r>
              <a:rPr lang="fr-FR"/>
              <a:t>Bac G&amp;T Evolution des moyennes des établissements du 18</a:t>
            </a:r>
          </a:p>
        </c:rich>
      </c:tx>
      <c:overlay val="0"/>
    </c:title>
    <c:autoTitleDeleted val="0"/>
    <c:plotArea>
      <c:layout/>
      <c:barChart>
        <c:barDir val="col"/>
        <c:grouping val="clustered"/>
        <c:varyColors val="0"/>
        <c:ser>
          <c:idx val="1"/>
          <c:order val="0"/>
          <c:tx>
            <c:strRef>
              <c:f>stat_etablissement_histo_BGT!$I$3</c:f>
              <c:strCache>
                <c:ptCount val="1"/>
                <c:pt idx="0">
                  <c:v>Moy Etab 2012</c:v>
                </c:pt>
              </c:strCache>
            </c:strRef>
          </c:tx>
          <c:invertIfNegative val="0"/>
          <c:cat>
            <c:strRef>
              <c:f>stat_etablissement_histo_BGT!$B$4:$B$13</c:f>
              <c:strCache>
                <c:ptCount val="10"/>
                <c:pt idx="0">
                  <c:v>LYC STE MARIE ST DOM</c:v>
                </c:pt>
                <c:pt idx="1">
                  <c:v>LYCEE A. FOURNIER</c:v>
                </c:pt>
                <c:pt idx="2">
                  <c:v>LYCEE AGRICOLE 018</c:v>
                </c:pt>
                <c:pt idx="3">
                  <c:v>LYCEE E. VAILLANT</c:v>
                </c:pt>
                <c:pt idx="4">
                  <c:v>LYCEE HENRI BRISSON</c:v>
                </c:pt>
                <c:pt idx="5">
                  <c:v>LYCEE J. COEUR</c:v>
                </c:pt>
                <c:pt idx="6">
                  <c:v>LYCEE JEAN MOULIN</c:v>
                </c:pt>
                <c:pt idx="7">
                  <c:v>LYCEE LA SALLE</c:v>
                </c:pt>
                <c:pt idx="8">
                  <c:v>LYCEE M. DE NAVARRE</c:v>
                </c:pt>
                <c:pt idx="9">
                  <c:v>LYCEE P.E MARTIN</c:v>
                </c:pt>
              </c:strCache>
            </c:strRef>
          </c:cat>
          <c:val>
            <c:numRef>
              <c:f>stat_etablissement_histo_BGT!$I$4:$I$13</c:f>
              <c:numCache>
                <c:formatCode>0.00</c:formatCode>
                <c:ptCount val="10"/>
                <c:pt idx="0">
                  <c:v>14.194801979999999</c:v>
                </c:pt>
                <c:pt idx="1">
                  <c:v>13.200836819999999</c:v>
                </c:pt>
                <c:pt idx="2">
                  <c:v>13.86818182</c:v>
                </c:pt>
                <c:pt idx="3">
                  <c:v>13.706843579999999</c:v>
                </c:pt>
                <c:pt idx="4">
                  <c:v>14.274285709999999</c:v>
                </c:pt>
                <c:pt idx="5">
                  <c:v>12.336073499999999</c:v>
                </c:pt>
                <c:pt idx="6">
                  <c:v>13.42491289</c:v>
                </c:pt>
                <c:pt idx="7">
                  <c:v>13.16666667</c:v>
                </c:pt>
                <c:pt idx="8">
                  <c:v>12.82334322</c:v>
                </c:pt>
                <c:pt idx="9">
                  <c:v>14.1371134</c:v>
                </c:pt>
              </c:numCache>
            </c:numRef>
          </c:val>
        </c:ser>
        <c:ser>
          <c:idx val="2"/>
          <c:order val="1"/>
          <c:tx>
            <c:strRef>
              <c:f>stat_etablissement_histo_BGT!$G$3</c:f>
              <c:strCache>
                <c:ptCount val="1"/>
                <c:pt idx="0">
                  <c:v>Moy Etab 2013</c:v>
                </c:pt>
              </c:strCache>
            </c:strRef>
          </c:tx>
          <c:invertIfNegative val="0"/>
          <c:cat>
            <c:strRef>
              <c:f>stat_etablissement_histo_BGT!$B$4:$B$13</c:f>
              <c:strCache>
                <c:ptCount val="10"/>
                <c:pt idx="0">
                  <c:v>LYC STE MARIE ST DOM</c:v>
                </c:pt>
                <c:pt idx="1">
                  <c:v>LYCEE A. FOURNIER</c:v>
                </c:pt>
                <c:pt idx="2">
                  <c:v>LYCEE AGRICOLE 018</c:v>
                </c:pt>
                <c:pt idx="3">
                  <c:v>LYCEE E. VAILLANT</c:v>
                </c:pt>
                <c:pt idx="4">
                  <c:v>LYCEE HENRI BRISSON</c:v>
                </c:pt>
                <c:pt idx="5">
                  <c:v>LYCEE J. COEUR</c:v>
                </c:pt>
                <c:pt idx="6">
                  <c:v>LYCEE JEAN MOULIN</c:v>
                </c:pt>
                <c:pt idx="7">
                  <c:v>LYCEE LA SALLE</c:v>
                </c:pt>
                <c:pt idx="8">
                  <c:v>LYCEE M. DE NAVARRE</c:v>
                </c:pt>
                <c:pt idx="9">
                  <c:v>LYCEE P.E MARTIN</c:v>
                </c:pt>
              </c:strCache>
            </c:strRef>
          </c:cat>
          <c:val>
            <c:numRef>
              <c:f>stat_etablissement_histo_BGT!$G$4:$G$13</c:f>
              <c:numCache>
                <c:formatCode>0.00</c:formatCode>
                <c:ptCount val="10"/>
                <c:pt idx="0">
                  <c:v>14.580562659846549</c:v>
                </c:pt>
                <c:pt idx="1">
                  <c:v>13.176606060606071</c:v>
                </c:pt>
                <c:pt idx="2">
                  <c:v>13.84722222222222</c:v>
                </c:pt>
                <c:pt idx="3">
                  <c:v>13.4918998527246</c:v>
                </c:pt>
                <c:pt idx="4">
                  <c:v>15.220388349514559</c:v>
                </c:pt>
                <c:pt idx="5">
                  <c:v>13.00654506437766</c:v>
                </c:pt>
                <c:pt idx="6">
                  <c:v>13.45567010309278</c:v>
                </c:pt>
                <c:pt idx="7">
                  <c:v>14.2</c:v>
                </c:pt>
                <c:pt idx="8">
                  <c:v>13.723006833712979</c:v>
                </c:pt>
                <c:pt idx="9">
                  <c:v>13.18798283261803</c:v>
                </c:pt>
              </c:numCache>
            </c:numRef>
          </c:val>
        </c:ser>
        <c:ser>
          <c:idx val="6"/>
          <c:order val="2"/>
          <c:tx>
            <c:strRef>
              <c:f>stat_etablissement_histo_BGT!$E$3</c:f>
              <c:strCache>
                <c:ptCount val="1"/>
                <c:pt idx="0">
                  <c:v>Moy Etab 2014</c:v>
                </c:pt>
              </c:strCache>
            </c:strRef>
          </c:tx>
          <c:invertIfNegative val="0"/>
          <c:cat>
            <c:strRef>
              <c:f>stat_etablissement_histo_BGT!$B$4:$B$13</c:f>
              <c:strCache>
                <c:ptCount val="10"/>
                <c:pt idx="0">
                  <c:v>LYC STE MARIE ST DOM</c:v>
                </c:pt>
                <c:pt idx="1">
                  <c:v>LYCEE A. FOURNIER</c:v>
                </c:pt>
                <c:pt idx="2">
                  <c:v>LYCEE AGRICOLE 018</c:v>
                </c:pt>
                <c:pt idx="3">
                  <c:v>LYCEE E. VAILLANT</c:v>
                </c:pt>
                <c:pt idx="4">
                  <c:v>LYCEE HENRI BRISSON</c:v>
                </c:pt>
                <c:pt idx="5">
                  <c:v>LYCEE J. COEUR</c:v>
                </c:pt>
                <c:pt idx="6">
                  <c:v>LYCEE JEAN MOULIN</c:v>
                </c:pt>
                <c:pt idx="7">
                  <c:v>LYCEE LA SALLE</c:v>
                </c:pt>
                <c:pt idx="8">
                  <c:v>LYCEE M. DE NAVARRE</c:v>
                </c:pt>
                <c:pt idx="9">
                  <c:v>LYCEE P.E MARTIN</c:v>
                </c:pt>
              </c:strCache>
            </c:strRef>
          </c:cat>
          <c:val>
            <c:numRef>
              <c:f>stat_etablissement_histo_BGT!$E$4:$E$13</c:f>
              <c:numCache>
                <c:formatCode>0.00</c:formatCode>
                <c:ptCount val="10"/>
                <c:pt idx="0">
                  <c:v>14.60706638115631</c:v>
                </c:pt>
                <c:pt idx="1">
                  <c:v>13.43024193548387</c:v>
                </c:pt>
                <c:pt idx="2">
                  <c:v>13.21111111111111</c:v>
                </c:pt>
                <c:pt idx="3">
                  <c:v>13.14295081967213</c:v>
                </c:pt>
                <c:pt idx="4">
                  <c:v>14.438317757009351</c:v>
                </c:pt>
                <c:pt idx="5">
                  <c:v>13.144</c:v>
                </c:pt>
                <c:pt idx="6">
                  <c:v>13.39456140350878</c:v>
                </c:pt>
                <c:pt idx="7">
                  <c:v>14.79166666666667</c:v>
                </c:pt>
                <c:pt idx="8">
                  <c:v>13.018095238095251</c:v>
                </c:pt>
                <c:pt idx="9">
                  <c:v>12.36</c:v>
                </c:pt>
              </c:numCache>
            </c:numRef>
          </c:val>
        </c:ser>
        <c:ser>
          <c:idx val="7"/>
          <c:order val="3"/>
          <c:tx>
            <c:strRef>
              <c:f>stat_etablissement_histo_BGT!$C$3</c:f>
              <c:strCache>
                <c:ptCount val="1"/>
                <c:pt idx="0">
                  <c:v>Moy Etab 2015</c:v>
                </c:pt>
              </c:strCache>
            </c:strRef>
          </c:tx>
          <c:invertIfNegative val="0"/>
          <c:val>
            <c:numRef>
              <c:f>stat_etablissement_histo_BGT!$C$4:$C$13</c:f>
              <c:numCache>
                <c:formatCode>0.00</c:formatCode>
                <c:ptCount val="10"/>
                <c:pt idx="0">
                  <c:v>14.38236714975846</c:v>
                </c:pt>
                <c:pt idx="1">
                  <c:v>14.16850899742931</c:v>
                </c:pt>
                <c:pt idx="2">
                  <c:v>14.397959183673469</c:v>
                </c:pt>
                <c:pt idx="3">
                  <c:v>12.93429878048781</c:v>
                </c:pt>
                <c:pt idx="4">
                  <c:v>14.018085106382999</c:v>
                </c:pt>
                <c:pt idx="5">
                  <c:v>13.383406113537131</c:v>
                </c:pt>
                <c:pt idx="6">
                  <c:v>13.587743190661479</c:v>
                </c:pt>
                <c:pt idx="8">
                  <c:v>13.2857634902411</c:v>
                </c:pt>
                <c:pt idx="9">
                  <c:v>13.32556634304207</c:v>
                </c:pt>
              </c:numCache>
            </c:numRef>
          </c:val>
        </c:ser>
        <c:dLbls>
          <c:showLegendKey val="0"/>
          <c:showVal val="0"/>
          <c:showCatName val="0"/>
          <c:showSerName val="0"/>
          <c:showPercent val="0"/>
          <c:showBubbleSize val="0"/>
        </c:dLbls>
        <c:gapWidth val="150"/>
        <c:axId val="638193880"/>
        <c:axId val="638182512"/>
      </c:barChart>
      <c:catAx>
        <c:axId val="638193880"/>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82512"/>
        <c:crosses val="autoZero"/>
        <c:auto val="0"/>
        <c:lblAlgn val="ctr"/>
        <c:lblOffset val="100"/>
        <c:tickLblSkip val="1"/>
        <c:tickMarkSkip val="1"/>
        <c:noMultiLvlLbl val="0"/>
      </c:catAx>
      <c:valAx>
        <c:axId val="638182512"/>
        <c:scaling>
          <c:orientation val="minMax"/>
          <c:max val="15.25"/>
          <c:min val="11.5"/>
        </c:scaling>
        <c:delete val="0"/>
        <c:axPos val="l"/>
        <c:majorGridlines/>
        <c:numFmt formatCode="0.00" sourceLinked="1"/>
        <c:majorTickMark val="none"/>
        <c:minorTickMark val="none"/>
        <c:tickLblPos val="nextTo"/>
        <c:txPr>
          <a:bodyPr rot="0" vert="horz"/>
          <a:lstStyle/>
          <a:p>
            <a:pPr>
              <a:defRPr/>
            </a:pPr>
            <a:endParaRPr lang="fr-FR"/>
          </a:p>
        </c:txPr>
        <c:crossAx val="638193880"/>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6"/>
    </mc:Choice>
    <mc:Fallback>
      <c:style val="46"/>
    </mc:Fallback>
  </mc:AlternateContent>
  <c:chart>
    <c:autoTitleDeleted val="1"/>
    <c:plotArea>
      <c:layout>
        <c:manualLayout>
          <c:layoutTarget val="inner"/>
          <c:xMode val="edge"/>
          <c:yMode val="edge"/>
          <c:x val="6.6229164720105704E-2"/>
          <c:y val="0.21397390951454201"/>
          <c:w val="0.91192532595132303"/>
          <c:h val="0.54366812227074202"/>
        </c:manualLayout>
      </c:layout>
      <c:barChart>
        <c:barDir val="col"/>
        <c:grouping val="clustered"/>
        <c:varyColors val="0"/>
        <c:ser>
          <c:idx val="1"/>
          <c:order val="0"/>
          <c:tx>
            <c:strRef>
              <c:f>stat_etablissement_graph_BGT!$C$26</c:f>
              <c:strCache>
                <c:ptCount val="1"/>
                <c:pt idx="0">
                  <c:v>Moy Etab</c:v>
                </c:pt>
              </c:strCache>
            </c:strRef>
          </c:tx>
          <c:invertIfNegative val="0"/>
          <c:dLbls>
            <c:spPr>
              <a:noFill/>
              <a:ln>
                <a:noFill/>
              </a:ln>
              <a:effectLst/>
            </c:spPr>
            <c:txPr>
              <a:bodyPr rot="-5400000" vert="horz"/>
              <a:lstStyle/>
              <a:p>
                <a:pPr>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stat_etablissement_graph_BGT!$F$27:$F$36</c:f>
                <c:numCache>
                  <c:formatCode>General</c:formatCode>
                  <c:ptCount val="10"/>
                  <c:pt idx="0">
                    <c:v>3.3104438565371721</c:v>
                  </c:pt>
                  <c:pt idx="1">
                    <c:v>3.150411162975693</c:v>
                  </c:pt>
                  <c:pt idx="2">
                    <c:v>3.3556517692527592</c:v>
                  </c:pt>
                  <c:pt idx="3">
                    <c:v>3.183757503326976</c:v>
                  </c:pt>
                  <c:pt idx="4">
                    <c:v>2.072838580211763</c:v>
                  </c:pt>
                  <c:pt idx="5">
                    <c:v>3.2081312309346011</c:v>
                  </c:pt>
                  <c:pt idx="6">
                    <c:v>2.8761331183180161</c:v>
                  </c:pt>
                  <c:pt idx="7">
                    <c:v>2.8473030562055648</c:v>
                  </c:pt>
                  <c:pt idx="8">
                    <c:v>2.6278369582914372</c:v>
                  </c:pt>
                  <c:pt idx="9">
                    <c:v>3.4335370843573441</c:v>
                  </c:pt>
                </c:numCache>
              </c:numRef>
            </c:plus>
            <c:minus>
              <c:numRef>
                <c:f>stat_etablissement_graph_BGT!$F$27:$F$36</c:f>
                <c:numCache>
                  <c:formatCode>General</c:formatCode>
                  <c:ptCount val="10"/>
                  <c:pt idx="0">
                    <c:v>3.3104438565371721</c:v>
                  </c:pt>
                  <c:pt idx="1">
                    <c:v>3.150411162975693</c:v>
                  </c:pt>
                  <c:pt idx="2">
                    <c:v>3.3556517692527592</c:v>
                  </c:pt>
                  <c:pt idx="3">
                    <c:v>3.183757503326976</c:v>
                  </c:pt>
                  <c:pt idx="4">
                    <c:v>2.072838580211763</c:v>
                  </c:pt>
                  <c:pt idx="5">
                    <c:v>3.2081312309346011</c:v>
                  </c:pt>
                  <c:pt idx="6">
                    <c:v>2.8761331183180161</c:v>
                  </c:pt>
                  <c:pt idx="7">
                    <c:v>2.8473030562055648</c:v>
                  </c:pt>
                  <c:pt idx="8">
                    <c:v>2.6278369582914372</c:v>
                  </c:pt>
                  <c:pt idx="9">
                    <c:v>3.4335370843573441</c:v>
                  </c:pt>
                </c:numCache>
              </c:numRef>
            </c:minus>
          </c:errBars>
          <c:cat>
            <c:strRef>
              <c:f>stat_etablissement_graph_BGT!$B$27:$B$36</c:f>
              <c:strCache>
                <c:ptCount val="10"/>
                <c:pt idx="0">
                  <c:v>LYCEE BLAISE PASCAL</c:v>
                </c:pt>
                <c:pt idx="1">
                  <c:v>LYCEE P.M CURIE</c:v>
                </c:pt>
                <c:pt idx="2">
                  <c:v>LYCEE ROLLINAT</c:v>
                </c:pt>
                <c:pt idx="3">
                  <c:v>LYCEE PASTEUR</c:v>
                </c:pt>
                <c:pt idx="4">
                  <c:v>LYCEE SAINT CYR</c:v>
                </c:pt>
                <c:pt idx="5">
                  <c:v>LYCEE GEORGE SAND</c:v>
                </c:pt>
                <c:pt idx="6">
                  <c:v>LYCEE SAINTE SOLANGE</c:v>
                </c:pt>
                <c:pt idx="7">
                  <c:v>LYCEE AGRICOLE 36</c:v>
                </c:pt>
                <c:pt idx="8">
                  <c:v>LYCEE H. DE BALZAC</c:v>
                </c:pt>
                <c:pt idx="9">
                  <c:v>LYCEE JEAN GIRAUDOUX</c:v>
                </c:pt>
              </c:strCache>
            </c:strRef>
          </c:cat>
          <c:val>
            <c:numRef>
              <c:f>stat_etablissement_graph_BGT!$C$27:$C$36</c:f>
              <c:numCache>
                <c:formatCode>0.00</c:formatCode>
                <c:ptCount val="10"/>
                <c:pt idx="0">
                  <c:v>13.128717948717959</c:v>
                </c:pt>
                <c:pt idx="1">
                  <c:v>13.754470709146959</c:v>
                </c:pt>
                <c:pt idx="2">
                  <c:v>13.812236286919831</c:v>
                </c:pt>
                <c:pt idx="3">
                  <c:v>13.909469696969699</c:v>
                </c:pt>
                <c:pt idx="4">
                  <c:v>14.15909090909091</c:v>
                </c:pt>
                <c:pt idx="5">
                  <c:v>14.24392857142856</c:v>
                </c:pt>
                <c:pt idx="6">
                  <c:v>14.311999999999999</c:v>
                </c:pt>
                <c:pt idx="7">
                  <c:v>14.48285714285714</c:v>
                </c:pt>
                <c:pt idx="8">
                  <c:v>14.73031358885018</c:v>
                </c:pt>
                <c:pt idx="9">
                  <c:v>14.80520984081042</c:v>
                </c:pt>
              </c:numCache>
            </c:numRef>
          </c:val>
        </c:ser>
        <c:dLbls>
          <c:showLegendKey val="0"/>
          <c:showVal val="1"/>
          <c:showCatName val="0"/>
          <c:showSerName val="0"/>
          <c:showPercent val="0"/>
          <c:showBubbleSize val="0"/>
        </c:dLbls>
        <c:gapWidth val="150"/>
        <c:axId val="638181728"/>
        <c:axId val="638192704"/>
      </c:barChart>
      <c:lineChart>
        <c:grouping val="standard"/>
        <c:varyColors val="0"/>
        <c:ser>
          <c:idx val="0"/>
          <c:order val="1"/>
          <c:tx>
            <c:strRef>
              <c:f>stat_etablissement_graph_BGT!$D$26</c:f>
              <c:strCache>
                <c:ptCount val="1"/>
                <c:pt idx="0">
                  <c:v>Moyenne académique 2014 : 13,53</c:v>
                </c:pt>
              </c:strCache>
            </c:strRef>
          </c:tx>
          <c:spPr>
            <a:ln w="19050"/>
          </c:spPr>
          <c:marker>
            <c:symbol val="none"/>
          </c:marker>
          <c:dLbls>
            <c:delete val="1"/>
          </c:dLbls>
          <c:cat>
            <c:strRef>
              <c:f>stat_etablissement_graph_BGT!$B$27:$B$36</c:f>
              <c:strCache>
                <c:ptCount val="10"/>
                <c:pt idx="0">
                  <c:v>LYCEE BLAISE PASCAL</c:v>
                </c:pt>
                <c:pt idx="1">
                  <c:v>LYCEE P.M CURIE</c:v>
                </c:pt>
                <c:pt idx="2">
                  <c:v>LYCEE ROLLINAT</c:v>
                </c:pt>
                <c:pt idx="3">
                  <c:v>LYCEE PASTEUR</c:v>
                </c:pt>
                <c:pt idx="4">
                  <c:v>LYCEE SAINT CYR</c:v>
                </c:pt>
                <c:pt idx="5">
                  <c:v>LYCEE GEORGE SAND</c:v>
                </c:pt>
                <c:pt idx="6">
                  <c:v>LYCEE SAINTE SOLANGE</c:v>
                </c:pt>
                <c:pt idx="7">
                  <c:v>LYCEE AGRICOLE 36</c:v>
                </c:pt>
                <c:pt idx="8">
                  <c:v>LYCEE H. DE BALZAC</c:v>
                </c:pt>
                <c:pt idx="9">
                  <c:v>LYCEE JEAN GIRAUDOUX</c:v>
                </c:pt>
              </c:strCache>
            </c:strRef>
          </c:cat>
          <c:val>
            <c:numRef>
              <c:f>stat_etablissement_graph_BGT!$D$27:$D$36</c:f>
              <c:numCache>
                <c:formatCode>0.00</c:formatCode>
                <c:ptCount val="10"/>
                <c:pt idx="0">
                  <c:v>13.716952734725149</c:v>
                </c:pt>
                <c:pt idx="1">
                  <c:v>13.716952734725149</c:v>
                </c:pt>
                <c:pt idx="2">
                  <c:v>13.716952734725149</c:v>
                </c:pt>
                <c:pt idx="3">
                  <c:v>13.716952734725149</c:v>
                </c:pt>
                <c:pt idx="4">
                  <c:v>13.716952734725149</c:v>
                </c:pt>
                <c:pt idx="5">
                  <c:v>13.716952734725149</c:v>
                </c:pt>
                <c:pt idx="6">
                  <c:v>13.716952734725149</c:v>
                </c:pt>
                <c:pt idx="7">
                  <c:v>13.716952734725149</c:v>
                </c:pt>
                <c:pt idx="8">
                  <c:v>13.716952734725149</c:v>
                </c:pt>
                <c:pt idx="9">
                  <c:v>13.716952734725149</c:v>
                </c:pt>
              </c:numCache>
            </c:numRef>
          </c:val>
          <c:smooth val="0"/>
        </c:ser>
        <c:dLbls>
          <c:showLegendKey val="0"/>
          <c:showVal val="1"/>
          <c:showCatName val="0"/>
          <c:showSerName val="0"/>
          <c:showPercent val="0"/>
          <c:showBubbleSize val="0"/>
        </c:dLbls>
        <c:marker val="1"/>
        <c:smooth val="0"/>
        <c:axId val="638181728"/>
        <c:axId val="638192704"/>
      </c:lineChart>
      <c:lineChart>
        <c:grouping val="standard"/>
        <c:varyColors val="0"/>
        <c:ser>
          <c:idx val="2"/>
          <c:order val="2"/>
          <c:tx>
            <c:strRef>
              <c:f>stat_etablissement_graph_BGT!$E$26</c:f>
              <c:strCache>
                <c:ptCount val="1"/>
                <c:pt idx="0">
                  <c:v>Moyenne département 36  2014: 14,01</c:v>
                </c:pt>
              </c:strCache>
            </c:strRef>
          </c:tx>
          <c:spPr>
            <a:ln w="19050"/>
          </c:spPr>
          <c:marker>
            <c:symbol val="none"/>
          </c:marker>
          <c:dLbls>
            <c:delete val="1"/>
          </c:dLbls>
          <c:cat>
            <c:strRef>
              <c:f>stat_etablissement_graph_BGT!$B$27:$B$36</c:f>
              <c:strCache>
                <c:ptCount val="10"/>
                <c:pt idx="0">
                  <c:v>LYCEE BLAISE PASCAL</c:v>
                </c:pt>
                <c:pt idx="1">
                  <c:v>LYCEE P.M CURIE</c:v>
                </c:pt>
                <c:pt idx="2">
                  <c:v>LYCEE ROLLINAT</c:v>
                </c:pt>
                <c:pt idx="3">
                  <c:v>LYCEE PASTEUR</c:v>
                </c:pt>
                <c:pt idx="4">
                  <c:v>LYCEE SAINT CYR</c:v>
                </c:pt>
                <c:pt idx="5">
                  <c:v>LYCEE GEORGE SAND</c:v>
                </c:pt>
                <c:pt idx="6">
                  <c:v>LYCEE SAINTE SOLANGE</c:v>
                </c:pt>
                <c:pt idx="7">
                  <c:v>LYCEE AGRICOLE 36</c:v>
                </c:pt>
                <c:pt idx="8">
                  <c:v>LYCEE H. DE BALZAC</c:v>
                </c:pt>
                <c:pt idx="9">
                  <c:v>LYCEE JEAN GIRAUDOUX</c:v>
                </c:pt>
              </c:strCache>
            </c:strRef>
          </c:cat>
          <c:val>
            <c:numRef>
              <c:f>stat_etablissement_graph_BGT!$E$27:$E$36</c:f>
              <c:numCache>
                <c:formatCode>0.00</c:formatCode>
                <c:ptCount val="10"/>
                <c:pt idx="0">
                  <c:v>14.02763707208465</c:v>
                </c:pt>
                <c:pt idx="1">
                  <c:v>14.02763707208465</c:v>
                </c:pt>
                <c:pt idx="2">
                  <c:v>14.02763707208465</c:v>
                </c:pt>
                <c:pt idx="3">
                  <c:v>14.02763707208465</c:v>
                </c:pt>
                <c:pt idx="4">
                  <c:v>14.02763707208465</c:v>
                </c:pt>
                <c:pt idx="5">
                  <c:v>14.02763707208465</c:v>
                </c:pt>
                <c:pt idx="6">
                  <c:v>14.02763707208465</c:v>
                </c:pt>
                <c:pt idx="7">
                  <c:v>14.02763707208465</c:v>
                </c:pt>
                <c:pt idx="8">
                  <c:v>14.02763707208465</c:v>
                </c:pt>
                <c:pt idx="9">
                  <c:v>14.02763707208465</c:v>
                </c:pt>
              </c:numCache>
            </c:numRef>
          </c:val>
          <c:smooth val="0"/>
        </c:ser>
        <c:dLbls>
          <c:showLegendKey val="0"/>
          <c:showVal val="1"/>
          <c:showCatName val="0"/>
          <c:showSerName val="0"/>
          <c:showPercent val="0"/>
          <c:showBubbleSize val="0"/>
        </c:dLbls>
        <c:marker val="1"/>
        <c:smooth val="0"/>
        <c:axId val="638191528"/>
        <c:axId val="638183296"/>
      </c:lineChart>
      <c:catAx>
        <c:axId val="638181728"/>
        <c:scaling>
          <c:orientation val="minMax"/>
        </c:scaling>
        <c:delete val="0"/>
        <c:axPos val="b"/>
        <c:majorGridlines/>
        <c:numFmt formatCode="General" sourceLinked="0"/>
        <c:majorTickMark val="out"/>
        <c:minorTickMark val="none"/>
        <c:tickLblPos val="nextTo"/>
        <c:txPr>
          <a:bodyPr rot="-2700000" vert="horz"/>
          <a:lstStyle/>
          <a:p>
            <a:pPr>
              <a:defRPr/>
            </a:pPr>
            <a:endParaRPr lang="fr-FR"/>
          </a:p>
        </c:txPr>
        <c:crossAx val="638192704"/>
        <c:crosses val="autoZero"/>
        <c:auto val="0"/>
        <c:lblAlgn val="ctr"/>
        <c:lblOffset val="100"/>
        <c:tickLblSkip val="1"/>
        <c:tickMarkSkip val="1"/>
        <c:noMultiLvlLbl val="0"/>
      </c:catAx>
      <c:valAx>
        <c:axId val="638192704"/>
        <c:scaling>
          <c:orientation val="minMax"/>
          <c:max val="18"/>
          <c:min val="7.5"/>
        </c:scaling>
        <c:delete val="0"/>
        <c:axPos val="l"/>
        <c:majorGridlines/>
        <c:numFmt formatCode="0.00" sourceLinked="1"/>
        <c:majorTickMark val="out"/>
        <c:minorTickMark val="none"/>
        <c:tickLblPos val="nextTo"/>
        <c:txPr>
          <a:bodyPr rot="0" vert="horz"/>
          <a:lstStyle/>
          <a:p>
            <a:pPr>
              <a:defRPr/>
            </a:pPr>
            <a:endParaRPr lang="fr-FR"/>
          </a:p>
        </c:txPr>
        <c:crossAx val="638181728"/>
        <c:crosses val="autoZero"/>
        <c:crossBetween val="between"/>
        <c:majorUnit val="1"/>
        <c:minorUnit val="0.2"/>
      </c:valAx>
      <c:catAx>
        <c:axId val="638191528"/>
        <c:scaling>
          <c:orientation val="minMax"/>
        </c:scaling>
        <c:delete val="1"/>
        <c:axPos val="b"/>
        <c:numFmt formatCode="General" sourceLinked="1"/>
        <c:majorTickMark val="out"/>
        <c:minorTickMark val="none"/>
        <c:tickLblPos val="none"/>
        <c:crossAx val="638183296"/>
        <c:crosses val="autoZero"/>
        <c:auto val="0"/>
        <c:lblAlgn val="ctr"/>
        <c:lblOffset val="100"/>
        <c:noMultiLvlLbl val="0"/>
      </c:catAx>
      <c:valAx>
        <c:axId val="638183296"/>
        <c:scaling>
          <c:orientation val="minMax"/>
        </c:scaling>
        <c:delete val="1"/>
        <c:axPos val="l"/>
        <c:numFmt formatCode="0.00" sourceLinked="1"/>
        <c:majorTickMark val="out"/>
        <c:minorTickMark val="none"/>
        <c:tickLblPos val="none"/>
        <c:crossAx val="638191528"/>
        <c:crosses val="autoZero"/>
        <c:crossBetween val="between"/>
      </c:valAx>
    </c:plotArea>
    <c:legend>
      <c:legendPos val="t"/>
      <c:layout>
        <c:manualLayout>
          <c:xMode val="edge"/>
          <c:yMode val="edge"/>
          <c:x val="0.18315125895991499"/>
          <c:y val="0.12069764759012"/>
          <c:w val="0.636499864637605"/>
          <c:h val="2.9653162919852399E-2"/>
        </c:manualLayout>
      </c:layout>
      <c:overlay val="0"/>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6"/>
    </mc:Choice>
    <mc:Fallback>
      <c:style val="46"/>
    </mc:Fallback>
  </mc:AlternateContent>
  <c:chart>
    <c:title>
      <c:tx>
        <c:rich>
          <a:bodyPr/>
          <a:lstStyle/>
          <a:p>
            <a:pPr>
              <a:defRPr/>
            </a:pPr>
            <a:r>
              <a:rPr lang="fr-FR" sz="1800" b="1" i="0" u="none" strike="noStrike" baseline="0">
                <a:effectLst/>
              </a:rPr>
              <a:t>Bac G&amp;T </a:t>
            </a:r>
            <a:r>
              <a:rPr lang="fr-FR"/>
              <a:t>Evolution des moyennes des établissements du 36</a:t>
            </a:r>
          </a:p>
        </c:rich>
      </c:tx>
      <c:overlay val="0"/>
    </c:title>
    <c:autoTitleDeleted val="0"/>
    <c:plotArea>
      <c:layout/>
      <c:barChart>
        <c:barDir val="col"/>
        <c:grouping val="clustered"/>
        <c:varyColors val="0"/>
        <c:ser>
          <c:idx val="1"/>
          <c:order val="0"/>
          <c:tx>
            <c:strRef>
              <c:f>stat_etablissement_histo_BGT!$I$26</c:f>
              <c:strCache>
                <c:ptCount val="1"/>
                <c:pt idx="0">
                  <c:v>Moy Etab 2012</c:v>
                </c:pt>
              </c:strCache>
            </c:strRef>
          </c:tx>
          <c:invertIfNegative val="0"/>
          <c:cat>
            <c:strRef>
              <c:f>stat_etablissement_histo_BGT!$B$27:$B$36</c:f>
              <c:strCache>
                <c:ptCount val="10"/>
                <c:pt idx="0">
                  <c:v>LYCEE AGRICOLE 36</c:v>
                </c:pt>
                <c:pt idx="1">
                  <c:v>LYCEE BLAISE PASCAL</c:v>
                </c:pt>
                <c:pt idx="2">
                  <c:v>LYCEE GEORGE SAND</c:v>
                </c:pt>
                <c:pt idx="3">
                  <c:v>LYCEE H. DE BALZAC</c:v>
                </c:pt>
                <c:pt idx="4">
                  <c:v>LYCEE JEAN GIRAUDOUX</c:v>
                </c:pt>
                <c:pt idx="5">
                  <c:v>LYCEE P.M CURIE</c:v>
                </c:pt>
                <c:pt idx="6">
                  <c:v>LYCEE PASTEUR</c:v>
                </c:pt>
                <c:pt idx="7">
                  <c:v>LYCEE ROLLINAT</c:v>
                </c:pt>
                <c:pt idx="8">
                  <c:v>LYCEE SAINT CYR</c:v>
                </c:pt>
                <c:pt idx="9">
                  <c:v>LYCEE SAINTE SOLANGE</c:v>
                </c:pt>
              </c:strCache>
            </c:strRef>
          </c:cat>
          <c:val>
            <c:numRef>
              <c:f>stat_etablissement_histo_BGT!$I$27:$I$36</c:f>
              <c:numCache>
                <c:formatCode>0.00</c:formatCode>
                <c:ptCount val="10"/>
                <c:pt idx="0">
                  <c:v>13.18431373</c:v>
                </c:pt>
                <c:pt idx="1">
                  <c:v>12.96365248</c:v>
                </c:pt>
                <c:pt idx="2">
                  <c:v>13.98481481</c:v>
                </c:pt>
                <c:pt idx="3">
                  <c:v>13.69908257</c:v>
                </c:pt>
                <c:pt idx="4">
                  <c:v>14.2</c:v>
                </c:pt>
                <c:pt idx="5">
                  <c:v>12.62915905</c:v>
                </c:pt>
                <c:pt idx="6">
                  <c:v>13.1754902</c:v>
                </c:pt>
                <c:pt idx="7">
                  <c:v>14.087351780000001</c:v>
                </c:pt>
                <c:pt idx="8">
                  <c:v>14.752830189999999</c:v>
                </c:pt>
                <c:pt idx="9">
                  <c:v>13.821176469999999</c:v>
                </c:pt>
              </c:numCache>
            </c:numRef>
          </c:val>
        </c:ser>
        <c:ser>
          <c:idx val="2"/>
          <c:order val="1"/>
          <c:tx>
            <c:strRef>
              <c:f>stat_etablissement_histo_BGT!$G$26</c:f>
              <c:strCache>
                <c:ptCount val="1"/>
                <c:pt idx="0">
                  <c:v>Moy Etab 2013</c:v>
                </c:pt>
              </c:strCache>
            </c:strRef>
          </c:tx>
          <c:invertIfNegative val="0"/>
          <c:cat>
            <c:strRef>
              <c:f>stat_etablissement_histo_BGT!$B$27:$B$36</c:f>
              <c:strCache>
                <c:ptCount val="10"/>
                <c:pt idx="0">
                  <c:v>LYCEE AGRICOLE 36</c:v>
                </c:pt>
                <c:pt idx="1">
                  <c:v>LYCEE BLAISE PASCAL</c:v>
                </c:pt>
                <c:pt idx="2">
                  <c:v>LYCEE GEORGE SAND</c:v>
                </c:pt>
                <c:pt idx="3">
                  <c:v>LYCEE H. DE BALZAC</c:v>
                </c:pt>
                <c:pt idx="4">
                  <c:v>LYCEE JEAN GIRAUDOUX</c:v>
                </c:pt>
                <c:pt idx="5">
                  <c:v>LYCEE P.M CURIE</c:v>
                </c:pt>
                <c:pt idx="6">
                  <c:v>LYCEE PASTEUR</c:v>
                </c:pt>
                <c:pt idx="7">
                  <c:v>LYCEE ROLLINAT</c:v>
                </c:pt>
                <c:pt idx="8">
                  <c:v>LYCEE SAINT CYR</c:v>
                </c:pt>
                <c:pt idx="9">
                  <c:v>LYCEE SAINTE SOLANGE</c:v>
                </c:pt>
              </c:strCache>
            </c:strRef>
          </c:cat>
          <c:val>
            <c:numRef>
              <c:f>stat_etablissement_histo_BGT!$G$27:$G$36</c:f>
              <c:numCache>
                <c:formatCode>0.00</c:formatCode>
                <c:ptCount val="10"/>
                <c:pt idx="0">
                  <c:v>13.366666666666671</c:v>
                </c:pt>
                <c:pt idx="1">
                  <c:v>12.72573673870335</c:v>
                </c:pt>
                <c:pt idx="2">
                  <c:v>13.8884488448845</c:v>
                </c:pt>
                <c:pt idx="3">
                  <c:v>13.31623376623377</c:v>
                </c:pt>
                <c:pt idx="4">
                  <c:v>14.35682137834036</c:v>
                </c:pt>
                <c:pt idx="5">
                  <c:v>13.24202745512145</c:v>
                </c:pt>
                <c:pt idx="6">
                  <c:v>14.011740890688261</c:v>
                </c:pt>
                <c:pt idx="7">
                  <c:v>13.82158273381294</c:v>
                </c:pt>
                <c:pt idx="8">
                  <c:v>13.94473684210527</c:v>
                </c:pt>
                <c:pt idx="9">
                  <c:v>13.6557142857143</c:v>
                </c:pt>
              </c:numCache>
            </c:numRef>
          </c:val>
        </c:ser>
        <c:ser>
          <c:idx val="6"/>
          <c:order val="2"/>
          <c:tx>
            <c:strRef>
              <c:f>stat_etablissement_histo_BGT!$E$26</c:f>
              <c:strCache>
                <c:ptCount val="1"/>
                <c:pt idx="0">
                  <c:v>Moy Etab 2014</c:v>
                </c:pt>
              </c:strCache>
            </c:strRef>
          </c:tx>
          <c:invertIfNegative val="0"/>
          <c:cat>
            <c:strRef>
              <c:f>stat_etablissement_histo_BGT!$B$27:$B$36</c:f>
              <c:strCache>
                <c:ptCount val="10"/>
                <c:pt idx="0">
                  <c:v>LYCEE AGRICOLE 36</c:v>
                </c:pt>
                <c:pt idx="1">
                  <c:v>LYCEE BLAISE PASCAL</c:v>
                </c:pt>
                <c:pt idx="2">
                  <c:v>LYCEE GEORGE SAND</c:v>
                </c:pt>
                <c:pt idx="3">
                  <c:v>LYCEE H. DE BALZAC</c:v>
                </c:pt>
                <c:pt idx="4">
                  <c:v>LYCEE JEAN GIRAUDOUX</c:v>
                </c:pt>
                <c:pt idx="5">
                  <c:v>LYCEE P.M CURIE</c:v>
                </c:pt>
                <c:pt idx="6">
                  <c:v>LYCEE PASTEUR</c:v>
                </c:pt>
                <c:pt idx="7">
                  <c:v>LYCEE ROLLINAT</c:v>
                </c:pt>
                <c:pt idx="8">
                  <c:v>LYCEE SAINT CYR</c:v>
                </c:pt>
                <c:pt idx="9">
                  <c:v>LYCEE SAINTE SOLANGE</c:v>
                </c:pt>
              </c:strCache>
            </c:strRef>
          </c:cat>
          <c:val>
            <c:numRef>
              <c:f>stat_etablissement_histo_BGT!$E$27:$E$36</c:f>
              <c:numCache>
                <c:formatCode>0.00</c:formatCode>
                <c:ptCount val="10"/>
                <c:pt idx="0">
                  <c:v>13.38148148148148</c:v>
                </c:pt>
                <c:pt idx="1">
                  <c:v>12.917820069204129</c:v>
                </c:pt>
                <c:pt idx="2">
                  <c:v>14.263703703703699</c:v>
                </c:pt>
                <c:pt idx="3">
                  <c:v>14.37601351351352</c:v>
                </c:pt>
                <c:pt idx="4">
                  <c:v>14.596341463414641</c:v>
                </c:pt>
                <c:pt idx="5">
                  <c:v>13.7578125</c:v>
                </c:pt>
                <c:pt idx="6">
                  <c:v>14.430196078431379</c:v>
                </c:pt>
                <c:pt idx="7">
                  <c:v>14.21393034825871</c:v>
                </c:pt>
                <c:pt idx="8">
                  <c:v>14.469090909090911</c:v>
                </c:pt>
                <c:pt idx="9">
                  <c:v>14.864117647058819</c:v>
                </c:pt>
              </c:numCache>
            </c:numRef>
          </c:val>
        </c:ser>
        <c:ser>
          <c:idx val="7"/>
          <c:order val="3"/>
          <c:tx>
            <c:strRef>
              <c:f>stat_etablissement_histo_BGT!$C$26</c:f>
              <c:strCache>
                <c:ptCount val="1"/>
                <c:pt idx="0">
                  <c:v>Moy Etab 2015</c:v>
                </c:pt>
              </c:strCache>
            </c:strRef>
          </c:tx>
          <c:invertIfNegative val="0"/>
          <c:val>
            <c:numRef>
              <c:f>stat_etablissement_histo_BGT!$C$27:$C$36</c:f>
              <c:numCache>
                <c:formatCode>0.00</c:formatCode>
                <c:ptCount val="10"/>
                <c:pt idx="0">
                  <c:v>14.48285714285714</c:v>
                </c:pt>
                <c:pt idx="1">
                  <c:v>13.128717948717959</c:v>
                </c:pt>
                <c:pt idx="2">
                  <c:v>14.24392857142856</c:v>
                </c:pt>
                <c:pt idx="3">
                  <c:v>14.73031358885018</c:v>
                </c:pt>
                <c:pt idx="4">
                  <c:v>14.80520984081042</c:v>
                </c:pt>
                <c:pt idx="5">
                  <c:v>13.754470709146959</c:v>
                </c:pt>
                <c:pt idx="6">
                  <c:v>13.909469696969699</c:v>
                </c:pt>
                <c:pt idx="7">
                  <c:v>13.812236286919831</c:v>
                </c:pt>
                <c:pt idx="8">
                  <c:v>14.15909090909091</c:v>
                </c:pt>
                <c:pt idx="9">
                  <c:v>14.311999999999999</c:v>
                </c:pt>
              </c:numCache>
            </c:numRef>
          </c:val>
        </c:ser>
        <c:dLbls>
          <c:showLegendKey val="0"/>
          <c:showVal val="0"/>
          <c:showCatName val="0"/>
          <c:showSerName val="0"/>
          <c:showPercent val="0"/>
          <c:showBubbleSize val="0"/>
        </c:dLbls>
        <c:gapWidth val="150"/>
        <c:axId val="638188784"/>
        <c:axId val="638189176"/>
      </c:barChart>
      <c:catAx>
        <c:axId val="638188784"/>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89176"/>
        <c:crosses val="autoZero"/>
        <c:auto val="0"/>
        <c:lblAlgn val="ctr"/>
        <c:lblOffset val="100"/>
        <c:tickLblSkip val="1"/>
        <c:tickMarkSkip val="1"/>
        <c:noMultiLvlLbl val="0"/>
      </c:catAx>
      <c:valAx>
        <c:axId val="638189176"/>
        <c:scaling>
          <c:orientation val="minMax"/>
          <c:max val="16"/>
          <c:min val="11.5"/>
        </c:scaling>
        <c:delete val="0"/>
        <c:axPos val="l"/>
        <c:majorGridlines/>
        <c:numFmt formatCode="0.00" sourceLinked="1"/>
        <c:majorTickMark val="none"/>
        <c:minorTickMark val="none"/>
        <c:tickLblPos val="nextTo"/>
        <c:txPr>
          <a:bodyPr rot="0" vert="horz"/>
          <a:lstStyle/>
          <a:p>
            <a:pPr>
              <a:defRPr/>
            </a:pPr>
            <a:endParaRPr lang="fr-FR"/>
          </a:p>
        </c:txPr>
        <c:crossAx val="638188784"/>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1"/>
    <c:plotArea>
      <c:layout>
        <c:manualLayout>
          <c:layoutTarget val="inner"/>
          <c:xMode val="edge"/>
          <c:yMode val="edge"/>
          <c:x val="6.6229164720105704E-2"/>
          <c:y val="0.21397390951454201"/>
          <c:w val="0.91192532595132303"/>
          <c:h val="0.54366812227074202"/>
        </c:manualLayout>
      </c:layout>
      <c:barChart>
        <c:barDir val="col"/>
        <c:grouping val="clustered"/>
        <c:varyColors val="0"/>
        <c:ser>
          <c:idx val="1"/>
          <c:order val="0"/>
          <c:tx>
            <c:strRef>
              <c:f>stat_etablissement_graph_BGT!$C$37</c:f>
              <c:strCache>
                <c:ptCount val="1"/>
                <c:pt idx="0">
                  <c:v>Moy Etab</c:v>
                </c:pt>
              </c:strCache>
            </c:strRef>
          </c:tx>
          <c:invertIfNegative val="0"/>
          <c:dLbls>
            <c:spPr>
              <a:noFill/>
              <a:ln>
                <a:noFill/>
              </a:ln>
              <a:effectLst/>
            </c:spPr>
            <c:txPr>
              <a:bodyPr rot="-5400000" vert="horz"/>
              <a:lstStyle/>
              <a:p>
                <a:pPr>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stat_etablissement_graph_BGT!$F$38:$F$58</c:f>
                <c:numCache>
                  <c:formatCode>General</c:formatCode>
                  <c:ptCount val="21"/>
                  <c:pt idx="0">
                    <c:v>3.3232786871919249</c:v>
                  </c:pt>
                  <c:pt idx="1">
                    <c:v>3.8392866706541922</c:v>
                  </c:pt>
                  <c:pt idx="2">
                    <c:v>3.116414511465428</c:v>
                  </c:pt>
                  <c:pt idx="3">
                    <c:v>3.1869208177864401</c:v>
                  </c:pt>
                  <c:pt idx="4">
                    <c:v>3.5476205489584149</c:v>
                  </c:pt>
                  <c:pt idx="5">
                    <c:v>4.0025871887629014</c:v>
                  </c:pt>
                  <c:pt idx="6">
                    <c:v>2.2353545303918141</c:v>
                  </c:pt>
                  <c:pt idx="7">
                    <c:v>2.828794471014167</c:v>
                  </c:pt>
                  <c:pt idx="8">
                    <c:v>3.0022493729831741</c:v>
                  </c:pt>
                  <c:pt idx="9">
                    <c:v>3.144709655439438</c:v>
                  </c:pt>
                  <c:pt idx="10">
                    <c:v>2.4978781316832159</c:v>
                  </c:pt>
                  <c:pt idx="11">
                    <c:v>3.4611121226928878</c:v>
                  </c:pt>
                  <c:pt idx="12">
                    <c:v>2.9411412836001212</c:v>
                  </c:pt>
                  <c:pt idx="13">
                    <c:v>2.4838235495379868</c:v>
                  </c:pt>
                  <c:pt idx="14">
                    <c:v>3.3220757828410199</c:v>
                  </c:pt>
                  <c:pt idx="15">
                    <c:v>2.6891963365440952</c:v>
                  </c:pt>
                  <c:pt idx="16">
                    <c:v>3.1521915931603548</c:v>
                  </c:pt>
                  <c:pt idx="17">
                    <c:v>3.1408853611841381</c:v>
                  </c:pt>
                  <c:pt idx="18">
                    <c:v>3.1846917228845202</c:v>
                  </c:pt>
                  <c:pt idx="19">
                    <c:v>2.7097060754734619</c:v>
                  </c:pt>
                  <c:pt idx="20">
                    <c:v>1.8890196033203031</c:v>
                  </c:pt>
                </c:numCache>
              </c:numRef>
            </c:plus>
            <c:minus>
              <c:numRef>
                <c:f>stat_etablissement_graph_BGT!$F$38:$F$58</c:f>
                <c:numCache>
                  <c:formatCode>General</c:formatCode>
                  <c:ptCount val="21"/>
                  <c:pt idx="0">
                    <c:v>3.3232786871919249</c:v>
                  </c:pt>
                  <c:pt idx="1">
                    <c:v>3.8392866706541922</c:v>
                  </c:pt>
                  <c:pt idx="2">
                    <c:v>3.116414511465428</c:v>
                  </c:pt>
                  <c:pt idx="3">
                    <c:v>3.1869208177864401</c:v>
                  </c:pt>
                  <c:pt idx="4">
                    <c:v>3.5476205489584149</c:v>
                  </c:pt>
                  <c:pt idx="5">
                    <c:v>4.0025871887629014</c:v>
                  </c:pt>
                  <c:pt idx="6">
                    <c:v>2.2353545303918141</c:v>
                  </c:pt>
                  <c:pt idx="7">
                    <c:v>2.828794471014167</c:v>
                  </c:pt>
                  <c:pt idx="8">
                    <c:v>3.0022493729831741</c:v>
                  </c:pt>
                  <c:pt idx="9">
                    <c:v>3.144709655439438</c:v>
                  </c:pt>
                  <c:pt idx="10">
                    <c:v>2.4978781316832159</c:v>
                  </c:pt>
                  <c:pt idx="11">
                    <c:v>3.4611121226928878</c:v>
                  </c:pt>
                  <c:pt idx="12">
                    <c:v>2.9411412836001212</c:v>
                  </c:pt>
                  <c:pt idx="13">
                    <c:v>2.4838235495379868</c:v>
                  </c:pt>
                  <c:pt idx="14">
                    <c:v>3.3220757828410199</c:v>
                  </c:pt>
                  <c:pt idx="15">
                    <c:v>2.6891963365440952</c:v>
                  </c:pt>
                  <c:pt idx="16">
                    <c:v>3.1521915931603548</c:v>
                  </c:pt>
                  <c:pt idx="17">
                    <c:v>3.1408853611841381</c:v>
                  </c:pt>
                  <c:pt idx="18">
                    <c:v>3.1846917228845202</c:v>
                  </c:pt>
                  <c:pt idx="19">
                    <c:v>2.7097060754734619</c:v>
                  </c:pt>
                  <c:pt idx="20">
                    <c:v>1.8890196033203031</c:v>
                  </c:pt>
                </c:numCache>
              </c:numRef>
            </c:minus>
          </c:errBars>
          <c:cat>
            <c:strRef>
              <c:f>stat_etablissement_graph_BGT!$B$38:$B$58</c:f>
              <c:strCache>
                <c:ptCount val="21"/>
                <c:pt idx="0">
                  <c:v>LYCEE CHOISEUL</c:v>
                </c:pt>
                <c:pt idx="1">
                  <c:v>LYCEE GRANDMONT</c:v>
                </c:pt>
                <c:pt idx="2">
                  <c:v>LYC LEONARD DE VINCI</c:v>
                </c:pt>
                <c:pt idx="3">
                  <c:v>LYCEE SAINTE URSULE</c:v>
                </c:pt>
                <c:pt idx="4">
                  <c:v>LYC SAINT MEDARD INS</c:v>
                </c:pt>
                <c:pt idx="5">
                  <c:v>LYCEE SAINT GATIEN</c:v>
                </c:pt>
                <c:pt idx="6">
                  <c:v>LYCEE SAINT JOSEPH 37</c:v>
                </c:pt>
                <c:pt idx="7">
                  <c:v>LYCEE STE MARGUERITE</c:v>
                </c:pt>
                <c:pt idx="8">
                  <c:v>LYCEE DESCARTES</c:v>
                </c:pt>
                <c:pt idx="9">
                  <c:v>LYCEE JEAN MONNET</c:v>
                </c:pt>
                <c:pt idx="10">
                  <c:v>LYCEE SAINT DENIS</c:v>
                </c:pt>
                <c:pt idx="11">
                  <c:v>LYCEE J DE VAUCANSON</c:v>
                </c:pt>
                <c:pt idx="12">
                  <c:v>LYCEE A. DE VIGNY</c:v>
                </c:pt>
                <c:pt idx="13">
                  <c:v>LYCEE AGRICOLE 37</c:v>
                </c:pt>
                <c:pt idx="14">
                  <c:v>LYCEE BALZAC</c:v>
                </c:pt>
                <c:pt idx="15">
                  <c:v>LYCEE FONTIVILLE</c:v>
                </c:pt>
                <c:pt idx="16">
                  <c:v>LYCEE MARMOUTIER</c:v>
                </c:pt>
                <c:pt idx="17">
                  <c:v>LYCEE RABELAIS</c:v>
                </c:pt>
                <c:pt idx="18">
                  <c:v>LYCEE P.L COURIER</c:v>
                </c:pt>
                <c:pt idx="19">
                  <c:v>LYCEE SAINT GREGOIRE</c:v>
                </c:pt>
                <c:pt idx="20">
                  <c:v>LYCEE M.NADAUD</c:v>
                </c:pt>
              </c:strCache>
            </c:strRef>
          </c:cat>
          <c:val>
            <c:numRef>
              <c:f>stat_etablissement_graph_BGT!$C$38:$C$58</c:f>
              <c:numCache>
                <c:formatCode>0.00</c:formatCode>
                <c:ptCount val="21"/>
                <c:pt idx="0">
                  <c:v>12.475808383233529</c:v>
                </c:pt>
                <c:pt idx="1">
                  <c:v>12.885854724194459</c:v>
                </c:pt>
                <c:pt idx="2">
                  <c:v>12.987203166226911</c:v>
                </c:pt>
                <c:pt idx="3">
                  <c:v>13.4549132947977</c:v>
                </c:pt>
                <c:pt idx="4">
                  <c:v>13.553424657534251</c:v>
                </c:pt>
                <c:pt idx="5">
                  <c:v>13.57403846153845</c:v>
                </c:pt>
                <c:pt idx="6">
                  <c:v>13.63111111111111</c:v>
                </c:pt>
                <c:pt idx="7">
                  <c:v>13.64594594594595</c:v>
                </c:pt>
                <c:pt idx="8">
                  <c:v>13.663235294117641</c:v>
                </c:pt>
                <c:pt idx="9">
                  <c:v>13.674470734744711</c:v>
                </c:pt>
                <c:pt idx="10">
                  <c:v>13.762361623616229</c:v>
                </c:pt>
                <c:pt idx="11">
                  <c:v>13.77566371681416</c:v>
                </c:pt>
                <c:pt idx="12">
                  <c:v>13.80506566604128</c:v>
                </c:pt>
                <c:pt idx="13">
                  <c:v>14.02040816326531</c:v>
                </c:pt>
                <c:pt idx="14">
                  <c:v>14.087085714285729</c:v>
                </c:pt>
                <c:pt idx="15">
                  <c:v>14.178294573643409</c:v>
                </c:pt>
                <c:pt idx="16">
                  <c:v>14.217803030303029</c:v>
                </c:pt>
                <c:pt idx="17">
                  <c:v>14.228198074277829</c:v>
                </c:pt>
                <c:pt idx="18">
                  <c:v>14.41700318809777</c:v>
                </c:pt>
                <c:pt idx="19">
                  <c:v>14.864137931034479</c:v>
                </c:pt>
                <c:pt idx="20">
                  <c:v>15.37777777777778</c:v>
                </c:pt>
              </c:numCache>
            </c:numRef>
          </c:val>
        </c:ser>
        <c:dLbls>
          <c:showLegendKey val="0"/>
          <c:showVal val="1"/>
          <c:showCatName val="0"/>
          <c:showSerName val="0"/>
          <c:showPercent val="0"/>
          <c:showBubbleSize val="0"/>
        </c:dLbls>
        <c:gapWidth val="150"/>
        <c:axId val="638192312"/>
        <c:axId val="638184080"/>
      </c:barChart>
      <c:lineChart>
        <c:grouping val="standard"/>
        <c:varyColors val="0"/>
        <c:ser>
          <c:idx val="0"/>
          <c:order val="1"/>
          <c:tx>
            <c:strRef>
              <c:f>stat_etablissement_graph_BGT!$D$37</c:f>
              <c:strCache>
                <c:ptCount val="1"/>
                <c:pt idx="0">
                  <c:v>Moyenne académique 2014 : 13,53</c:v>
                </c:pt>
              </c:strCache>
            </c:strRef>
          </c:tx>
          <c:spPr>
            <a:ln w="19050"/>
          </c:spPr>
          <c:marker>
            <c:symbol val="none"/>
          </c:marker>
          <c:dLbls>
            <c:delete val="1"/>
          </c:dLbls>
          <c:cat>
            <c:strRef>
              <c:f>stat_etablissement_graph_BGT!$B$38:$B$58</c:f>
              <c:strCache>
                <c:ptCount val="21"/>
                <c:pt idx="0">
                  <c:v>LYCEE CHOISEUL</c:v>
                </c:pt>
                <c:pt idx="1">
                  <c:v>LYCEE GRANDMONT</c:v>
                </c:pt>
                <c:pt idx="2">
                  <c:v>LYC LEONARD DE VINCI</c:v>
                </c:pt>
                <c:pt idx="3">
                  <c:v>LYCEE SAINTE URSULE</c:v>
                </c:pt>
                <c:pt idx="4">
                  <c:v>LYC SAINT MEDARD INS</c:v>
                </c:pt>
                <c:pt idx="5">
                  <c:v>LYCEE SAINT GATIEN</c:v>
                </c:pt>
                <c:pt idx="6">
                  <c:v>LYCEE SAINT JOSEPH 37</c:v>
                </c:pt>
                <c:pt idx="7">
                  <c:v>LYCEE STE MARGUERITE</c:v>
                </c:pt>
                <c:pt idx="8">
                  <c:v>LYCEE DESCARTES</c:v>
                </c:pt>
                <c:pt idx="9">
                  <c:v>LYCEE JEAN MONNET</c:v>
                </c:pt>
                <c:pt idx="10">
                  <c:v>LYCEE SAINT DENIS</c:v>
                </c:pt>
                <c:pt idx="11">
                  <c:v>LYCEE J DE VAUCANSON</c:v>
                </c:pt>
                <c:pt idx="12">
                  <c:v>LYCEE A. DE VIGNY</c:v>
                </c:pt>
                <c:pt idx="13">
                  <c:v>LYCEE AGRICOLE 37</c:v>
                </c:pt>
                <c:pt idx="14">
                  <c:v>LYCEE BALZAC</c:v>
                </c:pt>
                <c:pt idx="15">
                  <c:v>LYCEE FONTIVILLE</c:v>
                </c:pt>
                <c:pt idx="16">
                  <c:v>LYCEE MARMOUTIER</c:v>
                </c:pt>
                <c:pt idx="17">
                  <c:v>LYCEE RABELAIS</c:v>
                </c:pt>
                <c:pt idx="18">
                  <c:v>LYCEE P.L COURIER</c:v>
                </c:pt>
                <c:pt idx="19">
                  <c:v>LYCEE SAINT GREGOIRE</c:v>
                </c:pt>
                <c:pt idx="20">
                  <c:v>LYCEE M.NADAUD</c:v>
                </c:pt>
              </c:strCache>
            </c:strRef>
          </c:cat>
          <c:val>
            <c:numRef>
              <c:f>stat_etablissement_graph_BGT!$D$38:$D$58</c:f>
              <c:numCache>
                <c:formatCode>0.00</c:formatCode>
                <c:ptCount val="21"/>
                <c:pt idx="0">
                  <c:v>13.716952734725149</c:v>
                </c:pt>
                <c:pt idx="1">
                  <c:v>13.716952734725149</c:v>
                </c:pt>
                <c:pt idx="2">
                  <c:v>13.716952734725149</c:v>
                </c:pt>
                <c:pt idx="3">
                  <c:v>13.716952734725149</c:v>
                </c:pt>
                <c:pt idx="4">
                  <c:v>13.716952734725149</c:v>
                </c:pt>
                <c:pt idx="5">
                  <c:v>13.716952734725149</c:v>
                </c:pt>
                <c:pt idx="6">
                  <c:v>13.716952734725149</c:v>
                </c:pt>
                <c:pt idx="7">
                  <c:v>13.716952734725149</c:v>
                </c:pt>
                <c:pt idx="8">
                  <c:v>13.716952734725149</c:v>
                </c:pt>
                <c:pt idx="9">
                  <c:v>13.716952734725149</c:v>
                </c:pt>
                <c:pt idx="10">
                  <c:v>13.716952734725149</c:v>
                </c:pt>
                <c:pt idx="11">
                  <c:v>13.716952734725149</c:v>
                </c:pt>
                <c:pt idx="12">
                  <c:v>13.716952734725149</c:v>
                </c:pt>
                <c:pt idx="13">
                  <c:v>13.716952734725149</c:v>
                </c:pt>
                <c:pt idx="14">
                  <c:v>13.716952734725149</c:v>
                </c:pt>
                <c:pt idx="15">
                  <c:v>13.716952734725149</c:v>
                </c:pt>
                <c:pt idx="16">
                  <c:v>13.716952734725149</c:v>
                </c:pt>
                <c:pt idx="17">
                  <c:v>13.716952734725149</c:v>
                </c:pt>
                <c:pt idx="18">
                  <c:v>13.716952734725149</c:v>
                </c:pt>
                <c:pt idx="19">
                  <c:v>13.716952734725149</c:v>
                </c:pt>
                <c:pt idx="20">
                  <c:v>13.716952734725149</c:v>
                </c:pt>
              </c:numCache>
            </c:numRef>
          </c:val>
          <c:smooth val="0"/>
        </c:ser>
        <c:dLbls>
          <c:showLegendKey val="0"/>
          <c:showVal val="1"/>
          <c:showCatName val="0"/>
          <c:showSerName val="0"/>
          <c:showPercent val="0"/>
          <c:showBubbleSize val="0"/>
        </c:dLbls>
        <c:marker val="1"/>
        <c:smooth val="0"/>
        <c:axId val="638192312"/>
        <c:axId val="638184080"/>
      </c:lineChart>
      <c:lineChart>
        <c:grouping val="standard"/>
        <c:varyColors val="0"/>
        <c:ser>
          <c:idx val="2"/>
          <c:order val="2"/>
          <c:tx>
            <c:strRef>
              <c:f>stat_etablissement_graph_BGT!$E$37</c:f>
              <c:strCache>
                <c:ptCount val="1"/>
                <c:pt idx="0">
                  <c:v>Moyenne département 37  2014: 13,55</c:v>
                </c:pt>
              </c:strCache>
            </c:strRef>
          </c:tx>
          <c:spPr>
            <a:ln w="19050"/>
          </c:spPr>
          <c:marker>
            <c:symbol val="none"/>
          </c:marker>
          <c:dLbls>
            <c:delete val="1"/>
          </c:dLbls>
          <c:cat>
            <c:strRef>
              <c:f>stat_etablissement_graph_BGT!$B$38:$B$58</c:f>
              <c:strCache>
                <c:ptCount val="21"/>
                <c:pt idx="0">
                  <c:v>LYCEE CHOISEUL</c:v>
                </c:pt>
                <c:pt idx="1">
                  <c:v>LYCEE GRANDMONT</c:v>
                </c:pt>
                <c:pt idx="2">
                  <c:v>LYC LEONARD DE VINCI</c:v>
                </c:pt>
                <c:pt idx="3">
                  <c:v>LYCEE SAINTE URSULE</c:v>
                </c:pt>
                <c:pt idx="4">
                  <c:v>LYC SAINT MEDARD INS</c:v>
                </c:pt>
                <c:pt idx="5">
                  <c:v>LYCEE SAINT GATIEN</c:v>
                </c:pt>
                <c:pt idx="6">
                  <c:v>LYCEE SAINT JOSEPH 37</c:v>
                </c:pt>
                <c:pt idx="7">
                  <c:v>LYCEE STE MARGUERITE</c:v>
                </c:pt>
                <c:pt idx="8">
                  <c:v>LYCEE DESCARTES</c:v>
                </c:pt>
                <c:pt idx="9">
                  <c:v>LYCEE JEAN MONNET</c:v>
                </c:pt>
                <c:pt idx="10">
                  <c:v>LYCEE SAINT DENIS</c:v>
                </c:pt>
                <c:pt idx="11">
                  <c:v>LYCEE J DE VAUCANSON</c:v>
                </c:pt>
                <c:pt idx="12">
                  <c:v>LYCEE A. DE VIGNY</c:v>
                </c:pt>
                <c:pt idx="13">
                  <c:v>LYCEE AGRICOLE 37</c:v>
                </c:pt>
                <c:pt idx="14">
                  <c:v>LYCEE BALZAC</c:v>
                </c:pt>
                <c:pt idx="15">
                  <c:v>LYCEE FONTIVILLE</c:v>
                </c:pt>
                <c:pt idx="16">
                  <c:v>LYCEE MARMOUTIER</c:v>
                </c:pt>
                <c:pt idx="17">
                  <c:v>LYCEE RABELAIS</c:v>
                </c:pt>
                <c:pt idx="18">
                  <c:v>LYCEE P.L COURIER</c:v>
                </c:pt>
                <c:pt idx="19">
                  <c:v>LYCEE SAINT GREGOIRE</c:v>
                </c:pt>
                <c:pt idx="20">
                  <c:v>LYCEE M.NADAUD</c:v>
                </c:pt>
              </c:strCache>
            </c:strRef>
          </c:cat>
          <c:val>
            <c:numRef>
              <c:f>stat_etablissement_graph_BGT!$E$38:$E$58</c:f>
              <c:numCache>
                <c:formatCode>0.00</c:formatCode>
                <c:ptCount val="21"/>
                <c:pt idx="0">
                  <c:v>13.59761235955057</c:v>
                </c:pt>
                <c:pt idx="1">
                  <c:v>13.59761235955057</c:v>
                </c:pt>
                <c:pt idx="2">
                  <c:v>13.59761235955057</c:v>
                </c:pt>
                <c:pt idx="3">
                  <c:v>13.59761235955057</c:v>
                </c:pt>
                <c:pt idx="4">
                  <c:v>13.59761235955057</c:v>
                </c:pt>
                <c:pt idx="5">
                  <c:v>13.59761235955057</c:v>
                </c:pt>
                <c:pt idx="6">
                  <c:v>13.59761235955057</c:v>
                </c:pt>
                <c:pt idx="7">
                  <c:v>13.59761235955057</c:v>
                </c:pt>
                <c:pt idx="8">
                  <c:v>13.59761235955057</c:v>
                </c:pt>
                <c:pt idx="9">
                  <c:v>13.59761235955057</c:v>
                </c:pt>
                <c:pt idx="10">
                  <c:v>13.59761235955057</c:v>
                </c:pt>
                <c:pt idx="11">
                  <c:v>13.59761235955057</c:v>
                </c:pt>
                <c:pt idx="12">
                  <c:v>13.59761235955057</c:v>
                </c:pt>
                <c:pt idx="13">
                  <c:v>13.59761235955057</c:v>
                </c:pt>
                <c:pt idx="14">
                  <c:v>13.59761235955057</c:v>
                </c:pt>
                <c:pt idx="15">
                  <c:v>13.59761235955057</c:v>
                </c:pt>
                <c:pt idx="16">
                  <c:v>13.59761235955057</c:v>
                </c:pt>
                <c:pt idx="17">
                  <c:v>13.59761235955057</c:v>
                </c:pt>
                <c:pt idx="18">
                  <c:v>13.59761235955057</c:v>
                </c:pt>
                <c:pt idx="19">
                  <c:v>13.59761235955057</c:v>
                </c:pt>
                <c:pt idx="20">
                  <c:v>13.59761235955057</c:v>
                </c:pt>
              </c:numCache>
            </c:numRef>
          </c:val>
          <c:smooth val="0"/>
        </c:ser>
        <c:dLbls>
          <c:showLegendKey val="0"/>
          <c:showVal val="1"/>
          <c:showCatName val="0"/>
          <c:showSerName val="0"/>
          <c:showPercent val="0"/>
          <c:showBubbleSize val="0"/>
        </c:dLbls>
        <c:marker val="1"/>
        <c:smooth val="0"/>
        <c:axId val="638182904"/>
        <c:axId val="638189960"/>
      </c:lineChart>
      <c:catAx>
        <c:axId val="638192312"/>
        <c:scaling>
          <c:orientation val="minMax"/>
        </c:scaling>
        <c:delete val="0"/>
        <c:axPos val="b"/>
        <c:majorGridlines/>
        <c:numFmt formatCode="General" sourceLinked="0"/>
        <c:majorTickMark val="out"/>
        <c:minorTickMark val="none"/>
        <c:tickLblPos val="nextTo"/>
        <c:txPr>
          <a:bodyPr rot="-2700000" vert="horz"/>
          <a:lstStyle/>
          <a:p>
            <a:pPr>
              <a:defRPr/>
            </a:pPr>
            <a:endParaRPr lang="fr-FR"/>
          </a:p>
        </c:txPr>
        <c:crossAx val="638184080"/>
        <c:crosses val="autoZero"/>
        <c:auto val="0"/>
        <c:lblAlgn val="ctr"/>
        <c:lblOffset val="100"/>
        <c:tickLblSkip val="1"/>
        <c:tickMarkSkip val="1"/>
        <c:noMultiLvlLbl val="0"/>
      </c:catAx>
      <c:valAx>
        <c:axId val="638184080"/>
        <c:scaling>
          <c:orientation val="minMax"/>
          <c:max val="18"/>
          <c:min val="7.5"/>
        </c:scaling>
        <c:delete val="0"/>
        <c:axPos val="l"/>
        <c:majorGridlines/>
        <c:numFmt formatCode="0.00" sourceLinked="1"/>
        <c:majorTickMark val="out"/>
        <c:minorTickMark val="none"/>
        <c:tickLblPos val="nextTo"/>
        <c:txPr>
          <a:bodyPr rot="0" vert="horz"/>
          <a:lstStyle/>
          <a:p>
            <a:pPr>
              <a:defRPr/>
            </a:pPr>
            <a:endParaRPr lang="fr-FR"/>
          </a:p>
        </c:txPr>
        <c:crossAx val="638192312"/>
        <c:crosses val="autoZero"/>
        <c:crossBetween val="between"/>
        <c:majorUnit val="1"/>
        <c:minorUnit val="0.2"/>
      </c:valAx>
      <c:catAx>
        <c:axId val="638182904"/>
        <c:scaling>
          <c:orientation val="minMax"/>
        </c:scaling>
        <c:delete val="1"/>
        <c:axPos val="b"/>
        <c:numFmt formatCode="General" sourceLinked="1"/>
        <c:majorTickMark val="out"/>
        <c:minorTickMark val="none"/>
        <c:tickLblPos val="none"/>
        <c:crossAx val="638189960"/>
        <c:crosses val="autoZero"/>
        <c:auto val="0"/>
        <c:lblAlgn val="ctr"/>
        <c:lblOffset val="100"/>
        <c:noMultiLvlLbl val="0"/>
      </c:catAx>
      <c:valAx>
        <c:axId val="638189960"/>
        <c:scaling>
          <c:orientation val="minMax"/>
        </c:scaling>
        <c:delete val="1"/>
        <c:axPos val="l"/>
        <c:numFmt formatCode="0.00" sourceLinked="1"/>
        <c:majorTickMark val="out"/>
        <c:minorTickMark val="none"/>
        <c:tickLblPos val="none"/>
        <c:crossAx val="638182904"/>
        <c:crosses val="autoZero"/>
        <c:crossBetween val="between"/>
      </c:valAx>
    </c:plotArea>
    <c:legend>
      <c:legendPos val="t"/>
      <c:layout>
        <c:manualLayout>
          <c:xMode val="edge"/>
          <c:yMode val="edge"/>
          <c:x val="0.14395684858114899"/>
          <c:y val="0.120697727631499"/>
          <c:w val="0.74649789065257999"/>
          <c:h val="2.9653162919852399E-2"/>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9.8804891763292504E-2"/>
          <c:y val="6.7837590171034398E-2"/>
          <c:w val="0.88686121336081503"/>
          <c:h val="0.79927139616264098"/>
        </c:manualLayout>
      </c:layout>
      <c:barChart>
        <c:barDir val="col"/>
        <c:grouping val="clustered"/>
        <c:varyColors val="0"/>
        <c:ser>
          <c:idx val="0"/>
          <c:order val="0"/>
          <c:tx>
            <c:strRef>
              <c:f>Feuil1!$B$1</c:f>
              <c:strCache>
                <c:ptCount val="1"/>
                <c:pt idx="0">
                  <c:v>2011</c:v>
                </c:pt>
              </c:strCache>
            </c:strRef>
          </c:tx>
          <c:invertIfNegative val="0"/>
          <c:dLbls>
            <c:dLbl>
              <c:idx val="3"/>
              <c:layout>
                <c:manualLayout>
                  <c:x val="-4.3389269047974504E-3"/>
                  <c:y val="0.19285308008684701"/>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Feuil1!$B$2:$B$6</c:f>
              <c:numCache>
                <c:formatCode>0.0%</c:formatCode>
                <c:ptCount val="5"/>
                <c:pt idx="0">
                  <c:v>0.259460479021072</c:v>
                </c:pt>
                <c:pt idx="1">
                  <c:v>5.1578119397163398E-2</c:v>
                </c:pt>
                <c:pt idx="2">
                  <c:v>0.113732129335403</c:v>
                </c:pt>
                <c:pt idx="3">
                  <c:v>0.52623313665390004</c:v>
                </c:pt>
                <c:pt idx="4">
                  <c:v>4.8996116966009098E-2</c:v>
                </c:pt>
              </c:numCache>
            </c:numRef>
          </c:val>
        </c:ser>
        <c:ser>
          <c:idx val="1"/>
          <c:order val="1"/>
          <c:tx>
            <c:strRef>
              <c:f>Feuil1!$C$1</c:f>
              <c:strCache>
                <c:ptCount val="1"/>
                <c:pt idx="0">
                  <c:v>2012</c:v>
                </c:pt>
              </c:strCache>
            </c:strRef>
          </c:tx>
          <c:invertIfNegative val="0"/>
          <c:dLbls>
            <c:dLbl>
              <c:idx val="3"/>
              <c:layout>
                <c:manualLayout>
                  <c:x val="0"/>
                  <c:y val="0.197045538349604"/>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Feuil1!$C$2:$C$6</c:f>
              <c:numCache>
                <c:formatCode>0.0%</c:formatCode>
                <c:ptCount val="5"/>
                <c:pt idx="0">
                  <c:v>0.26004362106323198</c:v>
                </c:pt>
                <c:pt idx="1">
                  <c:v>5.6886475533247001E-2</c:v>
                </c:pt>
                <c:pt idx="2">
                  <c:v>0.11605746299028399</c:v>
                </c:pt>
                <c:pt idx="3">
                  <c:v>0.49726268649101302</c:v>
                </c:pt>
                <c:pt idx="4">
                  <c:v>6.9749735295772497E-2</c:v>
                </c:pt>
              </c:numCache>
            </c:numRef>
          </c:val>
        </c:ser>
        <c:ser>
          <c:idx val="2"/>
          <c:order val="2"/>
          <c:tx>
            <c:strRef>
              <c:f>Feuil1!$D$1</c:f>
              <c:strCache>
                <c:ptCount val="1"/>
                <c:pt idx="0">
                  <c:v>2013</c:v>
                </c:pt>
              </c:strCache>
            </c:strRef>
          </c:tx>
          <c:invertIfNegative val="0"/>
          <c:dLbls>
            <c:dLbl>
              <c:idx val="3"/>
              <c:layout>
                <c:manualLayout>
                  <c:x val="-2.8926179365316301E-3"/>
                  <c:y val="0.20962291313787701"/>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Feuil1!$D$2:$D$6</c:f>
              <c:numCache>
                <c:formatCode>0.0%</c:formatCode>
                <c:ptCount val="5"/>
                <c:pt idx="0">
                  <c:v>0.26865330338478099</c:v>
                </c:pt>
                <c:pt idx="1">
                  <c:v>0.101367980241776</c:v>
                </c:pt>
                <c:pt idx="2">
                  <c:v>0.14928890764713301</c:v>
                </c:pt>
                <c:pt idx="3">
                  <c:v>0.32877340912818898</c:v>
                </c:pt>
                <c:pt idx="4">
                  <c:v>0.151916414499283</c:v>
                </c:pt>
              </c:numCache>
            </c:numRef>
          </c:val>
        </c:ser>
        <c:ser>
          <c:idx val="3"/>
          <c:order val="3"/>
          <c:tx>
            <c:strRef>
              <c:f>Feuil1!$E$1</c:f>
              <c:strCache>
                <c:ptCount val="1"/>
                <c:pt idx="0">
                  <c:v>2014</c:v>
                </c:pt>
              </c:strCache>
            </c:strRef>
          </c:tx>
          <c:invertIfNegative val="0"/>
          <c:dLbls>
            <c:dLbl>
              <c:idx val="3"/>
              <c:layout>
                <c:manualLayout>
                  <c:x val="-2.8926179365316301E-3"/>
                  <c:y val="0.247355037502695"/>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Feuil1!$E$2:$E$6</c:f>
              <c:numCache>
                <c:formatCode>0.00%</c:formatCode>
                <c:ptCount val="5"/>
                <c:pt idx="0">
                  <c:v>0.26100000000000001</c:v>
                </c:pt>
                <c:pt idx="1">
                  <c:v>9.6000000000000002E-2</c:v>
                </c:pt>
                <c:pt idx="2">
                  <c:v>0.15</c:v>
                </c:pt>
                <c:pt idx="3">
                  <c:v>0.32700000000000001</c:v>
                </c:pt>
                <c:pt idx="4">
                  <c:v>0.16600000000000001</c:v>
                </c:pt>
              </c:numCache>
            </c:numRef>
          </c:val>
        </c:ser>
        <c:ser>
          <c:idx val="4"/>
          <c:order val="4"/>
          <c:tx>
            <c:strRef>
              <c:f>Feuil1!$F$1</c:f>
              <c:strCache>
                <c:ptCount val="1"/>
                <c:pt idx="0">
                  <c:v>2015</c:v>
                </c:pt>
              </c:strCache>
            </c:strRef>
          </c:tx>
          <c:invertIfNegative val="0"/>
          <c:dLbls>
            <c:dLbl>
              <c:idx val="3"/>
              <c:layout>
                <c:manualLayout>
                  <c:x val="1.4463089682658201E-3"/>
                  <c:y val="0.2641248705537250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sz="1800" baseline="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CP1</c:v>
                </c:pt>
                <c:pt idx="1">
                  <c:v>CP2</c:v>
                </c:pt>
                <c:pt idx="2">
                  <c:v>CP3</c:v>
                </c:pt>
                <c:pt idx="3">
                  <c:v>CP4</c:v>
                </c:pt>
                <c:pt idx="4">
                  <c:v>CP5</c:v>
                </c:pt>
              </c:strCache>
            </c:strRef>
          </c:cat>
          <c:val>
            <c:numRef>
              <c:f>Feuil1!$F$2:$F$6</c:f>
              <c:numCache>
                <c:formatCode>0.00%</c:formatCode>
                <c:ptCount val="5"/>
                <c:pt idx="0">
                  <c:v>0.25480000000000003</c:v>
                </c:pt>
                <c:pt idx="1">
                  <c:v>0.1028</c:v>
                </c:pt>
                <c:pt idx="2">
                  <c:v>0.1404</c:v>
                </c:pt>
                <c:pt idx="3">
                  <c:v>0.32590000000000002</c:v>
                </c:pt>
                <c:pt idx="4">
                  <c:v>0.1759</c:v>
                </c:pt>
              </c:numCache>
            </c:numRef>
          </c:val>
        </c:ser>
        <c:dLbls>
          <c:showLegendKey val="0"/>
          <c:showVal val="0"/>
          <c:showCatName val="0"/>
          <c:showSerName val="0"/>
          <c:showPercent val="0"/>
          <c:showBubbleSize val="0"/>
        </c:dLbls>
        <c:gapWidth val="150"/>
        <c:axId val="638165656"/>
        <c:axId val="638167224"/>
      </c:barChart>
      <c:catAx>
        <c:axId val="638165656"/>
        <c:scaling>
          <c:orientation val="minMax"/>
        </c:scaling>
        <c:delete val="0"/>
        <c:axPos val="b"/>
        <c:numFmt formatCode="General" sourceLinked="0"/>
        <c:majorTickMark val="out"/>
        <c:minorTickMark val="none"/>
        <c:tickLblPos val="nextTo"/>
        <c:crossAx val="638167224"/>
        <c:crosses val="autoZero"/>
        <c:auto val="1"/>
        <c:lblAlgn val="ctr"/>
        <c:lblOffset val="100"/>
        <c:noMultiLvlLbl val="0"/>
      </c:catAx>
      <c:valAx>
        <c:axId val="638167224"/>
        <c:scaling>
          <c:orientation val="minMax"/>
          <c:max val="0.6"/>
          <c:min val="0"/>
        </c:scaling>
        <c:delete val="0"/>
        <c:axPos val="l"/>
        <c:majorGridlines/>
        <c:numFmt formatCode="0%" sourceLinked="0"/>
        <c:majorTickMark val="out"/>
        <c:minorTickMark val="none"/>
        <c:tickLblPos val="nextTo"/>
        <c:txPr>
          <a:bodyPr/>
          <a:lstStyle/>
          <a:p>
            <a:pPr>
              <a:defRPr sz="1600"/>
            </a:pPr>
            <a:endParaRPr lang="fr-FR"/>
          </a:p>
        </c:txPr>
        <c:crossAx val="638165656"/>
        <c:crosses val="autoZero"/>
        <c:crossBetween val="between"/>
      </c:valAx>
    </c:plotArea>
    <c:legend>
      <c:legendPos val="t"/>
      <c:layout>
        <c:manualLayout>
          <c:xMode val="edge"/>
          <c:yMode val="edge"/>
          <c:x val="0.10981197641764801"/>
          <c:y val="3.35396661020603E-2"/>
          <c:w val="0.85847661756846305"/>
          <c:h val="0.12470615654243"/>
        </c:manualLayout>
      </c:layout>
      <c:overlay val="1"/>
    </c:legend>
    <c:plotVisOnly val="1"/>
    <c:dispBlanksAs val="gap"/>
    <c:showDLblsOverMax val="0"/>
  </c:chart>
  <c:spPr>
    <a:solidFill>
      <a:schemeClr val="bg1"/>
    </a:solidFill>
  </c:spPr>
  <c:txPr>
    <a:bodyPr/>
    <a:lstStyle/>
    <a:p>
      <a:pPr>
        <a:defRPr sz="1800"/>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5"/>
    </mc:Choice>
    <mc:Fallback>
      <c:style val="45"/>
    </mc:Fallback>
  </mc:AlternateContent>
  <c:chart>
    <c:title>
      <c:tx>
        <c:rich>
          <a:bodyPr/>
          <a:lstStyle/>
          <a:p>
            <a:pPr>
              <a:defRPr/>
            </a:pPr>
            <a:r>
              <a:rPr lang="fr-FR" sz="1800" b="1" i="0" u="none" strike="noStrike" baseline="0">
                <a:effectLst/>
              </a:rPr>
              <a:t>Bac G&amp;T </a:t>
            </a:r>
            <a:r>
              <a:rPr lang="fr-FR"/>
              <a:t>Evolution des moyennes des établissements du 37</a:t>
            </a:r>
          </a:p>
        </c:rich>
      </c:tx>
      <c:overlay val="0"/>
    </c:title>
    <c:autoTitleDeleted val="0"/>
    <c:plotArea>
      <c:layout/>
      <c:barChart>
        <c:barDir val="col"/>
        <c:grouping val="clustered"/>
        <c:varyColors val="0"/>
        <c:ser>
          <c:idx val="1"/>
          <c:order val="0"/>
          <c:tx>
            <c:strRef>
              <c:f>stat_etablissement_histo_BGT!$I$37</c:f>
              <c:strCache>
                <c:ptCount val="1"/>
                <c:pt idx="0">
                  <c:v>Moy Etab 2012</c:v>
                </c:pt>
              </c:strCache>
            </c:strRef>
          </c:tx>
          <c:invertIfNegative val="0"/>
          <c:cat>
            <c:strRef>
              <c:f>stat_etablissement_histo_BGT!$B$38:$B$49</c:f>
              <c:strCache>
                <c:ptCount val="12"/>
                <c:pt idx="0">
                  <c:v>LYC LEONARD DE VINCI</c:v>
                </c:pt>
                <c:pt idx="1">
                  <c:v>LYC SAINT MEDARD INS</c:v>
                </c:pt>
                <c:pt idx="2">
                  <c:v>LYCEE A. DE VIGNY</c:v>
                </c:pt>
                <c:pt idx="3">
                  <c:v>LYCEE AGRICOLE 37</c:v>
                </c:pt>
                <c:pt idx="4">
                  <c:v>LYCEE BALZAC</c:v>
                </c:pt>
                <c:pt idx="5">
                  <c:v>LYCEE CHOISEUL</c:v>
                </c:pt>
                <c:pt idx="6">
                  <c:v>LYCEE DESCARTES</c:v>
                </c:pt>
                <c:pt idx="7">
                  <c:v>LYCEE FONTIVILLE</c:v>
                </c:pt>
                <c:pt idx="8">
                  <c:v>LYCEE GRANDMONT</c:v>
                </c:pt>
                <c:pt idx="9">
                  <c:v>LYCEE J DE VAUCANSON</c:v>
                </c:pt>
                <c:pt idx="10">
                  <c:v>LYCEE JEAN MONNET</c:v>
                </c:pt>
                <c:pt idx="11">
                  <c:v>LYCEE M.NADAUD</c:v>
                </c:pt>
              </c:strCache>
            </c:strRef>
          </c:cat>
          <c:val>
            <c:numRef>
              <c:f>stat_etablissement_histo_BGT!$I$38:$I$49</c:f>
              <c:numCache>
                <c:formatCode>0.00</c:formatCode>
                <c:ptCount val="12"/>
                <c:pt idx="0">
                  <c:v>12.511940299999999</c:v>
                </c:pt>
                <c:pt idx="1">
                  <c:v>13.317257680000001</c:v>
                </c:pt>
                <c:pt idx="2">
                  <c:v>13.143950179999999</c:v>
                </c:pt>
                <c:pt idx="3">
                  <c:v>14.56</c:v>
                </c:pt>
                <c:pt idx="4">
                  <c:v>13.22288462</c:v>
                </c:pt>
                <c:pt idx="5">
                  <c:v>12.709740930000001</c:v>
                </c:pt>
                <c:pt idx="6">
                  <c:v>13.47961712</c:v>
                </c:pt>
                <c:pt idx="7">
                  <c:v>13.52320675</c:v>
                </c:pt>
                <c:pt idx="8">
                  <c:v>12.28025186</c:v>
                </c:pt>
                <c:pt idx="9">
                  <c:v>13.065483479999999</c:v>
                </c:pt>
                <c:pt idx="10">
                  <c:v>12.5755</c:v>
                </c:pt>
                <c:pt idx="11">
                  <c:v>14.08</c:v>
                </c:pt>
              </c:numCache>
            </c:numRef>
          </c:val>
        </c:ser>
        <c:ser>
          <c:idx val="2"/>
          <c:order val="1"/>
          <c:tx>
            <c:strRef>
              <c:f>stat_etablissement_histo_BGT!$G$37</c:f>
              <c:strCache>
                <c:ptCount val="1"/>
                <c:pt idx="0">
                  <c:v>Moy Etab 2013</c:v>
                </c:pt>
              </c:strCache>
            </c:strRef>
          </c:tx>
          <c:invertIfNegative val="0"/>
          <c:cat>
            <c:strRef>
              <c:f>stat_etablissement_histo_BGT!$B$38:$B$49</c:f>
              <c:strCache>
                <c:ptCount val="12"/>
                <c:pt idx="0">
                  <c:v>LYC LEONARD DE VINCI</c:v>
                </c:pt>
                <c:pt idx="1">
                  <c:v>LYC SAINT MEDARD INS</c:v>
                </c:pt>
                <c:pt idx="2">
                  <c:v>LYCEE A. DE VIGNY</c:v>
                </c:pt>
                <c:pt idx="3">
                  <c:v>LYCEE AGRICOLE 37</c:v>
                </c:pt>
                <c:pt idx="4">
                  <c:v>LYCEE BALZAC</c:v>
                </c:pt>
                <c:pt idx="5">
                  <c:v>LYCEE CHOISEUL</c:v>
                </c:pt>
                <c:pt idx="6">
                  <c:v>LYCEE DESCARTES</c:v>
                </c:pt>
                <c:pt idx="7">
                  <c:v>LYCEE FONTIVILLE</c:v>
                </c:pt>
                <c:pt idx="8">
                  <c:v>LYCEE GRANDMONT</c:v>
                </c:pt>
                <c:pt idx="9">
                  <c:v>LYCEE J DE VAUCANSON</c:v>
                </c:pt>
                <c:pt idx="10">
                  <c:v>LYCEE JEAN MONNET</c:v>
                </c:pt>
                <c:pt idx="11">
                  <c:v>LYCEE M.NADAUD</c:v>
                </c:pt>
              </c:strCache>
            </c:strRef>
          </c:cat>
          <c:val>
            <c:numRef>
              <c:f>stat_etablissement_histo_BGT!$G$38:$G$49</c:f>
              <c:numCache>
                <c:formatCode>0.00</c:formatCode>
                <c:ptCount val="12"/>
                <c:pt idx="0">
                  <c:v>12.281710213776719</c:v>
                </c:pt>
                <c:pt idx="1">
                  <c:v>13.466748166259171</c:v>
                </c:pt>
                <c:pt idx="2">
                  <c:v>13.118025078369911</c:v>
                </c:pt>
                <c:pt idx="3">
                  <c:v>14.57543859649123</c:v>
                </c:pt>
                <c:pt idx="4">
                  <c:v>13.49745493107106</c:v>
                </c:pt>
                <c:pt idx="5">
                  <c:v>12.552290836653381</c:v>
                </c:pt>
                <c:pt idx="6">
                  <c:v>13.60755494505494</c:v>
                </c:pt>
                <c:pt idx="7">
                  <c:v>12.2465811965812</c:v>
                </c:pt>
                <c:pt idx="8">
                  <c:v>12.8665308498254</c:v>
                </c:pt>
                <c:pt idx="9">
                  <c:v>12.51474820143885</c:v>
                </c:pt>
                <c:pt idx="10">
                  <c:v>13.592903225806459</c:v>
                </c:pt>
                <c:pt idx="11">
                  <c:v>14.25694444444445</c:v>
                </c:pt>
              </c:numCache>
            </c:numRef>
          </c:val>
        </c:ser>
        <c:ser>
          <c:idx val="6"/>
          <c:order val="2"/>
          <c:tx>
            <c:strRef>
              <c:f>stat_etablissement_histo_BGT!$E$37</c:f>
              <c:strCache>
                <c:ptCount val="1"/>
                <c:pt idx="0">
                  <c:v>Moy Etab 2014</c:v>
                </c:pt>
              </c:strCache>
            </c:strRef>
          </c:tx>
          <c:invertIfNegative val="0"/>
          <c:cat>
            <c:strRef>
              <c:f>stat_etablissement_histo_BGT!$B$38:$B$49</c:f>
              <c:strCache>
                <c:ptCount val="12"/>
                <c:pt idx="0">
                  <c:v>LYC LEONARD DE VINCI</c:v>
                </c:pt>
                <c:pt idx="1">
                  <c:v>LYC SAINT MEDARD INS</c:v>
                </c:pt>
                <c:pt idx="2">
                  <c:v>LYCEE A. DE VIGNY</c:v>
                </c:pt>
                <c:pt idx="3">
                  <c:v>LYCEE AGRICOLE 37</c:v>
                </c:pt>
                <c:pt idx="4">
                  <c:v>LYCEE BALZAC</c:v>
                </c:pt>
                <c:pt idx="5">
                  <c:v>LYCEE CHOISEUL</c:v>
                </c:pt>
                <c:pt idx="6">
                  <c:v>LYCEE DESCARTES</c:v>
                </c:pt>
                <c:pt idx="7">
                  <c:v>LYCEE FONTIVILLE</c:v>
                </c:pt>
                <c:pt idx="8">
                  <c:v>LYCEE GRANDMONT</c:v>
                </c:pt>
                <c:pt idx="9">
                  <c:v>LYCEE J DE VAUCANSON</c:v>
                </c:pt>
                <c:pt idx="10">
                  <c:v>LYCEE JEAN MONNET</c:v>
                </c:pt>
                <c:pt idx="11">
                  <c:v>LYCEE M.NADAUD</c:v>
                </c:pt>
              </c:strCache>
            </c:strRef>
          </c:cat>
          <c:val>
            <c:numRef>
              <c:f>stat_etablissement_histo_BGT!$E$38:$E$49</c:f>
              <c:numCache>
                <c:formatCode>0.00</c:formatCode>
                <c:ptCount val="12"/>
                <c:pt idx="0">
                  <c:v>13.13537675606641</c:v>
                </c:pt>
                <c:pt idx="1">
                  <c:v>13.54282051282051</c:v>
                </c:pt>
                <c:pt idx="2">
                  <c:v>13.40514579759863</c:v>
                </c:pt>
                <c:pt idx="3">
                  <c:v>14.87</c:v>
                </c:pt>
                <c:pt idx="4">
                  <c:v>14.004338153503911</c:v>
                </c:pt>
                <c:pt idx="5">
                  <c:v>12.900298210735601</c:v>
                </c:pt>
                <c:pt idx="6">
                  <c:v>13.70418918918919</c:v>
                </c:pt>
                <c:pt idx="7">
                  <c:v>13.81510416666667</c:v>
                </c:pt>
                <c:pt idx="8">
                  <c:v>13.17512548800892</c:v>
                </c:pt>
                <c:pt idx="9">
                  <c:v>13.462945368171029</c:v>
                </c:pt>
                <c:pt idx="10">
                  <c:v>13.69728850325378</c:v>
                </c:pt>
                <c:pt idx="11">
                  <c:v>14.03333333333333</c:v>
                </c:pt>
              </c:numCache>
            </c:numRef>
          </c:val>
        </c:ser>
        <c:ser>
          <c:idx val="7"/>
          <c:order val="3"/>
          <c:tx>
            <c:strRef>
              <c:f>stat_etablissement_histo_BGT!$C$37</c:f>
              <c:strCache>
                <c:ptCount val="1"/>
                <c:pt idx="0">
                  <c:v>Moy Etab 2015</c:v>
                </c:pt>
              </c:strCache>
            </c:strRef>
          </c:tx>
          <c:invertIfNegative val="0"/>
          <c:val>
            <c:numRef>
              <c:f>stat_etablissement_histo_BGT!$C$38:$C$49</c:f>
              <c:numCache>
                <c:formatCode>0.00</c:formatCode>
                <c:ptCount val="12"/>
                <c:pt idx="0">
                  <c:v>12.987203166226911</c:v>
                </c:pt>
                <c:pt idx="1">
                  <c:v>13.553424657534251</c:v>
                </c:pt>
                <c:pt idx="2">
                  <c:v>13.80506566604128</c:v>
                </c:pt>
                <c:pt idx="3">
                  <c:v>14.02040816326531</c:v>
                </c:pt>
                <c:pt idx="4">
                  <c:v>14.087085714285729</c:v>
                </c:pt>
                <c:pt idx="5">
                  <c:v>12.475808383233529</c:v>
                </c:pt>
                <c:pt idx="6">
                  <c:v>13.663235294117641</c:v>
                </c:pt>
                <c:pt idx="7">
                  <c:v>14.178294573643409</c:v>
                </c:pt>
                <c:pt idx="8">
                  <c:v>12.885854724194459</c:v>
                </c:pt>
                <c:pt idx="9">
                  <c:v>13.77566371681416</c:v>
                </c:pt>
                <c:pt idx="10">
                  <c:v>13.674470734744711</c:v>
                </c:pt>
                <c:pt idx="11">
                  <c:v>15.37777777777778</c:v>
                </c:pt>
              </c:numCache>
            </c:numRef>
          </c:val>
        </c:ser>
        <c:dLbls>
          <c:showLegendKey val="0"/>
          <c:showVal val="0"/>
          <c:showCatName val="0"/>
          <c:showSerName val="0"/>
          <c:showPercent val="0"/>
          <c:showBubbleSize val="0"/>
        </c:dLbls>
        <c:gapWidth val="150"/>
        <c:axId val="638184864"/>
        <c:axId val="638185256"/>
      </c:barChart>
      <c:catAx>
        <c:axId val="638184864"/>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85256"/>
        <c:crosses val="autoZero"/>
        <c:auto val="0"/>
        <c:lblAlgn val="ctr"/>
        <c:lblOffset val="100"/>
        <c:tickLblSkip val="1"/>
        <c:tickMarkSkip val="1"/>
        <c:noMultiLvlLbl val="0"/>
      </c:catAx>
      <c:valAx>
        <c:axId val="638185256"/>
        <c:scaling>
          <c:orientation val="minMax"/>
          <c:max val="15.5"/>
          <c:min val="11.5"/>
        </c:scaling>
        <c:delete val="0"/>
        <c:axPos val="l"/>
        <c:majorGridlines/>
        <c:numFmt formatCode="0.00" sourceLinked="1"/>
        <c:majorTickMark val="none"/>
        <c:minorTickMark val="none"/>
        <c:tickLblPos val="nextTo"/>
        <c:txPr>
          <a:bodyPr rot="0" vert="horz"/>
          <a:lstStyle/>
          <a:p>
            <a:pPr>
              <a:defRPr/>
            </a:pPr>
            <a:endParaRPr lang="fr-FR"/>
          </a:p>
        </c:txPr>
        <c:crossAx val="638184864"/>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5"/>
    </mc:Choice>
    <mc:Fallback>
      <c:style val="45"/>
    </mc:Fallback>
  </mc:AlternateContent>
  <c:chart>
    <c:title>
      <c:tx>
        <c:rich>
          <a:bodyPr/>
          <a:lstStyle/>
          <a:p>
            <a:pPr>
              <a:defRPr/>
            </a:pPr>
            <a:r>
              <a:rPr lang="fr-FR" sz="1800" b="1" i="0" u="none" strike="noStrike" baseline="0">
                <a:effectLst/>
              </a:rPr>
              <a:t>Bac G&amp;T </a:t>
            </a:r>
            <a:r>
              <a:rPr lang="fr-FR"/>
              <a:t>Evolution des moyennes des établissements du 37</a:t>
            </a:r>
          </a:p>
        </c:rich>
      </c:tx>
      <c:overlay val="0"/>
    </c:title>
    <c:autoTitleDeleted val="0"/>
    <c:plotArea>
      <c:layout/>
      <c:barChart>
        <c:barDir val="col"/>
        <c:grouping val="clustered"/>
        <c:varyColors val="0"/>
        <c:ser>
          <c:idx val="1"/>
          <c:order val="0"/>
          <c:tx>
            <c:strRef>
              <c:f>stat_etablissement_histo_BGT!$I$37</c:f>
              <c:strCache>
                <c:ptCount val="1"/>
                <c:pt idx="0">
                  <c:v>Moy Etab 2012</c:v>
                </c:pt>
              </c:strCache>
            </c:strRef>
          </c:tx>
          <c:invertIfNegative val="0"/>
          <c:cat>
            <c:strRef>
              <c:f>stat_etablissement_histo_BGT!$B$50:$B$58</c:f>
              <c:strCache>
                <c:ptCount val="9"/>
                <c:pt idx="0">
                  <c:v>LYCEE MARMOUTIER</c:v>
                </c:pt>
                <c:pt idx="1">
                  <c:v>LYCEE P.L COURIER</c:v>
                </c:pt>
                <c:pt idx="2">
                  <c:v>LYCEE RABELAIS</c:v>
                </c:pt>
                <c:pt idx="3">
                  <c:v>LYCEE SAINT DENIS</c:v>
                </c:pt>
                <c:pt idx="4">
                  <c:v>LYCEE SAINT GATIEN</c:v>
                </c:pt>
                <c:pt idx="5">
                  <c:v>LYCEE SAINT GREGOIRE</c:v>
                </c:pt>
                <c:pt idx="6">
                  <c:v>LYCEE SAINT JOSEPH 37</c:v>
                </c:pt>
                <c:pt idx="7">
                  <c:v>LYCEE SAINTE URSULE</c:v>
                </c:pt>
                <c:pt idx="8">
                  <c:v>LYCEE STE MARGUERITE</c:v>
                </c:pt>
              </c:strCache>
            </c:strRef>
          </c:cat>
          <c:val>
            <c:numRef>
              <c:f>stat_etablissement_histo_BGT!$I$50:$I$58</c:f>
              <c:numCache>
                <c:formatCode>0.00</c:formatCode>
                <c:ptCount val="9"/>
                <c:pt idx="0">
                  <c:v>13.37457627</c:v>
                </c:pt>
                <c:pt idx="1">
                  <c:v>13.739393939999999</c:v>
                </c:pt>
                <c:pt idx="2">
                  <c:v>13.517908650000001</c:v>
                </c:pt>
                <c:pt idx="3">
                  <c:v>13.838497650000001</c:v>
                </c:pt>
                <c:pt idx="4">
                  <c:v>13.907430339999999</c:v>
                </c:pt>
                <c:pt idx="5">
                  <c:v>13.991503270000001</c:v>
                </c:pt>
                <c:pt idx="6">
                  <c:v>13.07</c:v>
                </c:pt>
                <c:pt idx="7">
                  <c:v>13.2694501</c:v>
                </c:pt>
                <c:pt idx="8">
                  <c:v>14.35869565</c:v>
                </c:pt>
              </c:numCache>
            </c:numRef>
          </c:val>
        </c:ser>
        <c:ser>
          <c:idx val="2"/>
          <c:order val="1"/>
          <c:tx>
            <c:strRef>
              <c:f>stat_etablissement_histo_BGT!$G$37</c:f>
              <c:strCache>
                <c:ptCount val="1"/>
                <c:pt idx="0">
                  <c:v>Moy Etab 2013</c:v>
                </c:pt>
              </c:strCache>
            </c:strRef>
          </c:tx>
          <c:invertIfNegative val="0"/>
          <c:cat>
            <c:strRef>
              <c:f>stat_etablissement_histo_BGT!$B$50:$B$58</c:f>
              <c:strCache>
                <c:ptCount val="9"/>
                <c:pt idx="0">
                  <c:v>LYCEE MARMOUTIER</c:v>
                </c:pt>
                <c:pt idx="1">
                  <c:v>LYCEE P.L COURIER</c:v>
                </c:pt>
                <c:pt idx="2">
                  <c:v>LYCEE RABELAIS</c:v>
                </c:pt>
                <c:pt idx="3">
                  <c:v>LYCEE SAINT DENIS</c:v>
                </c:pt>
                <c:pt idx="4">
                  <c:v>LYCEE SAINT GATIEN</c:v>
                </c:pt>
                <c:pt idx="5">
                  <c:v>LYCEE SAINT GREGOIRE</c:v>
                </c:pt>
                <c:pt idx="6">
                  <c:v>LYCEE SAINT JOSEPH 37</c:v>
                </c:pt>
                <c:pt idx="7">
                  <c:v>LYCEE SAINTE URSULE</c:v>
                </c:pt>
                <c:pt idx="8">
                  <c:v>LYCEE STE MARGUERITE</c:v>
                </c:pt>
              </c:strCache>
            </c:strRef>
          </c:cat>
          <c:val>
            <c:numRef>
              <c:f>stat_etablissement_histo_BGT!$G$50:$G$58</c:f>
              <c:numCache>
                <c:formatCode>0.00</c:formatCode>
                <c:ptCount val="9"/>
                <c:pt idx="0">
                  <c:v>13.95</c:v>
                </c:pt>
                <c:pt idx="1">
                  <c:v>12.77867730900798</c:v>
                </c:pt>
                <c:pt idx="2">
                  <c:v>14.40305466237943</c:v>
                </c:pt>
                <c:pt idx="3">
                  <c:v>14.09553571428572</c:v>
                </c:pt>
                <c:pt idx="4">
                  <c:v>14.262499999999999</c:v>
                </c:pt>
                <c:pt idx="5">
                  <c:v>14.37129032258064</c:v>
                </c:pt>
                <c:pt idx="6">
                  <c:v>12.32162162162162</c:v>
                </c:pt>
                <c:pt idx="7">
                  <c:v>12.850669216061201</c:v>
                </c:pt>
                <c:pt idx="8">
                  <c:v>12.466486486486501</c:v>
                </c:pt>
              </c:numCache>
            </c:numRef>
          </c:val>
        </c:ser>
        <c:ser>
          <c:idx val="6"/>
          <c:order val="2"/>
          <c:tx>
            <c:strRef>
              <c:f>stat_etablissement_histo_BGT!$E$37</c:f>
              <c:strCache>
                <c:ptCount val="1"/>
                <c:pt idx="0">
                  <c:v>Moy Etab 2014</c:v>
                </c:pt>
              </c:strCache>
            </c:strRef>
          </c:tx>
          <c:invertIfNegative val="0"/>
          <c:cat>
            <c:strRef>
              <c:f>stat_etablissement_histo_BGT!$B$50:$B$58</c:f>
              <c:strCache>
                <c:ptCount val="9"/>
                <c:pt idx="0">
                  <c:v>LYCEE MARMOUTIER</c:v>
                </c:pt>
                <c:pt idx="1">
                  <c:v>LYCEE P.L COURIER</c:v>
                </c:pt>
                <c:pt idx="2">
                  <c:v>LYCEE RABELAIS</c:v>
                </c:pt>
                <c:pt idx="3">
                  <c:v>LYCEE SAINT DENIS</c:v>
                </c:pt>
                <c:pt idx="4">
                  <c:v>LYCEE SAINT GATIEN</c:v>
                </c:pt>
                <c:pt idx="5">
                  <c:v>LYCEE SAINT GREGOIRE</c:v>
                </c:pt>
                <c:pt idx="6">
                  <c:v>LYCEE SAINT JOSEPH 37</c:v>
                </c:pt>
                <c:pt idx="7">
                  <c:v>LYCEE SAINTE URSULE</c:v>
                </c:pt>
                <c:pt idx="8">
                  <c:v>LYCEE STE MARGUERITE</c:v>
                </c:pt>
              </c:strCache>
            </c:strRef>
          </c:cat>
          <c:val>
            <c:numRef>
              <c:f>stat_etablissement_histo_BGT!$E$50:$E$58</c:f>
              <c:numCache>
                <c:formatCode>0.00</c:formatCode>
                <c:ptCount val="9"/>
                <c:pt idx="0">
                  <c:v>13.84455445544554</c:v>
                </c:pt>
                <c:pt idx="1">
                  <c:v>13.900521376433799</c:v>
                </c:pt>
                <c:pt idx="2">
                  <c:v>13.80387096774195</c:v>
                </c:pt>
                <c:pt idx="3">
                  <c:v>13.96680497925311</c:v>
                </c:pt>
                <c:pt idx="4">
                  <c:v>13.902057613168729</c:v>
                </c:pt>
                <c:pt idx="5">
                  <c:v>13.995454545454541</c:v>
                </c:pt>
                <c:pt idx="6">
                  <c:v>13.546296296296299</c:v>
                </c:pt>
                <c:pt idx="7">
                  <c:v>14.067971530249119</c:v>
                </c:pt>
                <c:pt idx="8">
                  <c:v>12.05597014925373</c:v>
                </c:pt>
              </c:numCache>
            </c:numRef>
          </c:val>
        </c:ser>
        <c:ser>
          <c:idx val="7"/>
          <c:order val="3"/>
          <c:tx>
            <c:strRef>
              <c:f>stat_etablissement_histo_BGT!$C$37</c:f>
              <c:strCache>
                <c:ptCount val="1"/>
                <c:pt idx="0">
                  <c:v>Moy Etab 2015</c:v>
                </c:pt>
              </c:strCache>
            </c:strRef>
          </c:tx>
          <c:invertIfNegative val="0"/>
          <c:val>
            <c:numRef>
              <c:f>stat_etablissement_histo_BGT!$C$50:$C$58</c:f>
              <c:numCache>
                <c:formatCode>0.00</c:formatCode>
                <c:ptCount val="9"/>
                <c:pt idx="0">
                  <c:v>14.217803030303029</c:v>
                </c:pt>
                <c:pt idx="1">
                  <c:v>14.41700318809777</c:v>
                </c:pt>
                <c:pt idx="2">
                  <c:v>14.228198074277829</c:v>
                </c:pt>
                <c:pt idx="3">
                  <c:v>13.762361623616229</c:v>
                </c:pt>
                <c:pt idx="4">
                  <c:v>13.57403846153845</c:v>
                </c:pt>
                <c:pt idx="5">
                  <c:v>14.864137931034479</c:v>
                </c:pt>
                <c:pt idx="6">
                  <c:v>13.63111111111111</c:v>
                </c:pt>
                <c:pt idx="7">
                  <c:v>13.4549132947977</c:v>
                </c:pt>
                <c:pt idx="8">
                  <c:v>13.64594594594595</c:v>
                </c:pt>
              </c:numCache>
            </c:numRef>
          </c:val>
        </c:ser>
        <c:dLbls>
          <c:showLegendKey val="0"/>
          <c:showVal val="0"/>
          <c:showCatName val="0"/>
          <c:showSerName val="0"/>
          <c:showPercent val="0"/>
          <c:showBubbleSize val="0"/>
        </c:dLbls>
        <c:gapWidth val="150"/>
        <c:axId val="638186432"/>
        <c:axId val="638186824"/>
      </c:barChart>
      <c:catAx>
        <c:axId val="638186432"/>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86824"/>
        <c:crosses val="autoZero"/>
        <c:auto val="0"/>
        <c:lblAlgn val="ctr"/>
        <c:lblOffset val="100"/>
        <c:tickLblSkip val="1"/>
        <c:tickMarkSkip val="1"/>
        <c:noMultiLvlLbl val="0"/>
      </c:catAx>
      <c:valAx>
        <c:axId val="638186824"/>
        <c:scaling>
          <c:orientation val="minMax"/>
          <c:max val="15.25"/>
          <c:min val="11.5"/>
        </c:scaling>
        <c:delete val="0"/>
        <c:axPos val="l"/>
        <c:majorGridlines/>
        <c:numFmt formatCode="0.00" sourceLinked="1"/>
        <c:majorTickMark val="none"/>
        <c:minorTickMark val="none"/>
        <c:tickLblPos val="nextTo"/>
        <c:txPr>
          <a:bodyPr rot="0" vert="horz"/>
          <a:lstStyle/>
          <a:p>
            <a:pPr>
              <a:defRPr/>
            </a:pPr>
            <a:endParaRPr lang="fr-FR"/>
          </a:p>
        </c:txPr>
        <c:crossAx val="638186432"/>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4"/>
    </mc:Choice>
    <mc:Fallback>
      <c:style val="44"/>
    </mc:Fallback>
  </mc:AlternateContent>
  <c:chart>
    <c:autoTitleDeleted val="1"/>
    <c:plotArea>
      <c:layout>
        <c:manualLayout>
          <c:layoutTarget val="inner"/>
          <c:xMode val="edge"/>
          <c:yMode val="edge"/>
          <c:x val="6.6229164720105704E-2"/>
          <c:y val="0.21397390951454201"/>
          <c:w val="0.91192532595132303"/>
          <c:h val="0.54366812227074202"/>
        </c:manualLayout>
      </c:layout>
      <c:barChart>
        <c:barDir val="col"/>
        <c:grouping val="clustered"/>
        <c:varyColors val="0"/>
        <c:ser>
          <c:idx val="1"/>
          <c:order val="0"/>
          <c:tx>
            <c:strRef>
              <c:f>stat_etablissement_graph_BGT!$C$59</c:f>
              <c:strCache>
                <c:ptCount val="1"/>
                <c:pt idx="0">
                  <c:v>Moy Etab</c:v>
                </c:pt>
              </c:strCache>
            </c:strRef>
          </c:tx>
          <c:invertIfNegative val="0"/>
          <c:dLbls>
            <c:spPr>
              <a:noFill/>
              <a:ln>
                <a:noFill/>
              </a:ln>
              <a:effectLst/>
            </c:spPr>
            <c:txPr>
              <a:bodyPr rot="-5400000" vert="horz"/>
              <a:lstStyle/>
              <a:p>
                <a:pPr>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stat_etablissement_graph_BGT!$F$60:$F$70</c:f>
                <c:numCache>
                  <c:formatCode>General</c:formatCode>
                  <c:ptCount val="11"/>
                  <c:pt idx="0">
                    <c:v>3.914496324120603</c:v>
                  </c:pt>
                  <c:pt idx="1">
                    <c:v>2.6576684050305772</c:v>
                  </c:pt>
                  <c:pt idx="2">
                    <c:v>3.0541645350029381</c:v>
                  </c:pt>
                  <c:pt idx="3">
                    <c:v>3.5287019309137722</c:v>
                  </c:pt>
                  <c:pt idx="4">
                    <c:v>2.7157522153292342</c:v>
                  </c:pt>
                  <c:pt idx="5">
                    <c:v>3.288370768773675</c:v>
                  </c:pt>
                  <c:pt idx="6">
                    <c:v>2.9175278992084199</c:v>
                  </c:pt>
                  <c:pt idx="7">
                    <c:v>3.1807396213889021</c:v>
                  </c:pt>
                  <c:pt idx="8">
                    <c:v>3.333703329225818</c:v>
                  </c:pt>
                  <c:pt idx="9">
                    <c:v>3.5391538362358901</c:v>
                  </c:pt>
                  <c:pt idx="10">
                    <c:v>2.7525549603808739</c:v>
                  </c:pt>
                </c:numCache>
              </c:numRef>
            </c:plus>
            <c:minus>
              <c:numRef>
                <c:f>stat_etablissement_graph_BGT!$F$60:$F$70</c:f>
                <c:numCache>
                  <c:formatCode>General</c:formatCode>
                  <c:ptCount val="11"/>
                  <c:pt idx="0">
                    <c:v>3.914496324120603</c:v>
                  </c:pt>
                  <c:pt idx="1">
                    <c:v>2.6576684050305772</c:v>
                  </c:pt>
                  <c:pt idx="2">
                    <c:v>3.0541645350029381</c:v>
                  </c:pt>
                  <c:pt idx="3">
                    <c:v>3.5287019309137722</c:v>
                  </c:pt>
                  <c:pt idx="4">
                    <c:v>2.7157522153292342</c:v>
                  </c:pt>
                  <c:pt idx="5">
                    <c:v>3.288370768773675</c:v>
                  </c:pt>
                  <c:pt idx="6">
                    <c:v>2.9175278992084199</c:v>
                  </c:pt>
                  <c:pt idx="7">
                    <c:v>3.1807396213889021</c:v>
                  </c:pt>
                  <c:pt idx="8">
                    <c:v>3.333703329225818</c:v>
                  </c:pt>
                  <c:pt idx="9">
                    <c:v>3.5391538362358901</c:v>
                  </c:pt>
                  <c:pt idx="10">
                    <c:v>2.7525549603808739</c:v>
                  </c:pt>
                </c:numCache>
              </c:numRef>
            </c:minus>
          </c:errBars>
          <c:cat>
            <c:strRef>
              <c:f>stat_etablissement_graph_BGT!$B$60:$B$70</c:f>
              <c:strCache>
                <c:ptCount val="11"/>
                <c:pt idx="0">
                  <c:v>LYCEE DESSAIGNES</c:v>
                </c:pt>
                <c:pt idx="1">
                  <c:v>LYCEE HOTELIER</c:v>
                </c:pt>
                <c:pt idx="2">
                  <c:v>LYC.LA PROVIDENCE</c:v>
                </c:pt>
                <c:pt idx="3">
                  <c:v>LYCEE A.THIERRY</c:v>
                </c:pt>
                <c:pt idx="4">
                  <c:v>LYCEE ST JOSEPH 41</c:v>
                </c:pt>
                <c:pt idx="5">
                  <c:v>LYCEE DE PONTLEVOY</c:v>
                </c:pt>
                <c:pt idx="6">
                  <c:v>LYCEE ST MARIE</c:v>
                </c:pt>
                <c:pt idx="7">
                  <c:v>LYCEE C.DE FRANCE</c:v>
                </c:pt>
                <c:pt idx="8">
                  <c:v>LYCEE C.CLAUDEL</c:v>
                </c:pt>
                <c:pt idx="9">
                  <c:v>LYCEE RONSARD</c:v>
                </c:pt>
                <c:pt idx="10">
                  <c:v>LYC.N.DAME DES AYDES</c:v>
                </c:pt>
              </c:strCache>
            </c:strRef>
          </c:cat>
          <c:val>
            <c:numRef>
              <c:f>stat_etablissement_graph_BGT!$C$60:$C$70</c:f>
              <c:numCache>
                <c:formatCode>0.00</c:formatCode>
                <c:ptCount val="11"/>
                <c:pt idx="0">
                  <c:v>12.877608142493649</c:v>
                </c:pt>
                <c:pt idx="1">
                  <c:v>13.06986301369863</c:v>
                </c:pt>
                <c:pt idx="2">
                  <c:v>13.202074688796699</c:v>
                </c:pt>
                <c:pt idx="3">
                  <c:v>13.51766784452297</c:v>
                </c:pt>
                <c:pt idx="4">
                  <c:v>13.614893617021281</c:v>
                </c:pt>
                <c:pt idx="5">
                  <c:v>13.67714285714286</c:v>
                </c:pt>
                <c:pt idx="6">
                  <c:v>13.958847736625509</c:v>
                </c:pt>
                <c:pt idx="7">
                  <c:v>13.9896990740741</c:v>
                </c:pt>
                <c:pt idx="8">
                  <c:v>14.11025029797378</c:v>
                </c:pt>
                <c:pt idx="9">
                  <c:v>14.128888888888889</c:v>
                </c:pt>
                <c:pt idx="10">
                  <c:v>14.161090909090911</c:v>
                </c:pt>
              </c:numCache>
            </c:numRef>
          </c:val>
        </c:ser>
        <c:dLbls>
          <c:showLegendKey val="0"/>
          <c:showVal val="1"/>
          <c:showCatName val="0"/>
          <c:showSerName val="0"/>
          <c:showPercent val="0"/>
          <c:showBubbleSize val="0"/>
        </c:dLbls>
        <c:gapWidth val="150"/>
        <c:axId val="638206424"/>
        <c:axId val="638199760"/>
      </c:barChart>
      <c:lineChart>
        <c:grouping val="standard"/>
        <c:varyColors val="0"/>
        <c:ser>
          <c:idx val="0"/>
          <c:order val="1"/>
          <c:tx>
            <c:strRef>
              <c:f>stat_etablissement_graph_BGT!$D$59</c:f>
              <c:strCache>
                <c:ptCount val="1"/>
                <c:pt idx="0">
                  <c:v>Moyenne académique 2014 : 13,53</c:v>
                </c:pt>
              </c:strCache>
            </c:strRef>
          </c:tx>
          <c:marker>
            <c:symbol val="none"/>
          </c:marker>
          <c:dLbls>
            <c:delete val="1"/>
          </c:dLbls>
          <c:cat>
            <c:strRef>
              <c:f>stat_etablissement_graph_BGT!$B$60:$B$70</c:f>
              <c:strCache>
                <c:ptCount val="11"/>
                <c:pt idx="0">
                  <c:v>LYCEE DESSAIGNES</c:v>
                </c:pt>
                <c:pt idx="1">
                  <c:v>LYCEE HOTELIER</c:v>
                </c:pt>
                <c:pt idx="2">
                  <c:v>LYC.LA PROVIDENCE</c:v>
                </c:pt>
                <c:pt idx="3">
                  <c:v>LYCEE A.THIERRY</c:v>
                </c:pt>
                <c:pt idx="4">
                  <c:v>LYCEE ST JOSEPH 41</c:v>
                </c:pt>
                <c:pt idx="5">
                  <c:v>LYCEE DE PONTLEVOY</c:v>
                </c:pt>
                <c:pt idx="6">
                  <c:v>LYCEE ST MARIE</c:v>
                </c:pt>
                <c:pt idx="7">
                  <c:v>LYCEE C.DE FRANCE</c:v>
                </c:pt>
                <c:pt idx="8">
                  <c:v>LYCEE C.CLAUDEL</c:v>
                </c:pt>
                <c:pt idx="9">
                  <c:v>LYCEE RONSARD</c:v>
                </c:pt>
                <c:pt idx="10">
                  <c:v>LYC.N.DAME DES AYDES</c:v>
                </c:pt>
              </c:strCache>
            </c:strRef>
          </c:cat>
          <c:val>
            <c:numRef>
              <c:f>stat_etablissement_graph_BGT!$D$60:$D$70</c:f>
              <c:numCache>
                <c:formatCode>0.00</c:formatCode>
                <c:ptCount val="11"/>
                <c:pt idx="0">
                  <c:v>13.716952734725149</c:v>
                </c:pt>
                <c:pt idx="1">
                  <c:v>13.716952734725149</c:v>
                </c:pt>
                <c:pt idx="2">
                  <c:v>13.716952734725149</c:v>
                </c:pt>
                <c:pt idx="3">
                  <c:v>13.716952734725149</c:v>
                </c:pt>
                <c:pt idx="4">
                  <c:v>13.716952734725149</c:v>
                </c:pt>
                <c:pt idx="5">
                  <c:v>13.716952734725149</c:v>
                </c:pt>
                <c:pt idx="6">
                  <c:v>13.716952734725149</c:v>
                </c:pt>
                <c:pt idx="7">
                  <c:v>13.716952734725149</c:v>
                </c:pt>
                <c:pt idx="8">
                  <c:v>13.716952734725149</c:v>
                </c:pt>
                <c:pt idx="9">
                  <c:v>13.716952734725149</c:v>
                </c:pt>
                <c:pt idx="10">
                  <c:v>13.716952734725149</c:v>
                </c:pt>
              </c:numCache>
            </c:numRef>
          </c:val>
          <c:smooth val="0"/>
        </c:ser>
        <c:dLbls>
          <c:showLegendKey val="0"/>
          <c:showVal val="1"/>
          <c:showCatName val="0"/>
          <c:showSerName val="0"/>
          <c:showPercent val="0"/>
          <c:showBubbleSize val="0"/>
        </c:dLbls>
        <c:marker val="1"/>
        <c:smooth val="0"/>
        <c:axId val="638206424"/>
        <c:axId val="638199760"/>
      </c:lineChart>
      <c:lineChart>
        <c:grouping val="standard"/>
        <c:varyColors val="0"/>
        <c:ser>
          <c:idx val="2"/>
          <c:order val="2"/>
          <c:tx>
            <c:strRef>
              <c:f>stat_etablissement_graph_BGT!$E$59</c:f>
              <c:strCache>
                <c:ptCount val="1"/>
                <c:pt idx="0">
                  <c:v>Moyenne département 41  2014: 13,22</c:v>
                </c:pt>
              </c:strCache>
            </c:strRef>
          </c:tx>
          <c:marker>
            <c:symbol val="none"/>
          </c:marker>
          <c:dLbls>
            <c:delete val="1"/>
          </c:dLbls>
          <c:cat>
            <c:strRef>
              <c:f>stat_etablissement_graph_BGT!$B$60:$B$70</c:f>
              <c:strCache>
                <c:ptCount val="11"/>
                <c:pt idx="0">
                  <c:v>LYCEE DESSAIGNES</c:v>
                </c:pt>
                <c:pt idx="1">
                  <c:v>LYCEE HOTELIER</c:v>
                </c:pt>
                <c:pt idx="2">
                  <c:v>LYC.LA PROVIDENCE</c:v>
                </c:pt>
                <c:pt idx="3">
                  <c:v>LYCEE A.THIERRY</c:v>
                </c:pt>
                <c:pt idx="4">
                  <c:v>LYCEE ST JOSEPH 41</c:v>
                </c:pt>
                <c:pt idx="5">
                  <c:v>LYCEE DE PONTLEVOY</c:v>
                </c:pt>
                <c:pt idx="6">
                  <c:v>LYCEE ST MARIE</c:v>
                </c:pt>
                <c:pt idx="7">
                  <c:v>LYCEE C.DE FRANCE</c:v>
                </c:pt>
                <c:pt idx="8">
                  <c:v>LYCEE C.CLAUDEL</c:v>
                </c:pt>
                <c:pt idx="9">
                  <c:v>LYCEE RONSARD</c:v>
                </c:pt>
                <c:pt idx="10">
                  <c:v>LYC.N.DAME DES AYDES</c:v>
                </c:pt>
              </c:strCache>
            </c:strRef>
          </c:cat>
          <c:val>
            <c:numRef>
              <c:f>stat_etablissement_graph_BGT!$E$60:$E$70</c:f>
              <c:numCache>
                <c:formatCode>0.00</c:formatCode>
                <c:ptCount val="11"/>
                <c:pt idx="0">
                  <c:v>13.6940659340659</c:v>
                </c:pt>
                <c:pt idx="1">
                  <c:v>13.6940659340659</c:v>
                </c:pt>
                <c:pt idx="2">
                  <c:v>13.6940659340659</c:v>
                </c:pt>
                <c:pt idx="3">
                  <c:v>13.6940659340659</c:v>
                </c:pt>
                <c:pt idx="4">
                  <c:v>13.6940659340659</c:v>
                </c:pt>
                <c:pt idx="5">
                  <c:v>13.6940659340659</c:v>
                </c:pt>
                <c:pt idx="6">
                  <c:v>13.6940659340659</c:v>
                </c:pt>
                <c:pt idx="7">
                  <c:v>13.6940659340659</c:v>
                </c:pt>
                <c:pt idx="8">
                  <c:v>13.6940659340659</c:v>
                </c:pt>
                <c:pt idx="9">
                  <c:v>13.6940659340659</c:v>
                </c:pt>
                <c:pt idx="10">
                  <c:v>13.6940659340659</c:v>
                </c:pt>
              </c:numCache>
            </c:numRef>
          </c:val>
          <c:smooth val="0"/>
        </c:ser>
        <c:dLbls>
          <c:showLegendKey val="0"/>
          <c:showVal val="1"/>
          <c:showCatName val="0"/>
          <c:showSerName val="0"/>
          <c:showPercent val="0"/>
          <c:showBubbleSize val="0"/>
        </c:dLbls>
        <c:marker val="1"/>
        <c:smooth val="0"/>
        <c:axId val="638195840"/>
        <c:axId val="638201720"/>
      </c:lineChart>
      <c:catAx>
        <c:axId val="638206424"/>
        <c:scaling>
          <c:orientation val="minMax"/>
        </c:scaling>
        <c:delete val="0"/>
        <c:axPos val="b"/>
        <c:majorGridlines/>
        <c:numFmt formatCode="General" sourceLinked="0"/>
        <c:majorTickMark val="out"/>
        <c:minorTickMark val="none"/>
        <c:tickLblPos val="nextTo"/>
        <c:txPr>
          <a:bodyPr rot="-2700000" vert="horz"/>
          <a:lstStyle/>
          <a:p>
            <a:pPr>
              <a:defRPr/>
            </a:pPr>
            <a:endParaRPr lang="fr-FR"/>
          </a:p>
        </c:txPr>
        <c:crossAx val="638199760"/>
        <c:crosses val="autoZero"/>
        <c:auto val="0"/>
        <c:lblAlgn val="ctr"/>
        <c:lblOffset val="100"/>
        <c:tickLblSkip val="1"/>
        <c:tickMarkSkip val="1"/>
        <c:noMultiLvlLbl val="0"/>
      </c:catAx>
      <c:valAx>
        <c:axId val="638199760"/>
        <c:scaling>
          <c:orientation val="minMax"/>
          <c:max val="18"/>
          <c:min val="7.5"/>
        </c:scaling>
        <c:delete val="0"/>
        <c:axPos val="l"/>
        <c:majorGridlines/>
        <c:numFmt formatCode="0.00" sourceLinked="1"/>
        <c:majorTickMark val="out"/>
        <c:minorTickMark val="none"/>
        <c:tickLblPos val="nextTo"/>
        <c:txPr>
          <a:bodyPr rot="0" vert="horz"/>
          <a:lstStyle/>
          <a:p>
            <a:pPr>
              <a:defRPr/>
            </a:pPr>
            <a:endParaRPr lang="fr-FR"/>
          </a:p>
        </c:txPr>
        <c:crossAx val="638206424"/>
        <c:crosses val="autoZero"/>
        <c:crossBetween val="between"/>
        <c:majorUnit val="1"/>
        <c:minorUnit val="0.2"/>
      </c:valAx>
      <c:catAx>
        <c:axId val="638195840"/>
        <c:scaling>
          <c:orientation val="minMax"/>
        </c:scaling>
        <c:delete val="1"/>
        <c:axPos val="b"/>
        <c:numFmt formatCode="General" sourceLinked="1"/>
        <c:majorTickMark val="out"/>
        <c:minorTickMark val="none"/>
        <c:tickLblPos val="none"/>
        <c:crossAx val="638201720"/>
        <c:crosses val="autoZero"/>
        <c:auto val="0"/>
        <c:lblAlgn val="ctr"/>
        <c:lblOffset val="100"/>
        <c:noMultiLvlLbl val="0"/>
      </c:catAx>
      <c:valAx>
        <c:axId val="638201720"/>
        <c:scaling>
          <c:orientation val="minMax"/>
        </c:scaling>
        <c:delete val="1"/>
        <c:axPos val="l"/>
        <c:numFmt formatCode="0.00" sourceLinked="1"/>
        <c:majorTickMark val="out"/>
        <c:minorTickMark val="none"/>
        <c:tickLblPos val="none"/>
        <c:crossAx val="638195840"/>
        <c:crosses val="autoZero"/>
        <c:crossBetween val="between"/>
      </c:valAx>
    </c:plotArea>
    <c:legend>
      <c:legendPos val="t"/>
      <c:layout>
        <c:manualLayout>
          <c:xMode val="edge"/>
          <c:yMode val="edge"/>
          <c:x val="7.0127543974179696E-2"/>
          <c:y val="0.120697646607124"/>
          <c:w val="0.90518337318850095"/>
          <c:h val="4.9066384687525597E-2"/>
        </c:manualLayout>
      </c:layout>
      <c:overlay val="0"/>
    </c:legend>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4"/>
    </mc:Choice>
    <mc:Fallback>
      <c:style val="44"/>
    </mc:Fallback>
  </mc:AlternateContent>
  <c:chart>
    <c:title>
      <c:tx>
        <c:rich>
          <a:bodyPr/>
          <a:lstStyle/>
          <a:p>
            <a:pPr>
              <a:defRPr/>
            </a:pPr>
            <a:r>
              <a:rPr lang="fr-FR" sz="1800" b="1" i="0" u="none" strike="noStrike" baseline="0">
                <a:effectLst/>
              </a:rPr>
              <a:t>Bac G&amp;T </a:t>
            </a:r>
            <a:r>
              <a:rPr lang="fr-FR"/>
              <a:t>Evolution des moyennes des établissements du 41</a:t>
            </a:r>
          </a:p>
        </c:rich>
      </c:tx>
      <c:overlay val="0"/>
    </c:title>
    <c:autoTitleDeleted val="0"/>
    <c:plotArea>
      <c:layout/>
      <c:barChart>
        <c:barDir val="col"/>
        <c:grouping val="clustered"/>
        <c:varyColors val="0"/>
        <c:ser>
          <c:idx val="1"/>
          <c:order val="0"/>
          <c:tx>
            <c:strRef>
              <c:f>stat_etablissement_histo_BGT!$I$59</c:f>
              <c:strCache>
                <c:ptCount val="1"/>
                <c:pt idx="0">
                  <c:v>Moy Etab 2012</c:v>
                </c:pt>
              </c:strCache>
            </c:strRef>
          </c:tx>
          <c:invertIfNegative val="0"/>
          <c:cat>
            <c:strRef>
              <c:f>stat_etablissement_histo_BGT!$B$60:$B$71</c:f>
              <c:strCache>
                <c:ptCount val="12"/>
                <c:pt idx="0">
                  <c:v>LYC.LA PROVIDENCE</c:v>
                </c:pt>
                <c:pt idx="1">
                  <c:v>LYC.N.DAME DES AYDES</c:v>
                </c:pt>
                <c:pt idx="2">
                  <c:v>LYCEE A.THIERRY</c:v>
                </c:pt>
                <c:pt idx="3">
                  <c:v>LYCEE AGRICOLE 41</c:v>
                </c:pt>
                <c:pt idx="4">
                  <c:v>LYCEE C.CLAUDEL</c:v>
                </c:pt>
                <c:pt idx="5">
                  <c:v>LYCEE C.DE FRANCE</c:v>
                </c:pt>
                <c:pt idx="6">
                  <c:v>LYCEE DE PONTLEVOY</c:v>
                </c:pt>
                <c:pt idx="7">
                  <c:v>LYCEE DESSAIGNES</c:v>
                </c:pt>
                <c:pt idx="8">
                  <c:v>LYCEE HOTELIER</c:v>
                </c:pt>
                <c:pt idx="9">
                  <c:v>LYCEE RONSARD</c:v>
                </c:pt>
                <c:pt idx="10">
                  <c:v>LYCEE ST JOSEPH 41</c:v>
                </c:pt>
                <c:pt idx="11">
                  <c:v>LYCEE ST MARIE</c:v>
                </c:pt>
              </c:strCache>
            </c:strRef>
          </c:cat>
          <c:val>
            <c:numRef>
              <c:f>stat_etablissement_histo_BGT!$I$60:$I$71</c:f>
              <c:numCache>
                <c:formatCode>0.00</c:formatCode>
                <c:ptCount val="12"/>
                <c:pt idx="0">
                  <c:v>12.59425287</c:v>
                </c:pt>
                <c:pt idx="1">
                  <c:v>13.30147601</c:v>
                </c:pt>
                <c:pt idx="2">
                  <c:v>13.36519685</c:v>
                </c:pt>
                <c:pt idx="3">
                  <c:v>14.74821429</c:v>
                </c:pt>
                <c:pt idx="4">
                  <c:v>12.952529180000001</c:v>
                </c:pt>
                <c:pt idx="5">
                  <c:v>12.78537143</c:v>
                </c:pt>
                <c:pt idx="7">
                  <c:v>12.194101119999999</c:v>
                </c:pt>
                <c:pt idx="8">
                  <c:v>12.914685309999999</c:v>
                </c:pt>
                <c:pt idx="9">
                  <c:v>13.570424239999999</c:v>
                </c:pt>
                <c:pt idx="10">
                  <c:v>12.805769229999999</c:v>
                </c:pt>
                <c:pt idx="11">
                  <c:v>13.21710914</c:v>
                </c:pt>
              </c:numCache>
            </c:numRef>
          </c:val>
        </c:ser>
        <c:ser>
          <c:idx val="2"/>
          <c:order val="1"/>
          <c:tx>
            <c:strRef>
              <c:f>stat_etablissement_histo_BGT!$G$59</c:f>
              <c:strCache>
                <c:ptCount val="1"/>
                <c:pt idx="0">
                  <c:v>Moy Etab 2013</c:v>
                </c:pt>
              </c:strCache>
            </c:strRef>
          </c:tx>
          <c:invertIfNegative val="0"/>
          <c:cat>
            <c:strRef>
              <c:f>stat_etablissement_histo_BGT!$B$60:$B$71</c:f>
              <c:strCache>
                <c:ptCount val="12"/>
                <c:pt idx="0">
                  <c:v>LYC.LA PROVIDENCE</c:v>
                </c:pt>
                <c:pt idx="1">
                  <c:v>LYC.N.DAME DES AYDES</c:v>
                </c:pt>
                <c:pt idx="2">
                  <c:v>LYCEE A.THIERRY</c:v>
                </c:pt>
                <c:pt idx="3">
                  <c:v>LYCEE AGRICOLE 41</c:v>
                </c:pt>
                <c:pt idx="4">
                  <c:v>LYCEE C.CLAUDEL</c:v>
                </c:pt>
                <c:pt idx="5">
                  <c:v>LYCEE C.DE FRANCE</c:v>
                </c:pt>
                <c:pt idx="6">
                  <c:v>LYCEE DE PONTLEVOY</c:v>
                </c:pt>
                <c:pt idx="7">
                  <c:v>LYCEE DESSAIGNES</c:v>
                </c:pt>
                <c:pt idx="8">
                  <c:v>LYCEE HOTELIER</c:v>
                </c:pt>
                <c:pt idx="9">
                  <c:v>LYCEE RONSARD</c:v>
                </c:pt>
                <c:pt idx="10">
                  <c:v>LYCEE ST JOSEPH 41</c:v>
                </c:pt>
                <c:pt idx="11">
                  <c:v>LYCEE ST MARIE</c:v>
                </c:pt>
              </c:strCache>
            </c:strRef>
          </c:cat>
          <c:val>
            <c:numRef>
              <c:f>stat_etablissement_histo_BGT!$G$60:$G$71</c:f>
              <c:numCache>
                <c:formatCode>0.00</c:formatCode>
                <c:ptCount val="12"/>
                <c:pt idx="0">
                  <c:v>11.89018181818183</c:v>
                </c:pt>
                <c:pt idx="1">
                  <c:v>13.74901408450704</c:v>
                </c:pt>
                <c:pt idx="2">
                  <c:v>13.52601156069364</c:v>
                </c:pt>
                <c:pt idx="3">
                  <c:v>13.80892857142857</c:v>
                </c:pt>
                <c:pt idx="4">
                  <c:v>13.66162162162162</c:v>
                </c:pt>
                <c:pt idx="5">
                  <c:v>13.53971119133573</c:v>
                </c:pt>
                <c:pt idx="7">
                  <c:v>12.248751076658079</c:v>
                </c:pt>
                <c:pt idx="8">
                  <c:v>13.51328125</c:v>
                </c:pt>
                <c:pt idx="9">
                  <c:v>14.03899297423888</c:v>
                </c:pt>
                <c:pt idx="10">
                  <c:v>13.56197183098592</c:v>
                </c:pt>
                <c:pt idx="11">
                  <c:v>12.96798866855524</c:v>
                </c:pt>
              </c:numCache>
            </c:numRef>
          </c:val>
        </c:ser>
        <c:ser>
          <c:idx val="6"/>
          <c:order val="2"/>
          <c:tx>
            <c:strRef>
              <c:f>stat_etablissement_histo_BGT!$E$59</c:f>
              <c:strCache>
                <c:ptCount val="1"/>
                <c:pt idx="0">
                  <c:v>Moy Etab 2014</c:v>
                </c:pt>
              </c:strCache>
            </c:strRef>
          </c:tx>
          <c:invertIfNegative val="0"/>
          <c:cat>
            <c:strRef>
              <c:f>stat_etablissement_histo_BGT!$B$60:$B$71</c:f>
              <c:strCache>
                <c:ptCount val="12"/>
                <c:pt idx="0">
                  <c:v>LYC.LA PROVIDENCE</c:v>
                </c:pt>
                <c:pt idx="1">
                  <c:v>LYC.N.DAME DES AYDES</c:v>
                </c:pt>
                <c:pt idx="2">
                  <c:v>LYCEE A.THIERRY</c:v>
                </c:pt>
                <c:pt idx="3">
                  <c:v>LYCEE AGRICOLE 41</c:v>
                </c:pt>
                <c:pt idx="4">
                  <c:v>LYCEE C.CLAUDEL</c:v>
                </c:pt>
                <c:pt idx="5">
                  <c:v>LYCEE C.DE FRANCE</c:v>
                </c:pt>
                <c:pt idx="6">
                  <c:v>LYCEE DE PONTLEVOY</c:v>
                </c:pt>
                <c:pt idx="7">
                  <c:v>LYCEE DESSAIGNES</c:v>
                </c:pt>
                <c:pt idx="8">
                  <c:v>LYCEE HOTELIER</c:v>
                </c:pt>
                <c:pt idx="9">
                  <c:v>LYCEE RONSARD</c:v>
                </c:pt>
                <c:pt idx="10">
                  <c:v>LYCEE ST JOSEPH 41</c:v>
                </c:pt>
                <c:pt idx="11">
                  <c:v>LYCEE ST MARIE</c:v>
                </c:pt>
              </c:strCache>
            </c:strRef>
          </c:cat>
          <c:val>
            <c:numRef>
              <c:f>stat_etablissement_histo_BGT!$E$60:$E$71</c:f>
              <c:numCache>
                <c:formatCode>0.00</c:formatCode>
                <c:ptCount val="12"/>
                <c:pt idx="0">
                  <c:v>12.140145985401469</c:v>
                </c:pt>
                <c:pt idx="1">
                  <c:v>13.75855855855856</c:v>
                </c:pt>
                <c:pt idx="2">
                  <c:v>13.287254901960781</c:v>
                </c:pt>
                <c:pt idx="3">
                  <c:v>14.34166666666667</c:v>
                </c:pt>
                <c:pt idx="4">
                  <c:v>13.46421499292787</c:v>
                </c:pt>
                <c:pt idx="5">
                  <c:v>14.07775202780997</c:v>
                </c:pt>
                <c:pt idx="7">
                  <c:v>12.167348608837999</c:v>
                </c:pt>
                <c:pt idx="8">
                  <c:v>13.083561643835621</c:v>
                </c:pt>
                <c:pt idx="9">
                  <c:v>13.5801092896175</c:v>
                </c:pt>
                <c:pt idx="10">
                  <c:v>13.76041666666667</c:v>
                </c:pt>
                <c:pt idx="11">
                  <c:v>13.476570048309179</c:v>
                </c:pt>
              </c:numCache>
            </c:numRef>
          </c:val>
        </c:ser>
        <c:ser>
          <c:idx val="7"/>
          <c:order val="3"/>
          <c:tx>
            <c:strRef>
              <c:f>stat_etablissement_histo_BGT!$C$59</c:f>
              <c:strCache>
                <c:ptCount val="1"/>
                <c:pt idx="0">
                  <c:v>Moy Etab 2015</c:v>
                </c:pt>
              </c:strCache>
            </c:strRef>
          </c:tx>
          <c:invertIfNegative val="0"/>
          <c:cat>
            <c:strRef>
              <c:f>stat_etablissement_histo_BGT!$B$60:$B$71</c:f>
              <c:strCache>
                <c:ptCount val="12"/>
                <c:pt idx="0">
                  <c:v>LYC.LA PROVIDENCE</c:v>
                </c:pt>
                <c:pt idx="1">
                  <c:v>LYC.N.DAME DES AYDES</c:v>
                </c:pt>
                <c:pt idx="2">
                  <c:v>LYCEE A.THIERRY</c:v>
                </c:pt>
                <c:pt idx="3">
                  <c:v>LYCEE AGRICOLE 41</c:v>
                </c:pt>
                <c:pt idx="4">
                  <c:v>LYCEE C.CLAUDEL</c:v>
                </c:pt>
                <c:pt idx="5">
                  <c:v>LYCEE C.DE FRANCE</c:v>
                </c:pt>
                <c:pt idx="6">
                  <c:v>LYCEE DE PONTLEVOY</c:v>
                </c:pt>
                <c:pt idx="7">
                  <c:v>LYCEE DESSAIGNES</c:v>
                </c:pt>
                <c:pt idx="8">
                  <c:v>LYCEE HOTELIER</c:v>
                </c:pt>
                <c:pt idx="9">
                  <c:v>LYCEE RONSARD</c:v>
                </c:pt>
                <c:pt idx="10">
                  <c:v>LYCEE ST JOSEPH 41</c:v>
                </c:pt>
                <c:pt idx="11">
                  <c:v>LYCEE ST MARIE</c:v>
                </c:pt>
              </c:strCache>
            </c:strRef>
          </c:cat>
          <c:val>
            <c:numRef>
              <c:f>stat_etablissement_histo_BGT!$C$60:$C$71</c:f>
              <c:numCache>
                <c:formatCode>0.00</c:formatCode>
                <c:ptCount val="12"/>
                <c:pt idx="0">
                  <c:v>13.202074688796699</c:v>
                </c:pt>
                <c:pt idx="1">
                  <c:v>14.161090909090911</c:v>
                </c:pt>
                <c:pt idx="2">
                  <c:v>13.51766784452297</c:v>
                </c:pt>
                <c:pt idx="3">
                  <c:v>15.310909090909099</c:v>
                </c:pt>
                <c:pt idx="4">
                  <c:v>14.11025029797378</c:v>
                </c:pt>
                <c:pt idx="5">
                  <c:v>13.9896990740741</c:v>
                </c:pt>
                <c:pt idx="6">
                  <c:v>13.67714285714286</c:v>
                </c:pt>
                <c:pt idx="7">
                  <c:v>12.877608142493649</c:v>
                </c:pt>
                <c:pt idx="8">
                  <c:v>13.06986301369863</c:v>
                </c:pt>
                <c:pt idx="9">
                  <c:v>14.128888888888889</c:v>
                </c:pt>
                <c:pt idx="10">
                  <c:v>13.614893617021281</c:v>
                </c:pt>
                <c:pt idx="11">
                  <c:v>13.958847736625509</c:v>
                </c:pt>
              </c:numCache>
            </c:numRef>
          </c:val>
        </c:ser>
        <c:dLbls>
          <c:showLegendKey val="0"/>
          <c:showVal val="0"/>
          <c:showCatName val="0"/>
          <c:showSerName val="0"/>
          <c:showPercent val="0"/>
          <c:showBubbleSize val="0"/>
        </c:dLbls>
        <c:gapWidth val="150"/>
        <c:axId val="638204464"/>
        <c:axId val="638194272"/>
      </c:barChart>
      <c:catAx>
        <c:axId val="638204464"/>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94272"/>
        <c:crosses val="autoZero"/>
        <c:auto val="0"/>
        <c:lblAlgn val="ctr"/>
        <c:lblOffset val="100"/>
        <c:tickLblSkip val="1"/>
        <c:tickMarkSkip val="1"/>
        <c:noMultiLvlLbl val="0"/>
      </c:catAx>
      <c:valAx>
        <c:axId val="638194272"/>
        <c:scaling>
          <c:orientation val="minMax"/>
          <c:max val="15.4"/>
          <c:min val="10.9"/>
        </c:scaling>
        <c:delete val="0"/>
        <c:axPos val="l"/>
        <c:majorGridlines/>
        <c:numFmt formatCode="0.00" sourceLinked="1"/>
        <c:majorTickMark val="none"/>
        <c:minorTickMark val="none"/>
        <c:tickLblPos val="nextTo"/>
        <c:txPr>
          <a:bodyPr rot="0" vert="horz"/>
          <a:lstStyle/>
          <a:p>
            <a:pPr>
              <a:defRPr/>
            </a:pPr>
            <a:endParaRPr lang="fr-FR"/>
          </a:p>
        </c:txPr>
        <c:crossAx val="638204464"/>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7"/>
    </mc:Choice>
    <mc:Fallback>
      <c:style val="47"/>
    </mc:Fallback>
  </mc:AlternateContent>
  <c:chart>
    <c:autoTitleDeleted val="1"/>
    <c:plotArea>
      <c:layout>
        <c:manualLayout>
          <c:layoutTarget val="inner"/>
          <c:xMode val="edge"/>
          <c:yMode val="edge"/>
          <c:x val="6.6229164720105704E-2"/>
          <c:y val="0.21397390951454201"/>
          <c:w val="0.91192532595132303"/>
          <c:h val="0.54366812227074202"/>
        </c:manualLayout>
      </c:layout>
      <c:barChart>
        <c:barDir val="col"/>
        <c:grouping val="clustered"/>
        <c:varyColors val="0"/>
        <c:ser>
          <c:idx val="1"/>
          <c:order val="0"/>
          <c:tx>
            <c:strRef>
              <c:f>stat_etablissement_graph_BGT!$C$14</c:f>
              <c:strCache>
                <c:ptCount val="1"/>
                <c:pt idx="0">
                  <c:v>Moy Etab</c:v>
                </c:pt>
              </c:strCache>
            </c:strRef>
          </c:tx>
          <c:invertIfNegative val="0"/>
          <c:dLbls>
            <c:spPr>
              <a:noFill/>
              <a:ln>
                <a:noFill/>
              </a:ln>
              <a:effectLst/>
            </c:spPr>
            <c:txPr>
              <a:bodyPr rot="-5400000" vert="horz"/>
              <a:lstStyle/>
              <a:p>
                <a:pPr>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stat_etablissement_graph_BGT!$F$15:$F$25</c:f>
                <c:numCache>
                  <c:formatCode>General</c:formatCode>
                  <c:ptCount val="11"/>
                  <c:pt idx="0">
                    <c:v>3.87754405239339</c:v>
                  </c:pt>
                  <c:pt idx="1">
                    <c:v>3.7295249344502839</c:v>
                  </c:pt>
                  <c:pt idx="2">
                    <c:v>3.6800965286115961</c:v>
                  </c:pt>
                  <c:pt idx="3">
                    <c:v>3.1601961189488832</c:v>
                  </c:pt>
                  <c:pt idx="4">
                    <c:v>2.6755324755366061</c:v>
                  </c:pt>
                  <c:pt idx="5">
                    <c:v>3.4890604938302721</c:v>
                  </c:pt>
                  <c:pt idx="6">
                    <c:v>3.0707054110940368</c:v>
                  </c:pt>
                  <c:pt idx="7">
                    <c:v>2.8150814583677368</c:v>
                  </c:pt>
                  <c:pt idx="8">
                    <c:v>3.1156782015206979</c:v>
                  </c:pt>
                  <c:pt idx="9">
                    <c:v>3.287405093141512</c:v>
                  </c:pt>
                  <c:pt idx="10">
                    <c:v>1.319826560105656</c:v>
                  </c:pt>
                </c:numCache>
              </c:numRef>
            </c:plus>
            <c:minus>
              <c:numRef>
                <c:f>stat_etablissement_graph_BGT!$F$15:$F$25</c:f>
                <c:numCache>
                  <c:formatCode>General</c:formatCode>
                  <c:ptCount val="11"/>
                  <c:pt idx="0">
                    <c:v>3.87754405239339</c:v>
                  </c:pt>
                  <c:pt idx="1">
                    <c:v>3.7295249344502839</c:v>
                  </c:pt>
                  <c:pt idx="2">
                    <c:v>3.6800965286115961</c:v>
                  </c:pt>
                  <c:pt idx="3">
                    <c:v>3.1601961189488832</c:v>
                  </c:pt>
                  <c:pt idx="4">
                    <c:v>2.6755324755366061</c:v>
                  </c:pt>
                  <c:pt idx="5">
                    <c:v>3.4890604938302721</c:v>
                  </c:pt>
                  <c:pt idx="6">
                    <c:v>3.0707054110940368</c:v>
                  </c:pt>
                  <c:pt idx="7">
                    <c:v>2.8150814583677368</c:v>
                  </c:pt>
                  <c:pt idx="8">
                    <c:v>3.1156782015206979</c:v>
                  </c:pt>
                  <c:pt idx="9">
                    <c:v>3.287405093141512</c:v>
                  </c:pt>
                  <c:pt idx="10">
                    <c:v>1.319826560105656</c:v>
                  </c:pt>
                </c:numCache>
              </c:numRef>
            </c:minus>
          </c:errBars>
          <c:cat>
            <c:strRef>
              <c:f>stat_etablissement_graph_BGT!$B$15:$B$25</c:f>
              <c:strCache>
                <c:ptCount val="11"/>
                <c:pt idx="0">
                  <c:v>LYCEE FULBERT</c:v>
                </c:pt>
                <c:pt idx="1">
                  <c:v>LYCEE E.ZOLA</c:v>
                </c:pt>
                <c:pt idx="2">
                  <c:v>LYCEE MARCEAU</c:v>
                </c:pt>
                <c:pt idx="3">
                  <c:v>LYCEE E.BRANLY</c:v>
                </c:pt>
                <c:pt idx="4">
                  <c:v>LYCEE NOTRE DAME</c:v>
                </c:pt>
                <c:pt idx="5">
                  <c:v>LYCEE ROTROU</c:v>
                </c:pt>
                <c:pt idx="6">
                  <c:v>LYCEE J.DE BEAUCE</c:v>
                </c:pt>
                <c:pt idx="7">
                  <c:v>LYC ST PIERRE-PAUL</c:v>
                </c:pt>
                <c:pt idx="8">
                  <c:v>LYCEE S. MONFORT</c:v>
                </c:pt>
                <c:pt idx="9">
                  <c:v>LYCEE R.BELLEAU</c:v>
                </c:pt>
                <c:pt idx="10">
                  <c:v>LYCEE AGRICOLE 28</c:v>
                </c:pt>
              </c:strCache>
            </c:strRef>
          </c:cat>
          <c:val>
            <c:numRef>
              <c:f>stat_etablissement_graph_BGT!$C$15:$C$25</c:f>
              <c:numCache>
                <c:formatCode>0.00</c:formatCode>
                <c:ptCount val="11"/>
                <c:pt idx="0">
                  <c:v>12.908873720136519</c:v>
                </c:pt>
                <c:pt idx="1">
                  <c:v>13.23738461538462</c:v>
                </c:pt>
                <c:pt idx="2">
                  <c:v>13.32176759410803</c:v>
                </c:pt>
                <c:pt idx="3">
                  <c:v>13.33923267326732</c:v>
                </c:pt>
                <c:pt idx="4">
                  <c:v>13.34896265560166</c:v>
                </c:pt>
                <c:pt idx="5">
                  <c:v>13.505752636625131</c:v>
                </c:pt>
                <c:pt idx="6">
                  <c:v>14.172785977859769</c:v>
                </c:pt>
                <c:pt idx="7">
                  <c:v>14.18117048346056</c:v>
                </c:pt>
                <c:pt idx="8">
                  <c:v>14.23877266387726</c:v>
                </c:pt>
                <c:pt idx="9">
                  <c:v>14.401116427432219</c:v>
                </c:pt>
                <c:pt idx="10">
                  <c:v>15.018181818181819</c:v>
                </c:pt>
              </c:numCache>
            </c:numRef>
          </c:val>
        </c:ser>
        <c:dLbls>
          <c:showLegendKey val="0"/>
          <c:showVal val="1"/>
          <c:showCatName val="0"/>
          <c:showSerName val="0"/>
          <c:showPercent val="0"/>
          <c:showBubbleSize val="0"/>
        </c:dLbls>
        <c:gapWidth val="150"/>
        <c:axId val="638198976"/>
        <c:axId val="638195056"/>
      </c:barChart>
      <c:lineChart>
        <c:grouping val="standard"/>
        <c:varyColors val="0"/>
        <c:ser>
          <c:idx val="0"/>
          <c:order val="1"/>
          <c:tx>
            <c:strRef>
              <c:f>stat_etablissement_graph_BGT!$D$14</c:f>
              <c:strCache>
                <c:ptCount val="1"/>
                <c:pt idx="0">
                  <c:v>Moyenne académique 2014 : 13,53</c:v>
                </c:pt>
              </c:strCache>
            </c:strRef>
          </c:tx>
          <c:spPr>
            <a:ln w="19050"/>
          </c:spPr>
          <c:marker>
            <c:symbol val="none"/>
          </c:marker>
          <c:dLbls>
            <c:delete val="1"/>
          </c:dLbls>
          <c:cat>
            <c:strRef>
              <c:f>stat_etablissement_graph_BGT!$B$15:$B$25</c:f>
              <c:strCache>
                <c:ptCount val="11"/>
                <c:pt idx="0">
                  <c:v>LYCEE FULBERT</c:v>
                </c:pt>
                <c:pt idx="1">
                  <c:v>LYCEE E.ZOLA</c:v>
                </c:pt>
                <c:pt idx="2">
                  <c:v>LYCEE MARCEAU</c:v>
                </c:pt>
                <c:pt idx="3">
                  <c:v>LYCEE E.BRANLY</c:v>
                </c:pt>
                <c:pt idx="4">
                  <c:v>LYCEE NOTRE DAME</c:v>
                </c:pt>
                <c:pt idx="5">
                  <c:v>LYCEE ROTROU</c:v>
                </c:pt>
                <c:pt idx="6">
                  <c:v>LYCEE J.DE BEAUCE</c:v>
                </c:pt>
                <c:pt idx="7">
                  <c:v>LYC ST PIERRE-PAUL</c:v>
                </c:pt>
                <c:pt idx="8">
                  <c:v>LYCEE S. MONFORT</c:v>
                </c:pt>
                <c:pt idx="9">
                  <c:v>LYCEE R.BELLEAU</c:v>
                </c:pt>
                <c:pt idx="10">
                  <c:v>LYCEE AGRICOLE 28</c:v>
                </c:pt>
              </c:strCache>
            </c:strRef>
          </c:cat>
          <c:val>
            <c:numRef>
              <c:f>stat_etablissement_graph_BGT!$D$15:$D$25</c:f>
              <c:numCache>
                <c:formatCode>0.00</c:formatCode>
                <c:ptCount val="11"/>
                <c:pt idx="0">
                  <c:v>13.716952734725149</c:v>
                </c:pt>
                <c:pt idx="1">
                  <c:v>13.716952734725149</c:v>
                </c:pt>
                <c:pt idx="2">
                  <c:v>13.716952734725149</c:v>
                </c:pt>
                <c:pt idx="3">
                  <c:v>13.716952734725149</c:v>
                </c:pt>
                <c:pt idx="4">
                  <c:v>13.716952734725149</c:v>
                </c:pt>
                <c:pt idx="5">
                  <c:v>13.716952734725149</c:v>
                </c:pt>
                <c:pt idx="6">
                  <c:v>13.716952734725149</c:v>
                </c:pt>
                <c:pt idx="7">
                  <c:v>13.716952734725149</c:v>
                </c:pt>
                <c:pt idx="8">
                  <c:v>13.716952734725149</c:v>
                </c:pt>
                <c:pt idx="9">
                  <c:v>13.716952734725149</c:v>
                </c:pt>
                <c:pt idx="10">
                  <c:v>13.716952734725149</c:v>
                </c:pt>
              </c:numCache>
            </c:numRef>
          </c:val>
          <c:smooth val="0"/>
        </c:ser>
        <c:dLbls>
          <c:showLegendKey val="0"/>
          <c:showVal val="1"/>
          <c:showCatName val="0"/>
          <c:showSerName val="0"/>
          <c:showPercent val="0"/>
          <c:showBubbleSize val="0"/>
        </c:dLbls>
        <c:marker val="1"/>
        <c:smooth val="0"/>
        <c:axId val="638198976"/>
        <c:axId val="638195056"/>
      </c:lineChart>
      <c:lineChart>
        <c:grouping val="standard"/>
        <c:varyColors val="0"/>
        <c:ser>
          <c:idx val="2"/>
          <c:order val="2"/>
          <c:tx>
            <c:strRef>
              <c:f>stat_etablissement_graph_BGT!$E$14</c:f>
              <c:strCache>
                <c:ptCount val="1"/>
                <c:pt idx="0">
                  <c:v>Moyenne département 28  2014: 13,45</c:v>
                </c:pt>
              </c:strCache>
            </c:strRef>
          </c:tx>
          <c:spPr>
            <a:ln w="19050"/>
          </c:spPr>
          <c:marker>
            <c:symbol val="none"/>
          </c:marker>
          <c:dLbls>
            <c:delete val="1"/>
          </c:dLbls>
          <c:cat>
            <c:strRef>
              <c:f>stat_etablissement_graph_BGT!$B$15:$B$25</c:f>
              <c:strCache>
                <c:ptCount val="11"/>
                <c:pt idx="0">
                  <c:v>LYCEE FULBERT</c:v>
                </c:pt>
                <c:pt idx="1">
                  <c:v>LYCEE E.ZOLA</c:v>
                </c:pt>
                <c:pt idx="2">
                  <c:v>LYCEE MARCEAU</c:v>
                </c:pt>
                <c:pt idx="3">
                  <c:v>LYCEE E.BRANLY</c:v>
                </c:pt>
                <c:pt idx="4">
                  <c:v>LYCEE NOTRE DAME</c:v>
                </c:pt>
                <c:pt idx="5">
                  <c:v>LYCEE ROTROU</c:v>
                </c:pt>
                <c:pt idx="6">
                  <c:v>LYCEE J.DE BEAUCE</c:v>
                </c:pt>
                <c:pt idx="7">
                  <c:v>LYC ST PIERRE-PAUL</c:v>
                </c:pt>
                <c:pt idx="8">
                  <c:v>LYCEE S. MONFORT</c:v>
                </c:pt>
                <c:pt idx="9">
                  <c:v>LYCEE R.BELLEAU</c:v>
                </c:pt>
                <c:pt idx="10">
                  <c:v>LYCEE AGRICOLE 28</c:v>
                </c:pt>
              </c:strCache>
            </c:strRef>
          </c:cat>
          <c:val>
            <c:numRef>
              <c:f>stat_etablissement_graph_BGT!$E$15:$E$25</c:f>
              <c:numCache>
                <c:formatCode>0.00</c:formatCode>
                <c:ptCount val="11"/>
                <c:pt idx="0">
                  <c:v>13.63255755440936</c:v>
                </c:pt>
                <c:pt idx="1">
                  <c:v>13.63255755440936</c:v>
                </c:pt>
                <c:pt idx="2">
                  <c:v>13.63255755440936</c:v>
                </c:pt>
                <c:pt idx="3">
                  <c:v>13.63255755440936</c:v>
                </c:pt>
                <c:pt idx="4">
                  <c:v>13.63255755440936</c:v>
                </c:pt>
                <c:pt idx="5">
                  <c:v>13.63255755440936</c:v>
                </c:pt>
                <c:pt idx="6">
                  <c:v>13.63255755440936</c:v>
                </c:pt>
                <c:pt idx="7">
                  <c:v>13.63255755440936</c:v>
                </c:pt>
                <c:pt idx="8">
                  <c:v>13.63255755440936</c:v>
                </c:pt>
                <c:pt idx="9">
                  <c:v>13.63255755440936</c:v>
                </c:pt>
                <c:pt idx="10">
                  <c:v>13.63255755440936</c:v>
                </c:pt>
              </c:numCache>
            </c:numRef>
          </c:val>
          <c:smooth val="0"/>
        </c:ser>
        <c:dLbls>
          <c:showLegendKey val="0"/>
          <c:showVal val="1"/>
          <c:showCatName val="0"/>
          <c:showSerName val="0"/>
          <c:showPercent val="0"/>
          <c:showBubbleSize val="0"/>
        </c:dLbls>
        <c:marker val="1"/>
        <c:smooth val="0"/>
        <c:axId val="638202112"/>
        <c:axId val="638198584"/>
      </c:lineChart>
      <c:catAx>
        <c:axId val="638198976"/>
        <c:scaling>
          <c:orientation val="minMax"/>
        </c:scaling>
        <c:delete val="0"/>
        <c:axPos val="b"/>
        <c:majorGridlines/>
        <c:numFmt formatCode="General" sourceLinked="0"/>
        <c:majorTickMark val="out"/>
        <c:minorTickMark val="none"/>
        <c:tickLblPos val="nextTo"/>
        <c:txPr>
          <a:bodyPr rot="-2700000" vert="horz"/>
          <a:lstStyle/>
          <a:p>
            <a:pPr>
              <a:defRPr/>
            </a:pPr>
            <a:endParaRPr lang="fr-FR"/>
          </a:p>
        </c:txPr>
        <c:crossAx val="638195056"/>
        <c:crosses val="autoZero"/>
        <c:auto val="0"/>
        <c:lblAlgn val="ctr"/>
        <c:lblOffset val="100"/>
        <c:tickLblSkip val="1"/>
        <c:tickMarkSkip val="1"/>
        <c:noMultiLvlLbl val="0"/>
      </c:catAx>
      <c:valAx>
        <c:axId val="638195056"/>
        <c:scaling>
          <c:orientation val="minMax"/>
          <c:max val="18"/>
          <c:min val="7.5"/>
        </c:scaling>
        <c:delete val="0"/>
        <c:axPos val="l"/>
        <c:majorGridlines/>
        <c:numFmt formatCode="0.00" sourceLinked="1"/>
        <c:majorTickMark val="out"/>
        <c:minorTickMark val="none"/>
        <c:tickLblPos val="nextTo"/>
        <c:txPr>
          <a:bodyPr rot="0" vert="horz"/>
          <a:lstStyle/>
          <a:p>
            <a:pPr>
              <a:defRPr/>
            </a:pPr>
            <a:endParaRPr lang="fr-FR"/>
          </a:p>
        </c:txPr>
        <c:crossAx val="638198976"/>
        <c:crosses val="autoZero"/>
        <c:crossBetween val="between"/>
        <c:majorUnit val="1"/>
        <c:minorUnit val="0.2"/>
      </c:valAx>
      <c:catAx>
        <c:axId val="638202112"/>
        <c:scaling>
          <c:orientation val="minMax"/>
        </c:scaling>
        <c:delete val="1"/>
        <c:axPos val="b"/>
        <c:numFmt formatCode="General" sourceLinked="1"/>
        <c:majorTickMark val="out"/>
        <c:minorTickMark val="none"/>
        <c:tickLblPos val="none"/>
        <c:crossAx val="638198584"/>
        <c:crosses val="autoZero"/>
        <c:auto val="0"/>
        <c:lblAlgn val="ctr"/>
        <c:lblOffset val="100"/>
        <c:noMultiLvlLbl val="0"/>
      </c:catAx>
      <c:valAx>
        <c:axId val="638198584"/>
        <c:scaling>
          <c:orientation val="minMax"/>
        </c:scaling>
        <c:delete val="1"/>
        <c:axPos val="l"/>
        <c:numFmt formatCode="0.00" sourceLinked="1"/>
        <c:majorTickMark val="out"/>
        <c:minorTickMark val="none"/>
        <c:tickLblPos val="none"/>
        <c:crossAx val="638202112"/>
        <c:crosses val="autoZero"/>
        <c:crossBetween val="between"/>
      </c:valAx>
    </c:plotArea>
    <c:legend>
      <c:legendPos val="t"/>
      <c:layout>
        <c:manualLayout>
          <c:xMode val="edge"/>
          <c:yMode val="edge"/>
          <c:x val="0.22038849061122101"/>
          <c:y val="0.116276956990817"/>
          <c:w val="0.58834172574065802"/>
          <c:h val="3.9806775125871899E-2"/>
        </c:manualLayout>
      </c:layout>
      <c:overlay val="0"/>
    </c:legend>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7"/>
    </mc:Choice>
    <mc:Fallback>
      <c:style val="47"/>
    </mc:Fallback>
  </mc:AlternateContent>
  <c:chart>
    <c:title>
      <c:tx>
        <c:rich>
          <a:bodyPr/>
          <a:lstStyle/>
          <a:p>
            <a:pPr>
              <a:defRPr/>
            </a:pPr>
            <a:r>
              <a:rPr lang="fr-FR" sz="1800" b="1" i="0" u="none" strike="noStrike" baseline="0">
                <a:effectLst/>
              </a:rPr>
              <a:t>Bac G&amp;T </a:t>
            </a:r>
            <a:r>
              <a:rPr lang="fr-FR"/>
              <a:t>Evolution des moyennes des établissements du 28</a:t>
            </a:r>
          </a:p>
        </c:rich>
      </c:tx>
      <c:overlay val="0"/>
    </c:title>
    <c:autoTitleDeleted val="0"/>
    <c:plotArea>
      <c:layout/>
      <c:barChart>
        <c:barDir val="col"/>
        <c:grouping val="clustered"/>
        <c:varyColors val="0"/>
        <c:ser>
          <c:idx val="1"/>
          <c:order val="0"/>
          <c:tx>
            <c:strRef>
              <c:f>stat_etablissement_histo_BGT!$I$14</c:f>
              <c:strCache>
                <c:ptCount val="1"/>
                <c:pt idx="0">
                  <c:v>Moy Etab 2012</c:v>
                </c:pt>
              </c:strCache>
            </c:strRef>
          </c:tx>
          <c:invertIfNegative val="0"/>
          <c:cat>
            <c:strRef>
              <c:f>stat_etablissement_histo_BGT!$B$15:$B$25</c:f>
              <c:strCache>
                <c:ptCount val="11"/>
                <c:pt idx="0">
                  <c:v>LYC ST PIERRE-PAUL</c:v>
                </c:pt>
                <c:pt idx="1">
                  <c:v>LYCEE AGRICOLE 28</c:v>
                </c:pt>
                <c:pt idx="2">
                  <c:v>LYCEE E.BRANLY</c:v>
                </c:pt>
                <c:pt idx="3">
                  <c:v>LYCEE E.ZOLA</c:v>
                </c:pt>
                <c:pt idx="4">
                  <c:v>LYCEE FULBERT</c:v>
                </c:pt>
                <c:pt idx="5">
                  <c:v>LYCEE J.DE BEAUCE</c:v>
                </c:pt>
                <c:pt idx="6">
                  <c:v>LYCEE MARCEAU</c:v>
                </c:pt>
                <c:pt idx="7">
                  <c:v>LYCEE NOTRE DAME</c:v>
                </c:pt>
                <c:pt idx="8">
                  <c:v>LYCEE R.BELLEAU</c:v>
                </c:pt>
                <c:pt idx="9">
                  <c:v>LYCEE ROTROU</c:v>
                </c:pt>
                <c:pt idx="10">
                  <c:v>LYCEE S. MONFORT</c:v>
                </c:pt>
              </c:strCache>
            </c:strRef>
          </c:cat>
          <c:val>
            <c:numRef>
              <c:f>stat_etablissement_histo_BGT!$I$15:$I$25</c:f>
              <c:numCache>
                <c:formatCode>0.00</c:formatCode>
                <c:ptCount val="11"/>
                <c:pt idx="0">
                  <c:v>13.275170839999999</c:v>
                </c:pt>
                <c:pt idx="1">
                  <c:v>14.11538462</c:v>
                </c:pt>
                <c:pt idx="2">
                  <c:v>13.210599999999999</c:v>
                </c:pt>
                <c:pt idx="3">
                  <c:v>13.197147149999999</c:v>
                </c:pt>
                <c:pt idx="4">
                  <c:v>13.413490360000001</c:v>
                </c:pt>
                <c:pt idx="5">
                  <c:v>13.51088083</c:v>
                </c:pt>
                <c:pt idx="6">
                  <c:v>12.464123519999999</c:v>
                </c:pt>
                <c:pt idx="7">
                  <c:v>13.18832392</c:v>
                </c:pt>
                <c:pt idx="8">
                  <c:v>12.80275387</c:v>
                </c:pt>
                <c:pt idx="9">
                  <c:v>12.3207231</c:v>
                </c:pt>
                <c:pt idx="10">
                  <c:v>12.988137930000001</c:v>
                </c:pt>
              </c:numCache>
            </c:numRef>
          </c:val>
        </c:ser>
        <c:ser>
          <c:idx val="2"/>
          <c:order val="1"/>
          <c:tx>
            <c:strRef>
              <c:f>stat_etablissement_histo_BGT!$G$14</c:f>
              <c:strCache>
                <c:ptCount val="1"/>
                <c:pt idx="0">
                  <c:v>Moy Etab 2013</c:v>
                </c:pt>
              </c:strCache>
            </c:strRef>
          </c:tx>
          <c:invertIfNegative val="0"/>
          <c:cat>
            <c:strRef>
              <c:f>stat_etablissement_histo_BGT!$B$15:$B$25</c:f>
              <c:strCache>
                <c:ptCount val="11"/>
                <c:pt idx="0">
                  <c:v>LYC ST PIERRE-PAUL</c:v>
                </c:pt>
                <c:pt idx="1">
                  <c:v>LYCEE AGRICOLE 28</c:v>
                </c:pt>
                <c:pt idx="2">
                  <c:v>LYCEE E.BRANLY</c:v>
                </c:pt>
                <c:pt idx="3">
                  <c:v>LYCEE E.ZOLA</c:v>
                </c:pt>
                <c:pt idx="4">
                  <c:v>LYCEE FULBERT</c:v>
                </c:pt>
                <c:pt idx="5">
                  <c:v>LYCEE J.DE BEAUCE</c:v>
                </c:pt>
                <c:pt idx="6">
                  <c:v>LYCEE MARCEAU</c:v>
                </c:pt>
                <c:pt idx="7">
                  <c:v>LYCEE NOTRE DAME</c:v>
                </c:pt>
                <c:pt idx="8">
                  <c:v>LYCEE R.BELLEAU</c:v>
                </c:pt>
                <c:pt idx="9">
                  <c:v>LYCEE ROTROU</c:v>
                </c:pt>
                <c:pt idx="10">
                  <c:v>LYCEE S. MONFORT</c:v>
                </c:pt>
              </c:strCache>
            </c:strRef>
          </c:cat>
          <c:val>
            <c:numRef>
              <c:f>stat_etablissement_histo_BGT!$G$15:$G$25</c:f>
              <c:numCache>
                <c:formatCode>0.00</c:formatCode>
                <c:ptCount val="11"/>
                <c:pt idx="0">
                  <c:v>13.632118451025059</c:v>
                </c:pt>
                <c:pt idx="1">
                  <c:v>13.686666666666669</c:v>
                </c:pt>
                <c:pt idx="2">
                  <c:v>12.41692913385827</c:v>
                </c:pt>
                <c:pt idx="3">
                  <c:v>13.014814814814811</c:v>
                </c:pt>
                <c:pt idx="4">
                  <c:v>13.250716648291069</c:v>
                </c:pt>
                <c:pt idx="5">
                  <c:v>13.68586744639377</c:v>
                </c:pt>
                <c:pt idx="6">
                  <c:v>12.95932642487047</c:v>
                </c:pt>
                <c:pt idx="7">
                  <c:v>13.273048327137539</c:v>
                </c:pt>
                <c:pt idx="8">
                  <c:v>13.212611275964401</c:v>
                </c:pt>
                <c:pt idx="9">
                  <c:v>12.19327956989248</c:v>
                </c:pt>
                <c:pt idx="10">
                  <c:v>13.665206812652061</c:v>
                </c:pt>
              </c:numCache>
            </c:numRef>
          </c:val>
        </c:ser>
        <c:ser>
          <c:idx val="6"/>
          <c:order val="2"/>
          <c:tx>
            <c:strRef>
              <c:f>stat_etablissement_histo_BGT!$E$14</c:f>
              <c:strCache>
                <c:ptCount val="1"/>
                <c:pt idx="0">
                  <c:v>Moy Etab 2014</c:v>
                </c:pt>
              </c:strCache>
            </c:strRef>
          </c:tx>
          <c:invertIfNegative val="0"/>
          <c:cat>
            <c:strRef>
              <c:f>stat_etablissement_histo_BGT!$B$15:$B$25</c:f>
              <c:strCache>
                <c:ptCount val="11"/>
                <c:pt idx="0">
                  <c:v>LYC ST PIERRE-PAUL</c:v>
                </c:pt>
                <c:pt idx="1">
                  <c:v>LYCEE AGRICOLE 28</c:v>
                </c:pt>
                <c:pt idx="2">
                  <c:v>LYCEE E.BRANLY</c:v>
                </c:pt>
                <c:pt idx="3">
                  <c:v>LYCEE E.ZOLA</c:v>
                </c:pt>
                <c:pt idx="4">
                  <c:v>LYCEE FULBERT</c:v>
                </c:pt>
                <c:pt idx="5">
                  <c:v>LYCEE J.DE BEAUCE</c:v>
                </c:pt>
                <c:pt idx="6">
                  <c:v>LYCEE MARCEAU</c:v>
                </c:pt>
                <c:pt idx="7">
                  <c:v>LYCEE NOTRE DAME</c:v>
                </c:pt>
                <c:pt idx="8">
                  <c:v>LYCEE R.BELLEAU</c:v>
                </c:pt>
                <c:pt idx="9">
                  <c:v>LYCEE ROTROU</c:v>
                </c:pt>
                <c:pt idx="10">
                  <c:v>LYCEE S. MONFORT</c:v>
                </c:pt>
              </c:strCache>
            </c:strRef>
          </c:cat>
          <c:val>
            <c:numRef>
              <c:f>stat_etablissement_histo_BGT!$E$15:$E$25</c:f>
              <c:numCache>
                <c:formatCode>0.00</c:formatCode>
                <c:ptCount val="11"/>
                <c:pt idx="0">
                  <c:v>13.823214285714281</c:v>
                </c:pt>
                <c:pt idx="1">
                  <c:v>13.535714285714301</c:v>
                </c:pt>
                <c:pt idx="2">
                  <c:v>12.582978723404249</c:v>
                </c:pt>
                <c:pt idx="3">
                  <c:v>13.8461824953445</c:v>
                </c:pt>
                <c:pt idx="4">
                  <c:v>13.225555555555561</c:v>
                </c:pt>
                <c:pt idx="5">
                  <c:v>13.70636704119849</c:v>
                </c:pt>
                <c:pt idx="6">
                  <c:v>13.30447409733125</c:v>
                </c:pt>
                <c:pt idx="7">
                  <c:v>13.59929824561403</c:v>
                </c:pt>
                <c:pt idx="8">
                  <c:v>13.92321699544765</c:v>
                </c:pt>
                <c:pt idx="9">
                  <c:v>13.113089005235601</c:v>
                </c:pt>
                <c:pt idx="10">
                  <c:v>13.815469613259671</c:v>
                </c:pt>
              </c:numCache>
            </c:numRef>
          </c:val>
        </c:ser>
        <c:ser>
          <c:idx val="7"/>
          <c:order val="3"/>
          <c:tx>
            <c:strRef>
              <c:f>stat_etablissement_histo_BGT!$C$14</c:f>
              <c:strCache>
                <c:ptCount val="1"/>
                <c:pt idx="0">
                  <c:v>Moy Etab 2015</c:v>
                </c:pt>
              </c:strCache>
            </c:strRef>
          </c:tx>
          <c:invertIfNegative val="0"/>
          <c:val>
            <c:numRef>
              <c:f>stat_etablissement_histo_BGT!$C$15:$C$25</c:f>
              <c:numCache>
                <c:formatCode>0.00</c:formatCode>
                <c:ptCount val="11"/>
                <c:pt idx="0">
                  <c:v>14.18117048346056</c:v>
                </c:pt>
                <c:pt idx="1">
                  <c:v>15.018181818181819</c:v>
                </c:pt>
                <c:pt idx="2">
                  <c:v>13.33923267326732</c:v>
                </c:pt>
                <c:pt idx="3">
                  <c:v>13.23738461538462</c:v>
                </c:pt>
                <c:pt idx="4">
                  <c:v>12.908873720136519</c:v>
                </c:pt>
                <c:pt idx="5">
                  <c:v>14.172785977859769</c:v>
                </c:pt>
                <c:pt idx="6">
                  <c:v>13.32176759410803</c:v>
                </c:pt>
                <c:pt idx="7">
                  <c:v>13.34896265560166</c:v>
                </c:pt>
                <c:pt idx="8">
                  <c:v>14.401116427432219</c:v>
                </c:pt>
                <c:pt idx="9">
                  <c:v>13.505752636625131</c:v>
                </c:pt>
                <c:pt idx="10">
                  <c:v>14.23877266387726</c:v>
                </c:pt>
              </c:numCache>
            </c:numRef>
          </c:val>
        </c:ser>
        <c:dLbls>
          <c:showLegendKey val="0"/>
          <c:showVal val="0"/>
          <c:showCatName val="0"/>
          <c:showSerName val="0"/>
          <c:showPercent val="0"/>
          <c:showBubbleSize val="0"/>
        </c:dLbls>
        <c:gapWidth val="150"/>
        <c:axId val="638197408"/>
        <c:axId val="638195448"/>
      </c:barChart>
      <c:catAx>
        <c:axId val="638197408"/>
        <c:scaling>
          <c:orientation val="minMax"/>
        </c:scaling>
        <c:delete val="0"/>
        <c:axPos val="b"/>
        <c:numFmt formatCode="General" sourceLinked="1"/>
        <c:majorTickMark val="none"/>
        <c:minorTickMark val="none"/>
        <c:tickLblPos val="nextTo"/>
        <c:txPr>
          <a:bodyPr rot="-2700000" vert="horz"/>
          <a:lstStyle/>
          <a:p>
            <a:pPr>
              <a:defRPr/>
            </a:pPr>
            <a:endParaRPr lang="fr-FR"/>
          </a:p>
        </c:txPr>
        <c:crossAx val="638195448"/>
        <c:crosses val="autoZero"/>
        <c:auto val="0"/>
        <c:lblAlgn val="ctr"/>
        <c:lblOffset val="100"/>
        <c:tickLblSkip val="1"/>
        <c:tickMarkSkip val="1"/>
        <c:noMultiLvlLbl val="0"/>
      </c:catAx>
      <c:valAx>
        <c:axId val="638195448"/>
        <c:scaling>
          <c:orientation val="minMax"/>
          <c:max val="15.25"/>
          <c:min val="11.5"/>
        </c:scaling>
        <c:delete val="0"/>
        <c:axPos val="l"/>
        <c:majorGridlines/>
        <c:numFmt formatCode="0.00" sourceLinked="1"/>
        <c:majorTickMark val="none"/>
        <c:minorTickMark val="none"/>
        <c:tickLblPos val="nextTo"/>
        <c:txPr>
          <a:bodyPr rot="0" vert="horz"/>
          <a:lstStyle/>
          <a:p>
            <a:pPr>
              <a:defRPr/>
            </a:pPr>
            <a:endParaRPr lang="fr-FR"/>
          </a:p>
        </c:txPr>
        <c:crossAx val="638197408"/>
        <c:crosses val="autoZero"/>
        <c:crossBetween val="between"/>
        <c:majorUnit val="0.25"/>
        <c:minorUnit val="0.2"/>
      </c:valAx>
      <c:dTable>
        <c:showHorzBorder val="1"/>
        <c:showVertBorder val="1"/>
        <c:showOutline val="1"/>
        <c:showKeys val="1"/>
      </c:dTable>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pivotSource>
    <c:name>[2014 - EPREUVES PONCTUELLES FACULTATIVES - STAT V3 ALAIN.xlsx]Analyse facultatif alain!Tableau croisé dynamique2</c:name>
    <c:fmtId val="-1"/>
  </c:pivotSource>
  <c:chart>
    <c:autoTitleDeleted val="0"/>
    <c:pivotFmts>
      <c:pivotFmt>
        <c:idx val="0"/>
      </c:pivotFmt>
      <c:pivotFmt>
        <c:idx val="1"/>
      </c:pivotFmt>
      <c:pivotFmt>
        <c:idx val="2"/>
      </c:pivotFmt>
      <c:pivotFmt>
        <c:idx val="3"/>
      </c:pivotFmt>
      <c:pivotFmt>
        <c:idx val="4"/>
      </c:pivotFmt>
      <c:pivotFmt>
        <c:idx val="5"/>
      </c:pivotFmt>
      <c:pivotFmt>
        <c:idx val="6"/>
      </c:pivotFmt>
      <c:pivotFmt>
        <c:idx val="7"/>
        <c:marker>
          <c:symbol val="none"/>
        </c:marker>
      </c:pivotFmt>
      <c:pivotFmt>
        <c:idx val="8"/>
        <c:marker>
          <c:symbol val="none"/>
        </c:marker>
      </c:pivotFmt>
      <c:pivotFmt>
        <c:idx val="9"/>
        <c:spPr>
          <a:ln>
            <a:noFill/>
          </a:ln>
        </c:spPr>
        <c:marker>
          <c:spPr>
            <a:solidFill>
              <a:srgbClr val="FF3399"/>
            </a:solidFill>
          </c:spPr>
        </c:marker>
      </c:pivotFmt>
      <c:pivotFmt>
        <c:idx val="10"/>
        <c:marker>
          <c:symbol val="none"/>
        </c:marker>
      </c:pivotFmt>
      <c:pivotFmt>
        <c:idx val="11"/>
        <c:marker>
          <c:symbol val="none"/>
        </c:marker>
      </c:pivotFmt>
      <c:pivotFmt>
        <c:idx val="12"/>
        <c:spPr>
          <a:ln>
            <a:noFill/>
          </a:ln>
        </c:spPr>
        <c:marker>
          <c:spPr>
            <a:solidFill>
              <a:srgbClr val="FF3399"/>
            </a:solidFill>
          </c:spPr>
        </c:marker>
      </c:pivotFmt>
    </c:pivotFmts>
    <c:plotArea>
      <c:layout/>
      <c:barChart>
        <c:barDir val="col"/>
        <c:grouping val="clustered"/>
        <c:varyColors val="0"/>
        <c:ser>
          <c:idx val="0"/>
          <c:order val="0"/>
          <c:tx>
            <c:strRef>
              <c:f>'Analyse facultatif alain'!$M$7:$M$9</c:f>
              <c:strCache>
                <c:ptCount val="1"/>
                <c:pt idx="0">
                  <c:v>Nb Candidats - Total</c:v>
                </c:pt>
              </c:strCache>
            </c:strRef>
          </c:tx>
          <c:invertIfNegative val="0"/>
          <c:dLbls>
            <c:spPr>
              <a:noFill/>
              <a:ln>
                <a:noFill/>
              </a:ln>
              <a:effectLst/>
            </c:spPr>
            <c:txPr>
              <a:bodyPr rot="-5400000" vert="horz"/>
              <a:lstStyle/>
              <a:p>
                <a:pPr>
                  <a:defRPr sz="1200" b="1" i="0" baseline="0"/>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alain'!$L$10:$L$18</c:f>
              <c:strCache>
                <c:ptCount val="8"/>
                <c:pt idx="0">
                  <c:v>CHORE INDIV</c:v>
                </c:pt>
                <c:pt idx="1">
                  <c:v>JUDO</c:v>
                </c:pt>
                <c:pt idx="2">
                  <c:v>NATATION</c:v>
                </c:pt>
                <c:pt idx="3">
                  <c:v>TENNIS</c:v>
                </c:pt>
                <c:pt idx="4">
                  <c:v>TT</c:v>
                </c:pt>
                <c:pt idx="5">
                  <c:v>CCF FAC</c:v>
                </c:pt>
                <c:pt idx="6">
                  <c:v>HNSS</c:v>
                </c:pt>
                <c:pt idx="7">
                  <c:v>SHN</c:v>
                </c:pt>
              </c:strCache>
            </c:strRef>
          </c:cat>
          <c:val>
            <c:numRef>
              <c:f>'Analyse facultatif alain'!$M$10:$M$18</c:f>
              <c:numCache>
                <c:formatCode>General</c:formatCode>
                <c:ptCount val="8"/>
                <c:pt idx="0">
                  <c:v>248</c:v>
                </c:pt>
                <c:pt idx="1">
                  <c:v>104</c:v>
                </c:pt>
                <c:pt idx="2">
                  <c:v>343</c:v>
                </c:pt>
                <c:pt idx="3">
                  <c:v>211</c:v>
                </c:pt>
                <c:pt idx="4">
                  <c:v>250</c:v>
                </c:pt>
                <c:pt idx="5">
                  <c:v>442</c:v>
                </c:pt>
                <c:pt idx="6">
                  <c:v>89</c:v>
                </c:pt>
                <c:pt idx="7">
                  <c:v>127</c:v>
                </c:pt>
              </c:numCache>
            </c:numRef>
          </c:val>
        </c:ser>
        <c:ser>
          <c:idx val="1"/>
          <c:order val="1"/>
          <c:tx>
            <c:strRef>
              <c:f>'Analyse facultatif alain'!$N$7:$N$9</c:f>
              <c:strCache>
                <c:ptCount val="1"/>
                <c:pt idx="0">
                  <c:v>Candidats Présents - Total</c:v>
                </c:pt>
              </c:strCache>
            </c:strRef>
          </c:tx>
          <c:invertIfNegative val="0"/>
          <c:dLbls>
            <c:spPr>
              <a:noFill/>
              <a:ln>
                <a:noFill/>
              </a:ln>
              <a:effectLst/>
            </c:spPr>
            <c:txPr>
              <a:bodyPr/>
              <a:lstStyle/>
              <a:p>
                <a:pPr>
                  <a:defRPr sz="1200" b="1" i="0"/>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alain'!$L$10:$L$18</c:f>
              <c:strCache>
                <c:ptCount val="8"/>
                <c:pt idx="0">
                  <c:v>CHORE INDIV</c:v>
                </c:pt>
                <c:pt idx="1">
                  <c:v>JUDO</c:v>
                </c:pt>
                <c:pt idx="2">
                  <c:v>NATATION</c:v>
                </c:pt>
                <c:pt idx="3">
                  <c:v>TENNIS</c:v>
                </c:pt>
                <c:pt idx="4">
                  <c:v>TT</c:v>
                </c:pt>
                <c:pt idx="5">
                  <c:v>CCF FAC</c:v>
                </c:pt>
                <c:pt idx="6">
                  <c:v>HNSS</c:v>
                </c:pt>
                <c:pt idx="7">
                  <c:v>SHN</c:v>
                </c:pt>
              </c:strCache>
            </c:strRef>
          </c:cat>
          <c:val>
            <c:numRef>
              <c:f>'Analyse facultatif alain'!$N$10:$N$18</c:f>
              <c:numCache>
                <c:formatCode>General</c:formatCode>
                <c:ptCount val="8"/>
                <c:pt idx="0">
                  <c:v>223</c:v>
                </c:pt>
                <c:pt idx="1">
                  <c:v>90</c:v>
                </c:pt>
                <c:pt idx="2">
                  <c:v>259</c:v>
                </c:pt>
                <c:pt idx="3">
                  <c:v>190</c:v>
                </c:pt>
                <c:pt idx="4">
                  <c:v>218</c:v>
                </c:pt>
                <c:pt idx="5">
                  <c:v>442</c:v>
                </c:pt>
                <c:pt idx="6">
                  <c:v>89</c:v>
                </c:pt>
                <c:pt idx="7">
                  <c:v>125</c:v>
                </c:pt>
              </c:numCache>
            </c:numRef>
          </c:val>
        </c:ser>
        <c:dLbls>
          <c:showLegendKey val="0"/>
          <c:showVal val="0"/>
          <c:showCatName val="0"/>
          <c:showSerName val="0"/>
          <c:showPercent val="0"/>
          <c:showBubbleSize val="0"/>
        </c:dLbls>
        <c:gapWidth val="150"/>
        <c:axId val="638203680"/>
        <c:axId val="638197016"/>
      </c:barChart>
      <c:lineChart>
        <c:grouping val="standard"/>
        <c:varyColors val="0"/>
        <c:ser>
          <c:idx val="2"/>
          <c:order val="2"/>
          <c:tx>
            <c:strRef>
              <c:f>'Analyse facultatif alain'!$O$7:$O$9</c:f>
              <c:strCache>
                <c:ptCount val="1"/>
                <c:pt idx="0">
                  <c:v>Taux présence - Total</c:v>
                </c:pt>
              </c:strCache>
            </c:strRef>
          </c:tx>
          <c:spPr>
            <a:ln>
              <a:noFill/>
            </a:ln>
          </c:spPr>
          <c:marker>
            <c:spPr>
              <a:solidFill>
                <a:srgbClr val="FF3399"/>
              </a:solidFill>
            </c:spPr>
          </c:marker>
          <c:dLbls>
            <c:dLbl>
              <c:idx val="5"/>
              <c:layout>
                <c:manualLayout>
                  <c:x val="-2.84008347853099E-2"/>
                  <c:y val="-9.4875040287207696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3.09827288567017E-2"/>
                  <c:y val="6.437949162346240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i="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alain'!$L$10:$L$18</c:f>
              <c:strCache>
                <c:ptCount val="8"/>
                <c:pt idx="0">
                  <c:v>CHORE INDIV</c:v>
                </c:pt>
                <c:pt idx="1">
                  <c:v>JUDO</c:v>
                </c:pt>
                <c:pt idx="2">
                  <c:v>NATATION</c:v>
                </c:pt>
                <c:pt idx="3">
                  <c:v>TENNIS</c:v>
                </c:pt>
                <c:pt idx="4">
                  <c:v>TT</c:v>
                </c:pt>
                <c:pt idx="5">
                  <c:v>CCF FAC</c:v>
                </c:pt>
                <c:pt idx="6">
                  <c:v>HNSS</c:v>
                </c:pt>
                <c:pt idx="7">
                  <c:v>SHN</c:v>
                </c:pt>
              </c:strCache>
            </c:strRef>
          </c:cat>
          <c:val>
            <c:numRef>
              <c:f>'Analyse facultatif alain'!$O$10:$O$18</c:f>
              <c:numCache>
                <c:formatCode>0.00%</c:formatCode>
                <c:ptCount val="8"/>
                <c:pt idx="0">
                  <c:v>0.89919354838709697</c:v>
                </c:pt>
                <c:pt idx="1">
                  <c:v>0.86538461538461497</c:v>
                </c:pt>
                <c:pt idx="2">
                  <c:v>0.75510204081632604</c:v>
                </c:pt>
                <c:pt idx="3">
                  <c:v>0.90047393364928896</c:v>
                </c:pt>
                <c:pt idx="4">
                  <c:v>0.872</c:v>
                </c:pt>
                <c:pt idx="5">
                  <c:v>1</c:v>
                </c:pt>
                <c:pt idx="6">
                  <c:v>1</c:v>
                </c:pt>
                <c:pt idx="7">
                  <c:v>0.98425196850393704</c:v>
                </c:pt>
              </c:numCache>
            </c:numRef>
          </c:val>
          <c:smooth val="0"/>
        </c:ser>
        <c:dLbls>
          <c:showLegendKey val="0"/>
          <c:showVal val="0"/>
          <c:showCatName val="0"/>
          <c:showSerName val="0"/>
          <c:showPercent val="0"/>
          <c:showBubbleSize val="0"/>
        </c:dLbls>
        <c:marker val="1"/>
        <c:smooth val="0"/>
        <c:axId val="638204072"/>
        <c:axId val="638197800"/>
      </c:lineChart>
      <c:catAx>
        <c:axId val="638203680"/>
        <c:scaling>
          <c:orientation val="minMax"/>
        </c:scaling>
        <c:delete val="0"/>
        <c:axPos val="b"/>
        <c:numFmt formatCode="General" sourceLinked="0"/>
        <c:majorTickMark val="out"/>
        <c:minorTickMark val="none"/>
        <c:tickLblPos val="nextTo"/>
        <c:crossAx val="638197016"/>
        <c:crosses val="autoZero"/>
        <c:auto val="1"/>
        <c:lblAlgn val="ctr"/>
        <c:lblOffset val="100"/>
        <c:noMultiLvlLbl val="0"/>
      </c:catAx>
      <c:valAx>
        <c:axId val="638197016"/>
        <c:scaling>
          <c:orientation val="minMax"/>
        </c:scaling>
        <c:delete val="0"/>
        <c:axPos val="l"/>
        <c:majorGridlines/>
        <c:numFmt formatCode="General" sourceLinked="1"/>
        <c:majorTickMark val="out"/>
        <c:minorTickMark val="none"/>
        <c:tickLblPos val="nextTo"/>
        <c:crossAx val="638203680"/>
        <c:crosses val="autoZero"/>
        <c:crossBetween val="between"/>
      </c:valAx>
      <c:valAx>
        <c:axId val="638197800"/>
        <c:scaling>
          <c:orientation val="minMax"/>
        </c:scaling>
        <c:delete val="0"/>
        <c:axPos val="r"/>
        <c:numFmt formatCode="0.00%" sourceLinked="1"/>
        <c:majorTickMark val="out"/>
        <c:minorTickMark val="none"/>
        <c:tickLblPos val="nextTo"/>
        <c:crossAx val="638204072"/>
        <c:crosses val="max"/>
        <c:crossBetween val="between"/>
      </c:valAx>
      <c:catAx>
        <c:axId val="638204072"/>
        <c:scaling>
          <c:orientation val="minMax"/>
        </c:scaling>
        <c:delete val="1"/>
        <c:axPos val="b"/>
        <c:numFmt formatCode="General" sourceLinked="1"/>
        <c:majorTickMark val="out"/>
        <c:minorTickMark val="none"/>
        <c:tickLblPos val="nextTo"/>
        <c:crossAx val="638197800"/>
        <c:crosses val="autoZero"/>
        <c:auto val="1"/>
        <c:lblAlgn val="ctr"/>
        <c:lblOffset val="100"/>
        <c:noMultiLvlLbl val="0"/>
      </c:catAx>
    </c:plotArea>
    <c:legend>
      <c:legendPos val="r"/>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7"/>
    </mc:Choice>
    <mc:Fallback>
      <c:style val="47"/>
    </mc:Fallback>
  </mc:AlternateContent>
  <c:pivotSource>
    <c:name>[2014 - EPREUVES PONCTUELLES FACULTATIVES - STAT V3 ALAIN.xlsx]Analyse facultatif alain!Tableau croisé dynamique5</c:name>
    <c:fmtId val="-1"/>
  </c:pivotSource>
  <c:chart>
    <c:autoTitleDeleted val="0"/>
    <c:pivotFmts>
      <c:pivotFmt>
        <c:idx val="0"/>
      </c:pivotFmt>
      <c:pivotFmt>
        <c:idx val="1"/>
      </c:pivotFmt>
      <c:pivotFmt>
        <c:idx val="2"/>
      </c:pivotFmt>
      <c:pivotFmt>
        <c:idx val="3"/>
        <c:marker>
          <c:symbol val="none"/>
        </c:marker>
      </c:pivotFmt>
      <c:pivotFmt>
        <c:idx val="4"/>
        <c:marker>
          <c:symbol val="none"/>
        </c:marker>
      </c:pivotFmt>
      <c:pivotFmt>
        <c:idx val="5"/>
        <c:marker>
          <c:symbol val="none"/>
        </c:marker>
      </c:pivotFmt>
    </c:pivotFmts>
    <c:plotArea>
      <c:layout/>
      <c:barChart>
        <c:barDir val="col"/>
        <c:grouping val="clustered"/>
        <c:varyColors val="0"/>
        <c:ser>
          <c:idx val="0"/>
          <c:order val="0"/>
          <c:tx>
            <c:strRef>
              <c:f>'Analyse facultatif alain'!$U$7:$U$8</c:f>
              <c:strCache>
                <c:ptCount val="1"/>
                <c:pt idx="0">
                  <c:v>2013</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alain'!$T$9:$T$17</c:f>
              <c:strCache>
                <c:ptCount val="8"/>
                <c:pt idx="0">
                  <c:v>CHORE INDIV</c:v>
                </c:pt>
                <c:pt idx="1">
                  <c:v>JUDO</c:v>
                </c:pt>
                <c:pt idx="2">
                  <c:v>NATATION</c:v>
                </c:pt>
                <c:pt idx="3">
                  <c:v>TENNIS</c:v>
                </c:pt>
                <c:pt idx="4">
                  <c:v>TT</c:v>
                </c:pt>
                <c:pt idx="5">
                  <c:v>CCF FAC</c:v>
                </c:pt>
                <c:pt idx="6">
                  <c:v>HNSS</c:v>
                </c:pt>
                <c:pt idx="7">
                  <c:v>SHN</c:v>
                </c:pt>
              </c:strCache>
            </c:strRef>
          </c:cat>
          <c:val>
            <c:numRef>
              <c:f>'Analyse facultatif alain'!$U$9:$U$17</c:f>
              <c:numCache>
                <c:formatCode>General</c:formatCode>
                <c:ptCount val="8"/>
                <c:pt idx="0">
                  <c:v>206</c:v>
                </c:pt>
                <c:pt idx="1">
                  <c:v>90</c:v>
                </c:pt>
                <c:pt idx="2">
                  <c:v>120</c:v>
                </c:pt>
                <c:pt idx="3">
                  <c:v>150</c:v>
                </c:pt>
                <c:pt idx="4">
                  <c:v>156</c:v>
                </c:pt>
                <c:pt idx="5">
                  <c:v>403</c:v>
                </c:pt>
                <c:pt idx="6">
                  <c:v>50</c:v>
                </c:pt>
                <c:pt idx="7">
                  <c:v>100</c:v>
                </c:pt>
              </c:numCache>
            </c:numRef>
          </c:val>
        </c:ser>
        <c:ser>
          <c:idx val="1"/>
          <c:order val="1"/>
          <c:tx>
            <c:strRef>
              <c:f>'Analyse facultatif alain'!$V$7:$V$8</c:f>
              <c:strCache>
                <c:ptCount val="1"/>
                <c:pt idx="0">
                  <c:v>2014</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alain'!$T$9:$T$17</c:f>
              <c:strCache>
                <c:ptCount val="8"/>
                <c:pt idx="0">
                  <c:v>CHORE INDIV</c:v>
                </c:pt>
                <c:pt idx="1">
                  <c:v>JUDO</c:v>
                </c:pt>
                <c:pt idx="2">
                  <c:v>NATATION</c:v>
                </c:pt>
                <c:pt idx="3">
                  <c:v>TENNIS</c:v>
                </c:pt>
                <c:pt idx="4">
                  <c:v>TT</c:v>
                </c:pt>
                <c:pt idx="5">
                  <c:v>CCF FAC</c:v>
                </c:pt>
                <c:pt idx="6">
                  <c:v>HNSS</c:v>
                </c:pt>
                <c:pt idx="7">
                  <c:v>SHN</c:v>
                </c:pt>
              </c:strCache>
            </c:strRef>
          </c:cat>
          <c:val>
            <c:numRef>
              <c:f>'Analyse facultatif alain'!$V$9:$V$17</c:f>
              <c:numCache>
                <c:formatCode>General</c:formatCode>
                <c:ptCount val="8"/>
                <c:pt idx="0">
                  <c:v>183</c:v>
                </c:pt>
                <c:pt idx="1">
                  <c:v>88</c:v>
                </c:pt>
                <c:pt idx="2">
                  <c:v>239</c:v>
                </c:pt>
                <c:pt idx="3">
                  <c:v>188</c:v>
                </c:pt>
                <c:pt idx="4">
                  <c:v>209</c:v>
                </c:pt>
                <c:pt idx="5">
                  <c:v>0</c:v>
                </c:pt>
                <c:pt idx="6">
                  <c:v>40</c:v>
                </c:pt>
                <c:pt idx="7">
                  <c:v>112</c:v>
                </c:pt>
              </c:numCache>
            </c:numRef>
          </c:val>
        </c:ser>
        <c:ser>
          <c:idx val="2"/>
          <c:order val="2"/>
          <c:tx>
            <c:strRef>
              <c:f>'Analyse facultatif alain'!$W$7:$W$8</c:f>
              <c:strCache>
                <c:ptCount val="1"/>
                <c:pt idx="0">
                  <c:v>2015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alain'!$T$9:$T$17</c:f>
              <c:strCache>
                <c:ptCount val="8"/>
                <c:pt idx="0">
                  <c:v>CHORE INDIV</c:v>
                </c:pt>
                <c:pt idx="1">
                  <c:v>JUDO</c:v>
                </c:pt>
                <c:pt idx="2">
                  <c:v>NATATION</c:v>
                </c:pt>
                <c:pt idx="3">
                  <c:v>TENNIS</c:v>
                </c:pt>
                <c:pt idx="4">
                  <c:v>TT</c:v>
                </c:pt>
                <c:pt idx="5">
                  <c:v>CCF FAC</c:v>
                </c:pt>
                <c:pt idx="6">
                  <c:v>HNSS</c:v>
                </c:pt>
                <c:pt idx="7">
                  <c:v>SHN</c:v>
                </c:pt>
              </c:strCache>
            </c:strRef>
          </c:cat>
          <c:val>
            <c:numRef>
              <c:f>'Analyse facultatif alain'!$W$9:$W$17</c:f>
              <c:numCache>
                <c:formatCode>General</c:formatCode>
                <c:ptCount val="8"/>
                <c:pt idx="0">
                  <c:v>223</c:v>
                </c:pt>
                <c:pt idx="1">
                  <c:v>90</c:v>
                </c:pt>
                <c:pt idx="2">
                  <c:v>259</c:v>
                </c:pt>
                <c:pt idx="3">
                  <c:v>190</c:v>
                </c:pt>
                <c:pt idx="4">
                  <c:v>218</c:v>
                </c:pt>
                <c:pt idx="5">
                  <c:v>442</c:v>
                </c:pt>
                <c:pt idx="6">
                  <c:v>89</c:v>
                </c:pt>
                <c:pt idx="7">
                  <c:v>125</c:v>
                </c:pt>
              </c:numCache>
            </c:numRef>
          </c:val>
        </c:ser>
        <c:dLbls>
          <c:showLegendKey val="0"/>
          <c:showVal val="0"/>
          <c:showCatName val="0"/>
          <c:showSerName val="0"/>
          <c:showPercent val="0"/>
          <c:showBubbleSize val="0"/>
        </c:dLbls>
        <c:gapWidth val="150"/>
        <c:axId val="638198192"/>
        <c:axId val="638205248"/>
      </c:barChart>
      <c:catAx>
        <c:axId val="638198192"/>
        <c:scaling>
          <c:orientation val="minMax"/>
        </c:scaling>
        <c:delete val="0"/>
        <c:axPos val="b"/>
        <c:numFmt formatCode="General" sourceLinked="0"/>
        <c:majorTickMark val="out"/>
        <c:minorTickMark val="none"/>
        <c:tickLblPos val="nextTo"/>
        <c:crossAx val="638205248"/>
        <c:crosses val="autoZero"/>
        <c:auto val="1"/>
        <c:lblAlgn val="ctr"/>
        <c:lblOffset val="100"/>
        <c:noMultiLvlLbl val="0"/>
      </c:catAx>
      <c:valAx>
        <c:axId val="638205248"/>
        <c:scaling>
          <c:orientation val="minMax"/>
        </c:scaling>
        <c:delete val="0"/>
        <c:axPos val="l"/>
        <c:majorGridlines/>
        <c:numFmt formatCode="General" sourceLinked="1"/>
        <c:majorTickMark val="out"/>
        <c:minorTickMark val="none"/>
        <c:tickLblPos val="nextTo"/>
        <c:crossAx val="638198192"/>
        <c:crosses val="autoZero"/>
        <c:crossBetween val="between"/>
      </c:valAx>
    </c:plotArea>
    <c:legend>
      <c:legendPos val="r"/>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pivotSource>
    <c:name>[2014 - EPREUVES PONCTUELLES FACULTATIVES - STAT V3 ALAIN.xlsx]Analyse facultatif alain!Tableau croisé dynamique6</c:name>
    <c:fmtId val="-1"/>
  </c:pivotSource>
  <c:chart>
    <c:autoTitleDeleted val="0"/>
    <c:pivotFmts>
      <c:pivotFmt>
        <c:idx val="0"/>
        <c:spPr>
          <a:solidFill>
            <a:srgbClr val="FF3399"/>
          </a:solidFill>
        </c:spPr>
        <c:marker>
          <c:symbol val="none"/>
        </c:marker>
      </c:pivotFmt>
      <c:pivotFmt>
        <c:idx val="1"/>
        <c:spPr>
          <a:solidFill>
            <a:srgbClr val="0070C0"/>
          </a:solidFill>
        </c:spPr>
        <c:marker>
          <c:symbol val="none"/>
        </c:marker>
      </c:pivotFmt>
      <c:pivotFmt>
        <c:idx val="2"/>
        <c:marker>
          <c:symbol val="none"/>
        </c:marker>
      </c:pivotFmt>
      <c:pivotFmt>
        <c:idx val="3"/>
        <c:marker>
          <c:symbol val="none"/>
        </c:marker>
      </c:pivotFmt>
    </c:pivotFmts>
    <c:plotArea>
      <c:layout/>
      <c:barChart>
        <c:barDir val="col"/>
        <c:grouping val="clustered"/>
        <c:varyColors val="0"/>
        <c:ser>
          <c:idx val="0"/>
          <c:order val="0"/>
          <c:tx>
            <c:strRef>
              <c:f>'Analyse facultatif alain'!$AC$7:$AC$9</c:f>
              <c:strCache>
                <c:ptCount val="1"/>
                <c:pt idx="0">
                  <c:v>2015 - Filles</c:v>
                </c:pt>
              </c:strCache>
            </c:strRef>
          </c:tx>
          <c:spPr>
            <a:solidFill>
              <a:srgbClr val="FF3399"/>
            </a:solidFill>
          </c:spPr>
          <c:invertIfNegative val="0"/>
          <c:dLbls>
            <c:spPr>
              <a:noFill/>
              <a:ln>
                <a:noFill/>
              </a:ln>
              <a:effectLst/>
            </c:spPr>
            <c:txPr>
              <a:bodyPr rot="-5400000" vert="horz"/>
              <a:lstStyle/>
              <a:p>
                <a:pPr>
                  <a:defRPr sz="1200" b="1" i="0"/>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alain'!$AB$10:$AB$17</c:f>
              <c:strCache>
                <c:ptCount val="8"/>
                <c:pt idx="0">
                  <c:v>CHORE INDIV</c:v>
                </c:pt>
                <c:pt idx="1">
                  <c:v>JUDO</c:v>
                </c:pt>
                <c:pt idx="2">
                  <c:v>NATATION</c:v>
                </c:pt>
                <c:pt idx="3">
                  <c:v>TENNIS</c:v>
                </c:pt>
                <c:pt idx="4">
                  <c:v>TT</c:v>
                </c:pt>
                <c:pt idx="5">
                  <c:v>CCF FAC</c:v>
                </c:pt>
                <c:pt idx="6">
                  <c:v>HNSS</c:v>
                </c:pt>
                <c:pt idx="7">
                  <c:v>SHN</c:v>
                </c:pt>
              </c:strCache>
            </c:strRef>
          </c:cat>
          <c:val>
            <c:numRef>
              <c:f>'Analyse facultatif alain'!$AC$10:$AC$17</c:f>
              <c:numCache>
                <c:formatCode>0.00</c:formatCode>
                <c:ptCount val="8"/>
                <c:pt idx="0">
                  <c:v>11.34</c:v>
                </c:pt>
                <c:pt idx="1">
                  <c:v>14.89</c:v>
                </c:pt>
                <c:pt idx="2">
                  <c:v>14.04</c:v>
                </c:pt>
                <c:pt idx="3">
                  <c:v>13.9</c:v>
                </c:pt>
                <c:pt idx="4">
                  <c:v>12.56</c:v>
                </c:pt>
                <c:pt idx="5">
                  <c:v>15.05294117647059</c:v>
                </c:pt>
                <c:pt idx="6">
                  <c:v>18.72</c:v>
                </c:pt>
                <c:pt idx="7">
                  <c:v>19.46</c:v>
                </c:pt>
              </c:numCache>
            </c:numRef>
          </c:val>
        </c:ser>
        <c:ser>
          <c:idx val="1"/>
          <c:order val="1"/>
          <c:tx>
            <c:strRef>
              <c:f>'Analyse facultatif alain'!$AD$7:$AD$9</c:f>
              <c:strCache>
                <c:ptCount val="1"/>
                <c:pt idx="0">
                  <c:v>2015 - Garçons</c:v>
                </c:pt>
              </c:strCache>
            </c:strRef>
          </c:tx>
          <c:spPr>
            <a:solidFill>
              <a:srgbClr val="0070C0"/>
            </a:solidFill>
          </c:spPr>
          <c:invertIfNegative val="0"/>
          <c:dLbls>
            <c:spPr>
              <a:noFill/>
              <a:ln>
                <a:noFill/>
              </a:ln>
              <a:effectLst/>
            </c:spPr>
            <c:txPr>
              <a:bodyPr rot="-5400000" vert="horz"/>
              <a:lstStyle/>
              <a:p>
                <a:pPr>
                  <a:defRPr sz="1200" b="1" i="0" baseline="0"/>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alain'!$AB$10:$AB$17</c:f>
              <c:strCache>
                <c:ptCount val="8"/>
                <c:pt idx="0">
                  <c:v>CHORE INDIV</c:v>
                </c:pt>
                <c:pt idx="1">
                  <c:v>JUDO</c:v>
                </c:pt>
                <c:pt idx="2">
                  <c:v>NATATION</c:v>
                </c:pt>
                <c:pt idx="3">
                  <c:v>TENNIS</c:v>
                </c:pt>
                <c:pt idx="4">
                  <c:v>TT</c:v>
                </c:pt>
                <c:pt idx="5">
                  <c:v>CCF FAC</c:v>
                </c:pt>
                <c:pt idx="6">
                  <c:v>HNSS</c:v>
                </c:pt>
                <c:pt idx="7">
                  <c:v>SHN</c:v>
                </c:pt>
              </c:strCache>
            </c:strRef>
          </c:cat>
          <c:val>
            <c:numRef>
              <c:f>'Analyse facultatif alain'!$AD$10:$AD$17</c:f>
              <c:numCache>
                <c:formatCode>0.00</c:formatCode>
                <c:ptCount val="8"/>
                <c:pt idx="0">
                  <c:v>14.88</c:v>
                </c:pt>
                <c:pt idx="1">
                  <c:v>13.19</c:v>
                </c:pt>
                <c:pt idx="2">
                  <c:v>11.73</c:v>
                </c:pt>
                <c:pt idx="3">
                  <c:v>12.08</c:v>
                </c:pt>
                <c:pt idx="4">
                  <c:v>11.36</c:v>
                </c:pt>
                <c:pt idx="5">
                  <c:v>14.61029411764706</c:v>
                </c:pt>
                <c:pt idx="6">
                  <c:v>19.25</c:v>
                </c:pt>
                <c:pt idx="7">
                  <c:v>19.32</c:v>
                </c:pt>
              </c:numCache>
            </c:numRef>
          </c:val>
        </c:ser>
        <c:ser>
          <c:idx val="2"/>
          <c:order val="2"/>
          <c:tx>
            <c:strRef>
              <c:f>'Analyse facultatif alain'!$AE$7:$AE$9</c:f>
              <c:strCache>
                <c:ptCount val="1"/>
                <c:pt idx="0">
                  <c:v>2015 - Total</c:v>
                </c:pt>
              </c:strCache>
            </c:strRef>
          </c:tx>
          <c:invertIfNegative val="0"/>
          <c:dLbls>
            <c:spPr>
              <a:noFill/>
              <a:ln>
                <a:noFill/>
              </a:ln>
              <a:effectLst/>
            </c:spPr>
            <c:txPr>
              <a:bodyPr/>
              <a:lstStyle/>
              <a:p>
                <a:pPr>
                  <a:defRPr sz="1200" b="1" i="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alain'!$AB$10:$AB$17</c:f>
              <c:strCache>
                <c:ptCount val="8"/>
                <c:pt idx="0">
                  <c:v>CHORE INDIV</c:v>
                </c:pt>
                <c:pt idx="1">
                  <c:v>JUDO</c:v>
                </c:pt>
                <c:pt idx="2">
                  <c:v>NATATION</c:v>
                </c:pt>
                <c:pt idx="3">
                  <c:v>TENNIS</c:v>
                </c:pt>
                <c:pt idx="4">
                  <c:v>TT</c:v>
                </c:pt>
                <c:pt idx="5">
                  <c:v>CCF FAC</c:v>
                </c:pt>
                <c:pt idx="6">
                  <c:v>HNSS</c:v>
                </c:pt>
                <c:pt idx="7">
                  <c:v>SHN</c:v>
                </c:pt>
              </c:strCache>
            </c:strRef>
          </c:cat>
          <c:val>
            <c:numRef>
              <c:f>'Analyse facultatif alain'!$AE$10:$AE$17</c:f>
              <c:numCache>
                <c:formatCode>0.00</c:formatCode>
                <c:ptCount val="8"/>
                <c:pt idx="0">
                  <c:v>11.63</c:v>
                </c:pt>
                <c:pt idx="1">
                  <c:v>13.61</c:v>
                </c:pt>
                <c:pt idx="2">
                  <c:v>12.86</c:v>
                </c:pt>
                <c:pt idx="3">
                  <c:v>12.58</c:v>
                </c:pt>
                <c:pt idx="4">
                  <c:v>11.5</c:v>
                </c:pt>
                <c:pt idx="5">
                  <c:v>14.78054298642534</c:v>
                </c:pt>
                <c:pt idx="6">
                  <c:v>19.13</c:v>
                </c:pt>
                <c:pt idx="7">
                  <c:v>19.34</c:v>
                </c:pt>
              </c:numCache>
            </c:numRef>
          </c:val>
        </c:ser>
        <c:dLbls>
          <c:showLegendKey val="0"/>
          <c:showVal val="0"/>
          <c:showCatName val="0"/>
          <c:showSerName val="0"/>
          <c:showPercent val="0"/>
          <c:showBubbleSize val="0"/>
        </c:dLbls>
        <c:gapWidth val="171"/>
        <c:axId val="638199368"/>
        <c:axId val="638200544"/>
      </c:barChart>
      <c:catAx>
        <c:axId val="638199368"/>
        <c:scaling>
          <c:orientation val="minMax"/>
        </c:scaling>
        <c:delete val="0"/>
        <c:axPos val="b"/>
        <c:numFmt formatCode="General" sourceLinked="0"/>
        <c:majorTickMark val="out"/>
        <c:minorTickMark val="none"/>
        <c:tickLblPos val="nextTo"/>
        <c:crossAx val="638200544"/>
        <c:crosses val="autoZero"/>
        <c:auto val="1"/>
        <c:lblAlgn val="ctr"/>
        <c:lblOffset val="100"/>
        <c:noMultiLvlLbl val="0"/>
      </c:catAx>
      <c:valAx>
        <c:axId val="638200544"/>
        <c:scaling>
          <c:orientation val="minMax"/>
          <c:max val="20"/>
        </c:scaling>
        <c:delete val="0"/>
        <c:axPos val="l"/>
        <c:majorGridlines/>
        <c:numFmt formatCode="0.00" sourceLinked="1"/>
        <c:majorTickMark val="out"/>
        <c:minorTickMark val="none"/>
        <c:tickLblPos val="nextTo"/>
        <c:crossAx val="638199368"/>
        <c:crosses val="autoZero"/>
        <c:crossBetween val="between"/>
        <c:majorUnit val="1"/>
      </c:valAx>
    </c:plotArea>
    <c:legend>
      <c:legendPos val="r"/>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42"/>
    </mc:Choice>
    <mc:Fallback>
      <c:style val="42"/>
    </mc:Fallback>
  </mc:AlternateContent>
  <c:pivotSource>
    <c:name>[2014 - EPREUVES PONCTUELLES FACULTATIVES - STAT V3 ALAIN.xlsx]Analyse facultatif alain!Tableau croisé dynamique7</c:name>
    <c:fmtId val="-1"/>
  </c:pivotSource>
  <c:chart>
    <c:autoTitleDeleted val="0"/>
    <c:pivotFmts>
      <c:pivotFmt>
        <c:idx val="0"/>
        <c:marker>
          <c:symbol val="none"/>
        </c:marker>
      </c:pivotFmt>
      <c:pivotFmt>
        <c:idx val="1"/>
        <c:marker>
          <c:symbol val="none"/>
        </c:marker>
      </c:pivotFmt>
      <c:pivotFmt>
        <c:idx val="2"/>
        <c:marker>
          <c:symbol val="none"/>
        </c:marker>
      </c:pivotFmt>
    </c:pivotFmts>
    <c:plotArea>
      <c:layout/>
      <c:barChart>
        <c:barDir val="col"/>
        <c:grouping val="clustered"/>
        <c:varyColors val="0"/>
        <c:ser>
          <c:idx val="0"/>
          <c:order val="0"/>
          <c:tx>
            <c:strRef>
              <c:f>'Analyse facultatif alain'!$AN$7:$AN$8</c:f>
              <c:strCache>
                <c:ptCount val="1"/>
                <c:pt idx="0">
                  <c:v>2013</c:v>
                </c:pt>
              </c:strCache>
            </c:strRef>
          </c:tx>
          <c:invertIfNegative val="0"/>
          <c:dLbls>
            <c:spPr>
              <a:noFill/>
              <a:ln>
                <a:noFill/>
              </a:ln>
              <a:effectLst/>
            </c:spPr>
            <c:txPr>
              <a:bodyPr rot="-5400000" vert="horz"/>
              <a:lstStyle/>
              <a:p>
                <a:pPr>
                  <a:defRPr sz="1200" b="1" i="0"/>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alain'!$AM$9:$AM$16</c:f>
              <c:strCache>
                <c:ptCount val="8"/>
                <c:pt idx="0">
                  <c:v>CHORE INDIV</c:v>
                </c:pt>
                <c:pt idx="1">
                  <c:v>JUDO</c:v>
                </c:pt>
                <c:pt idx="2">
                  <c:v>NATATION</c:v>
                </c:pt>
                <c:pt idx="3">
                  <c:v>TENNIS</c:v>
                </c:pt>
                <c:pt idx="4">
                  <c:v>TT</c:v>
                </c:pt>
                <c:pt idx="5">
                  <c:v>CCF FAC</c:v>
                </c:pt>
                <c:pt idx="6">
                  <c:v>HNSS</c:v>
                </c:pt>
                <c:pt idx="7">
                  <c:v>SHN</c:v>
                </c:pt>
              </c:strCache>
            </c:strRef>
          </c:cat>
          <c:val>
            <c:numRef>
              <c:f>'Analyse facultatif alain'!$AN$9:$AN$16</c:f>
              <c:numCache>
                <c:formatCode>0.00</c:formatCode>
                <c:ptCount val="8"/>
                <c:pt idx="0">
                  <c:v>11.2</c:v>
                </c:pt>
                <c:pt idx="1">
                  <c:v>13.72</c:v>
                </c:pt>
                <c:pt idx="2">
                  <c:v>10.02</c:v>
                </c:pt>
                <c:pt idx="3">
                  <c:v>11.88</c:v>
                </c:pt>
                <c:pt idx="4">
                  <c:v>10.76</c:v>
                </c:pt>
                <c:pt idx="5">
                  <c:v>14.69</c:v>
                </c:pt>
                <c:pt idx="6">
                  <c:v>19.2</c:v>
                </c:pt>
                <c:pt idx="7">
                  <c:v>19.7</c:v>
                </c:pt>
              </c:numCache>
            </c:numRef>
          </c:val>
        </c:ser>
        <c:ser>
          <c:idx val="1"/>
          <c:order val="1"/>
          <c:tx>
            <c:strRef>
              <c:f>'Analyse facultatif alain'!$AO$7:$AO$8</c:f>
              <c:strCache>
                <c:ptCount val="1"/>
                <c:pt idx="0">
                  <c:v>2014</c:v>
                </c:pt>
              </c:strCache>
            </c:strRef>
          </c:tx>
          <c:invertIfNegative val="0"/>
          <c:dLbls>
            <c:spPr>
              <a:noFill/>
              <a:ln>
                <a:noFill/>
              </a:ln>
              <a:effectLst/>
            </c:spPr>
            <c:txPr>
              <a:bodyPr rot="-5400000" vert="horz"/>
              <a:lstStyle/>
              <a:p>
                <a:pPr>
                  <a:defRPr sz="1200" b="1" i="0" baseline="0"/>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alain'!$AM$9:$AM$16</c:f>
              <c:strCache>
                <c:ptCount val="8"/>
                <c:pt idx="0">
                  <c:v>CHORE INDIV</c:v>
                </c:pt>
                <c:pt idx="1">
                  <c:v>JUDO</c:v>
                </c:pt>
                <c:pt idx="2">
                  <c:v>NATATION</c:v>
                </c:pt>
                <c:pt idx="3">
                  <c:v>TENNIS</c:v>
                </c:pt>
                <c:pt idx="4">
                  <c:v>TT</c:v>
                </c:pt>
                <c:pt idx="5">
                  <c:v>CCF FAC</c:v>
                </c:pt>
                <c:pt idx="6">
                  <c:v>HNSS</c:v>
                </c:pt>
                <c:pt idx="7">
                  <c:v>SHN</c:v>
                </c:pt>
              </c:strCache>
            </c:strRef>
          </c:cat>
          <c:val>
            <c:numRef>
              <c:f>'Analyse facultatif alain'!$AO$9:$AO$16</c:f>
              <c:numCache>
                <c:formatCode>0.00</c:formatCode>
                <c:ptCount val="8"/>
                <c:pt idx="0">
                  <c:v>11.43715846994535</c:v>
                </c:pt>
                <c:pt idx="1">
                  <c:v>13.18181818181818</c:v>
                </c:pt>
                <c:pt idx="2">
                  <c:v>12.96234309623431</c:v>
                </c:pt>
                <c:pt idx="3">
                  <c:v>12.19148936170213</c:v>
                </c:pt>
                <c:pt idx="4">
                  <c:v>11.42105263157895</c:v>
                </c:pt>
                <c:pt idx="6">
                  <c:v>18.925000000000001</c:v>
                </c:pt>
                <c:pt idx="7">
                  <c:v>19.741071428571431</c:v>
                </c:pt>
              </c:numCache>
            </c:numRef>
          </c:val>
        </c:ser>
        <c:ser>
          <c:idx val="2"/>
          <c:order val="2"/>
          <c:tx>
            <c:strRef>
              <c:f>'Analyse facultatif alain'!$AP$7:$AP$8</c:f>
              <c:strCache>
                <c:ptCount val="1"/>
                <c:pt idx="0">
                  <c:v>2015</c:v>
                </c:pt>
              </c:strCache>
            </c:strRef>
          </c:tx>
          <c:invertIfNegative val="0"/>
          <c:dLbls>
            <c:spPr>
              <a:noFill/>
              <a:ln>
                <a:noFill/>
              </a:ln>
              <a:effectLst/>
            </c:spPr>
            <c:txPr>
              <a:bodyPr rot="-5400000" vert="horz"/>
              <a:lstStyle/>
              <a:p>
                <a:pPr>
                  <a:defRPr sz="1200" b="1" i="0" baseline="0">
                    <a:solidFill>
                      <a:schemeClr val="tx1"/>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'Analyse facultatif alain'!$AM$9:$AM$16</c:f>
              <c:strCache>
                <c:ptCount val="8"/>
                <c:pt idx="0">
                  <c:v>CHORE INDIV</c:v>
                </c:pt>
                <c:pt idx="1">
                  <c:v>JUDO</c:v>
                </c:pt>
                <c:pt idx="2">
                  <c:v>NATATION</c:v>
                </c:pt>
                <c:pt idx="3">
                  <c:v>TENNIS</c:v>
                </c:pt>
                <c:pt idx="4">
                  <c:v>TT</c:v>
                </c:pt>
                <c:pt idx="5">
                  <c:v>CCF FAC</c:v>
                </c:pt>
                <c:pt idx="6">
                  <c:v>HNSS</c:v>
                </c:pt>
                <c:pt idx="7">
                  <c:v>SHN</c:v>
                </c:pt>
              </c:strCache>
            </c:strRef>
          </c:cat>
          <c:val>
            <c:numRef>
              <c:f>'Analyse facultatif alain'!$AP$9:$AP$16</c:f>
              <c:numCache>
                <c:formatCode>0.00</c:formatCode>
                <c:ptCount val="8"/>
                <c:pt idx="0">
                  <c:v>11.63</c:v>
                </c:pt>
                <c:pt idx="1">
                  <c:v>13.61</c:v>
                </c:pt>
                <c:pt idx="2">
                  <c:v>12.86</c:v>
                </c:pt>
                <c:pt idx="3">
                  <c:v>12.58</c:v>
                </c:pt>
                <c:pt idx="4">
                  <c:v>11.5</c:v>
                </c:pt>
                <c:pt idx="5">
                  <c:v>14.78054298642534</c:v>
                </c:pt>
                <c:pt idx="6">
                  <c:v>19.13</c:v>
                </c:pt>
                <c:pt idx="7">
                  <c:v>19.34</c:v>
                </c:pt>
              </c:numCache>
            </c:numRef>
          </c:val>
        </c:ser>
        <c:dLbls>
          <c:showLegendKey val="0"/>
          <c:showVal val="0"/>
          <c:showCatName val="0"/>
          <c:showSerName val="0"/>
          <c:showPercent val="0"/>
          <c:showBubbleSize val="0"/>
        </c:dLbls>
        <c:gapWidth val="150"/>
        <c:axId val="638201328"/>
        <c:axId val="638206032"/>
      </c:barChart>
      <c:catAx>
        <c:axId val="638201328"/>
        <c:scaling>
          <c:orientation val="minMax"/>
        </c:scaling>
        <c:delete val="0"/>
        <c:axPos val="b"/>
        <c:numFmt formatCode="General" sourceLinked="0"/>
        <c:majorTickMark val="out"/>
        <c:minorTickMark val="none"/>
        <c:tickLblPos val="nextTo"/>
        <c:crossAx val="638206032"/>
        <c:crosses val="autoZero"/>
        <c:auto val="1"/>
        <c:lblAlgn val="ctr"/>
        <c:lblOffset val="100"/>
        <c:noMultiLvlLbl val="0"/>
      </c:catAx>
      <c:valAx>
        <c:axId val="638206032"/>
        <c:scaling>
          <c:orientation val="minMax"/>
        </c:scaling>
        <c:delete val="0"/>
        <c:axPos val="l"/>
        <c:majorGridlines/>
        <c:numFmt formatCode="0.00" sourceLinked="1"/>
        <c:majorTickMark val="out"/>
        <c:minorTickMark val="none"/>
        <c:tickLblPos val="nextTo"/>
        <c:crossAx val="638201328"/>
        <c:crosses val="autoZero"/>
        <c:crossBetween val="between"/>
      </c:valAx>
    </c:plotArea>
    <c:legend>
      <c:legendPos val="r"/>
      <c:overlay val="0"/>
    </c:legend>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barChart>
        <c:barDir val="col"/>
        <c:grouping val="clustered"/>
        <c:varyColors val="0"/>
        <c:ser>
          <c:idx val="0"/>
          <c:order val="0"/>
          <c:tx>
            <c:strRef>
              <c:f>Feuil1!$B$1</c:f>
              <c:strCache>
                <c:ptCount val="1"/>
                <c:pt idx="0">
                  <c:v>Moyennes OT</c:v>
                </c:pt>
              </c:strCache>
            </c:strRef>
          </c:tx>
          <c:invertIfNegative val="0"/>
          <c:dLbls>
            <c:dLbl>
              <c:idx val="0"/>
              <c:layout>
                <c:manualLayout>
                  <c:x val="-1.6412525953445101E-2"/>
                  <c:y val="3.8014732421648399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4255866395851E-2"/>
                  <c:y val="2.748585578582679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6412525953445101E-2"/>
                  <c:y val="1.042911480755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8.9609355376161492E-3"/>
                  <c:y val="3.206647104336240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1947757255440099E-2"/>
                  <c:y val="2.1148191275416301E-2"/>
                </c:manualLayout>
              </c:layout>
              <c:showLegendKey val="0"/>
              <c:showVal val="1"/>
              <c:showCatName val="0"/>
              <c:showSerName val="0"/>
              <c:showPercent val="0"/>
              <c:showBubbleSize val="0"/>
              <c:extLst>
                <c:ext xmlns:c15="http://schemas.microsoft.com/office/drawing/2012/chart" uri="{CE6537A1-D6FC-4f65-9D91-7224C49458BB}"/>
              </c:extLst>
            </c:dLbl>
            <c:dLbl>
              <c:idx val="5"/>
              <c:spPr/>
              <c:txPr>
                <a:bodyPr/>
                <a:lstStyle/>
                <a:p>
                  <a:pPr>
                    <a:defRPr sz="2000" b="1">
                      <a:solidFill>
                        <a:srgbClr val="FF0000"/>
                      </a:solidFill>
                    </a:defRPr>
                  </a:pPr>
                  <a:endParaRPr lang="fr-FR"/>
                </a:p>
              </c:txPr>
              <c:showLegendKey val="0"/>
              <c:showVal val="1"/>
              <c:showCatName val="0"/>
              <c:showSerName val="0"/>
              <c:showPercent val="0"/>
              <c:showBubbleSize val="0"/>
            </c:dLbl>
            <c:spPr>
              <a:noFill/>
              <a:ln>
                <a:noFill/>
              </a:ln>
              <a:effectLst/>
            </c:spPr>
            <c:txPr>
              <a:bodyPr/>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Feuil1!$A$2:$A$7</c:f>
              <c:numCache>
                <c:formatCode>General</c:formatCode>
                <c:ptCount val="6"/>
                <c:pt idx="0">
                  <c:v>2010</c:v>
                </c:pt>
                <c:pt idx="1">
                  <c:v>2011</c:v>
                </c:pt>
                <c:pt idx="2">
                  <c:v>2012</c:v>
                </c:pt>
                <c:pt idx="3">
                  <c:v>2013</c:v>
                </c:pt>
                <c:pt idx="4">
                  <c:v>2014</c:v>
                </c:pt>
                <c:pt idx="5">
                  <c:v>2015</c:v>
                </c:pt>
              </c:numCache>
            </c:numRef>
          </c:cat>
          <c:val>
            <c:numRef>
              <c:f>Feuil1!$B$2:$B$7</c:f>
              <c:numCache>
                <c:formatCode>General</c:formatCode>
                <c:ptCount val="6"/>
                <c:pt idx="0">
                  <c:v>12.91</c:v>
                </c:pt>
                <c:pt idx="1">
                  <c:v>13.08</c:v>
                </c:pt>
                <c:pt idx="2" formatCode="0.00">
                  <c:v>13.177144289999999</c:v>
                </c:pt>
                <c:pt idx="3" formatCode="0.00">
                  <c:v>13.342674886548449</c:v>
                </c:pt>
                <c:pt idx="4">
                  <c:v>13.53</c:v>
                </c:pt>
                <c:pt idx="5">
                  <c:v>13.71</c:v>
                </c:pt>
              </c:numCache>
            </c:numRef>
          </c:val>
        </c:ser>
        <c:ser>
          <c:idx val="1"/>
          <c:order val="1"/>
          <c:tx>
            <c:strRef>
              <c:f>Feuil1!$C$1</c:f>
              <c:strCache>
                <c:ptCount val="1"/>
                <c:pt idx="0">
                  <c:v>Moyennes France</c:v>
                </c:pt>
              </c:strCache>
            </c:strRef>
          </c:tx>
          <c:invertIfNegative val="0"/>
          <c:dLbls>
            <c:dLbl>
              <c:idx val="4"/>
              <c:layout>
                <c:manualLayout>
                  <c:x val="-4.4804089707901904E-3"/>
                  <c:y val="2.22158341171071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a:solidFill>
                      <a:srgbClr val="0000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Feuil1!$A$2:$A$7</c:f>
              <c:numCache>
                <c:formatCode>General</c:formatCode>
                <c:ptCount val="6"/>
                <c:pt idx="0">
                  <c:v>2010</c:v>
                </c:pt>
                <c:pt idx="1">
                  <c:v>2011</c:v>
                </c:pt>
                <c:pt idx="2">
                  <c:v>2012</c:v>
                </c:pt>
                <c:pt idx="3">
                  <c:v>2013</c:v>
                </c:pt>
                <c:pt idx="4">
                  <c:v>2014</c:v>
                </c:pt>
                <c:pt idx="5">
                  <c:v>2015</c:v>
                </c:pt>
              </c:numCache>
            </c:numRef>
          </c:cat>
          <c:val>
            <c:numRef>
              <c:f>Feuil1!$C$2:$C$7</c:f>
              <c:numCache>
                <c:formatCode>General</c:formatCode>
                <c:ptCount val="6"/>
                <c:pt idx="0">
                  <c:v>13.45</c:v>
                </c:pt>
                <c:pt idx="1">
                  <c:v>13.52</c:v>
                </c:pt>
                <c:pt idx="2">
                  <c:v>13.47</c:v>
                </c:pt>
                <c:pt idx="3">
                  <c:v>13.67</c:v>
                </c:pt>
                <c:pt idx="4">
                  <c:v>13.76</c:v>
                </c:pt>
              </c:numCache>
            </c:numRef>
          </c:val>
        </c:ser>
        <c:dLbls>
          <c:showLegendKey val="0"/>
          <c:showVal val="0"/>
          <c:showCatName val="0"/>
          <c:showSerName val="0"/>
          <c:showPercent val="0"/>
          <c:showBubbleSize val="0"/>
        </c:dLbls>
        <c:gapWidth val="150"/>
        <c:axId val="638157032"/>
        <c:axId val="638157816"/>
      </c:barChart>
      <c:catAx>
        <c:axId val="638157032"/>
        <c:scaling>
          <c:orientation val="minMax"/>
        </c:scaling>
        <c:delete val="0"/>
        <c:axPos val="b"/>
        <c:numFmt formatCode="General" sourceLinked="1"/>
        <c:majorTickMark val="out"/>
        <c:minorTickMark val="none"/>
        <c:tickLblPos val="nextTo"/>
        <c:crossAx val="638157816"/>
        <c:crosses val="autoZero"/>
        <c:auto val="1"/>
        <c:lblAlgn val="ctr"/>
        <c:lblOffset val="100"/>
        <c:noMultiLvlLbl val="0"/>
      </c:catAx>
      <c:valAx>
        <c:axId val="638157816"/>
        <c:scaling>
          <c:orientation val="minMax"/>
          <c:max val="14"/>
          <c:min val="12"/>
        </c:scaling>
        <c:delete val="0"/>
        <c:axPos val="l"/>
        <c:majorGridlines/>
        <c:numFmt formatCode="General" sourceLinked="1"/>
        <c:majorTickMark val="out"/>
        <c:minorTickMark val="none"/>
        <c:tickLblPos val="nextTo"/>
        <c:crossAx val="638157032"/>
        <c:crosses val="autoZero"/>
        <c:crossBetween val="between"/>
        <c:majorUnit val="0.5"/>
        <c:minorUnit val="0.4"/>
      </c:valAx>
    </c:plotArea>
    <c:legend>
      <c:legendPos val="r"/>
      <c:overlay val="0"/>
    </c:legend>
    <c:plotVisOnly val="1"/>
    <c:dispBlanksAs val="gap"/>
    <c:showDLblsOverMax val="0"/>
  </c:chart>
  <c:spPr>
    <a:solidFill>
      <a:schemeClr val="bg1"/>
    </a:solidFill>
  </c:spPr>
  <c:txPr>
    <a:bodyPr/>
    <a:lstStyle/>
    <a:p>
      <a:pPr>
        <a:defRPr sz="1800"/>
      </a:pPr>
      <a:endParaRPr lang="fr-F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 Notes &lt; ou = 10</c:v>
                </c:pt>
              </c:strCache>
            </c:strRef>
          </c:tx>
          <c:spPr>
            <a:solidFill>
              <a:srgbClr val="FF0000"/>
            </a:solidFill>
          </c:spPr>
          <c:invertIfNegative val="0"/>
          <c:dLbls>
            <c:dLbl>
              <c:idx val="0"/>
              <c:tx>
                <c:rich>
                  <a:bodyPr/>
                  <a:lstStyle/>
                  <a:p>
                    <a:r>
                      <a:rPr lang="fr-FR" smtClean="0"/>
                      <a:t>33 %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1266815944585E-2"/>
                  <c:y val="9.9365488761822308E-3"/>
                </c:manualLayout>
              </c:layout>
              <c:tx>
                <c:rich>
                  <a:bodyPr/>
                  <a:lstStyle/>
                  <a:p>
                    <a:r>
                      <a:rPr lang="fr-FR" smtClean="0"/>
                      <a:t>48 %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fr-FR" smtClean="0"/>
                      <a:t>39 %</a:t>
                    </a:r>
                    <a:endParaRPr lang="fr-FR" dirty="0"/>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fr-FR" smtClean="0"/>
                      <a:t>35 %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fr-FR" smtClean="0"/>
                      <a:t>19 %</a:t>
                    </a:r>
                    <a:endParaRPr lang="fr-F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Natation</c:v>
                </c:pt>
                <c:pt idx="1">
                  <c:v>TT</c:v>
                </c:pt>
                <c:pt idx="2">
                  <c:v>Choré Indiv</c:v>
                </c:pt>
                <c:pt idx="3">
                  <c:v>Tennis</c:v>
                </c:pt>
                <c:pt idx="4">
                  <c:v>Judo</c:v>
                </c:pt>
              </c:strCache>
            </c:strRef>
          </c:cat>
          <c:val>
            <c:numRef>
              <c:f>Feuil1!$B$2:$B$6</c:f>
              <c:numCache>
                <c:formatCode>General</c:formatCode>
                <c:ptCount val="5"/>
                <c:pt idx="0">
                  <c:v>33</c:v>
                </c:pt>
                <c:pt idx="1">
                  <c:v>48</c:v>
                </c:pt>
                <c:pt idx="2">
                  <c:v>39</c:v>
                </c:pt>
                <c:pt idx="3">
                  <c:v>35</c:v>
                </c:pt>
                <c:pt idx="4">
                  <c:v>19</c:v>
                </c:pt>
              </c:numCache>
            </c:numRef>
          </c:val>
        </c:ser>
        <c:ser>
          <c:idx val="1"/>
          <c:order val="1"/>
          <c:tx>
            <c:strRef>
              <c:f>Feuil1!$C$1</c:f>
              <c:strCache>
                <c:ptCount val="1"/>
                <c:pt idx="0">
                  <c:v>% Notes &gt; 10</c:v>
                </c:pt>
              </c:strCache>
            </c:strRef>
          </c:tx>
          <c:spPr>
            <a:solidFill>
              <a:srgbClr val="36FF33"/>
            </a:solidFill>
          </c:spPr>
          <c:invertIfNegative val="0"/>
          <c:dLbls>
            <c:dLbl>
              <c:idx val="0"/>
              <c:tx>
                <c:rich>
                  <a:bodyPr/>
                  <a:lstStyle/>
                  <a:p>
                    <a:r>
                      <a:rPr lang="fr-FR" smtClean="0"/>
                      <a:t>67 %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fr-FR" smtClean="0"/>
                      <a:t>52 %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fr-FR" smtClean="0"/>
                      <a:t>61 %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fr-FR" smtClean="0"/>
                      <a:t>65 %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fr-FR" smtClean="0"/>
                      <a:t>81 %</a:t>
                    </a:r>
                    <a:endParaRPr lang="fr-F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Natation</c:v>
                </c:pt>
                <c:pt idx="1">
                  <c:v>TT</c:v>
                </c:pt>
                <c:pt idx="2">
                  <c:v>Choré Indiv</c:v>
                </c:pt>
                <c:pt idx="3">
                  <c:v>Tennis</c:v>
                </c:pt>
                <c:pt idx="4">
                  <c:v>Judo</c:v>
                </c:pt>
              </c:strCache>
            </c:strRef>
          </c:cat>
          <c:val>
            <c:numRef>
              <c:f>Feuil1!$C$2:$C$6</c:f>
              <c:numCache>
                <c:formatCode>General</c:formatCode>
                <c:ptCount val="5"/>
                <c:pt idx="0">
                  <c:v>67</c:v>
                </c:pt>
                <c:pt idx="1">
                  <c:v>52</c:v>
                </c:pt>
                <c:pt idx="2">
                  <c:v>61</c:v>
                </c:pt>
                <c:pt idx="3">
                  <c:v>65</c:v>
                </c:pt>
                <c:pt idx="4">
                  <c:v>81</c:v>
                </c:pt>
              </c:numCache>
            </c:numRef>
          </c:val>
        </c:ser>
        <c:dLbls>
          <c:showLegendKey val="0"/>
          <c:showVal val="0"/>
          <c:showCatName val="0"/>
          <c:showSerName val="0"/>
          <c:showPercent val="0"/>
          <c:showBubbleSize val="0"/>
        </c:dLbls>
        <c:gapWidth val="150"/>
        <c:axId val="561093096"/>
        <c:axId val="561091528"/>
      </c:barChart>
      <c:catAx>
        <c:axId val="561093096"/>
        <c:scaling>
          <c:orientation val="minMax"/>
        </c:scaling>
        <c:delete val="0"/>
        <c:axPos val="b"/>
        <c:numFmt formatCode="General" sourceLinked="0"/>
        <c:majorTickMark val="out"/>
        <c:minorTickMark val="none"/>
        <c:tickLblPos val="nextTo"/>
        <c:txPr>
          <a:bodyPr/>
          <a:lstStyle/>
          <a:p>
            <a:pPr>
              <a:defRPr>
                <a:solidFill>
                  <a:srgbClr val="FFFFFF"/>
                </a:solidFill>
              </a:defRPr>
            </a:pPr>
            <a:endParaRPr lang="fr-FR"/>
          </a:p>
        </c:txPr>
        <c:crossAx val="561091528"/>
        <c:crosses val="autoZero"/>
        <c:auto val="1"/>
        <c:lblAlgn val="ctr"/>
        <c:lblOffset val="100"/>
        <c:noMultiLvlLbl val="0"/>
      </c:catAx>
      <c:valAx>
        <c:axId val="561091528"/>
        <c:scaling>
          <c:orientation val="minMax"/>
        </c:scaling>
        <c:delete val="0"/>
        <c:axPos val="l"/>
        <c:majorGridlines/>
        <c:numFmt formatCode="General" sourceLinked="1"/>
        <c:majorTickMark val="out"/>
        <c:minorTickMark val="none"/>
        <c:tickLblPos val="nextTo"/>
        <c:txPr>
          <a:bodyPr/>
          <a:lstStyle/>
          <a:p>
            <a:pPr>
              <a:defRPr>
                <a:solidFill>
                  <a:srgbClr val="FFFFFF"/>
                </a:solidFill>
              </a:defRPr>
            </a:pPr>
            <a:endParaRPr lang="fr-FR"/>
          </a:p>
        </c:txPr>
        <c:crossAx val="561093096"/>
        <c:crosses val="autoZero"/>
        <c:crossBetween val="between"/>
      </c:valAx>
    </c:plotArea>
    <c:legend>
      <c:legendPos val="r"/>
      <c:overlay val="0"/>
      <c:txPr>
        <a:bodyPr/>
        <a:lstStyle/>
        <a:p>
          <a:pPr>
            <a:defRPr>
              <a:solidFill>
                <a:schemeClr val="bg1"/>
              </a:solidFill>
            </a:defRPr>
          </a:pPr>
          <a:endParaRPr lang="fr-FR"/>
        </a:p>
      </c:txPr>
    </c:legend>
    <c:plotVisOnly val="1"/>
    <c:dispBlanksAs val="gap"/>
    <c:showDLblsOverMax val="0"/>
  </c:chart>
  <c:spPr>
    <a:solidFill>
      <a:schemeClr val="tx1"/>
    </a:solidFill>
  </c:spPr>
  <c:txPr>
    <a:bodyPr/>
    <a:lstStyle/>
    <a:p>
      <a:pPr>
        <a:defRPr sz="1800"/>
      </a:pPr>
      <a:endParaRPr lang="fr-F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 Notes &gt; 10 2013</c:v>
                </c:pt>
              </c:strCache>
            </c:strRef>
          </c:tx>
          <c:invertIfNegative val="0"/>
          <c:dLbls>
            <c:dLbl>
              <c:idx val="0"/>
              <c:tx>
                <c:rich>
                  <a:bodyPr/>
                  <a:lstStyle/>
                  <a:p>
                    <a:r>
                      <a:rPr lang="fr-FR" smtClean="0"/>
                      <a:t>48 %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1805486483647499E-2"/>
                </c:manualLayout>
              </c:layout>
              <c:tx>
                <c:rich>
                  <a:bodyPr/>
                  <a:lstStyle/>
                  <a:p>
                    <a:r>
                      <a:rPr lang="fr-FR" smtClean="0"/>
                      <a:t>46 %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4.2987022657884197E-3"/>
                  <c:y val="0"/>
                </c:manualLayout>
              </c:layout>
              <c:tx>
                <c:rich>
                  <a:bodyPr/>
                  <a:lstStyle/>
                  <a:p>
                    <a:r>
                      <a:rPr lang="fr-FR" smtClean="0"/>
                      <a:t>58 %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43290075526286E-3"/>
                  <c:y val="3.06942648574836E-2"/>
                </c:manualLayout>
              </c:layout>
              <c:tx>
                <c:rich>
                  <a:bodyPr/>
                  <a:lstStyle/>
                  <a:p>
                    <a:r>
                      <a:rPr lang="fr-FR" smtClean="0"/>
                      <a:t>61 %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fr-FR" smtClean="0"/>
                      <a:t>81 %</a:t>
                    </a:r>
                    <a:endParaRPr lang="fr-F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Natation </c:v>
                </c:pt>
                <c:pt idx="1">
                  <c:v>TT</c:v>
                </c:pt>
                <c:pt idx="2">
                  <c:v>Choré Indiv</c:v>
                </c:pt>
                <c:pt idx="3">
                  <c:v>Tennis</c:v>
                </c:pt>
                <c:pt idx="4">
                  <c:v>Judo</c:v>
                </c:pt>
              </c:strCache>
            </c:strRef>
          </c:cat>
          <c:val>
            <c:numRef>
              <c:f>Feuil1!$B$2:$B$6</c:f>
              <c:numCache>
                <c:formatCode>General</c:formatCode>
                <c:ptCount val="5"/>
                <c:pt idx="0">
                  <c:v>48</c:v>
                </c:pt>
                <c:pt idx="1">
                  <c:v>46</c:v>
                </c:pt>
                <c:pt idx="2">
                  <c:v>58</c:v>
                </c:pt>
                <c:pt idx="3">
                  <c:v>61</c:v>
                </c:pt>
                <c:pt idx="4">
                  <c:v>81</c:v>
                </c:pt>
              </c:numCache>
            </c:numRef>
          </c:val>
        </c:ser>
        <c:ser>
          <c:idx val="1"/>
          <c:order val="1"/>
          <c:tx>
            <c:strRef>
              <c:f>Feuil1!$C$1</c:f>
              <c:strCache>
                <c:ptCount val="1"/>
                <c:pt idx="0">
                  <c:v>% Notes &gt; 10 2014</c:v>
                </c:pt>
              </c:strCache>
            </c:strRef>
          </c:tx>
          <c:invertIfNegative val="0"/>
          <c:dLbls>
            <c:dLbl>
              <c:idx val="0"/>
              <c:tx>
                <c:rich>
                  <a:bodyPr/>
                  <a:lstStyle/>
                  <a:p>
                    <a:r>
                      <a:rPr lang="fr-FR" smtClean="0"/>
                      <a:t>68 %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fr-FR" smtClean="0"/>
                      <a:t>56 %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00303052868395E-2"/>
                  <c:y val="1.4166583780377001E-2"/>
                </c:manualLayout>
              </c:layout>
              <c:tx>
                <c:rich>
                  <a:bodyPr/>
                  <a:lstStyle/>
                  <a:p>
                    <a:r>
                      <a:rPr lang="fr-FR" smtClean="0"/>
                      <a:t>55 %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fr-FR" smtClean="0"/>
                      <a:t>62 %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6527681077106501E-2"/>
                </c:manualLayout>
              </c:layout>
              <c:tx>
                <c:rich>
                  <a:bodyPr/>
                  <a:lstStyle/>
                  <a:p>
                    <a:r>
                      <a:rPr lang="fr-FR" smtClean="0"/>
                      <a:t>75 %</a:t>
                    </a:r>
                    <a:endParaRPr lang="fr-F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Natation </c:v>
                </c:pt>
                <c:pt idx="1">
                  <c:v>TT</c:v>
                </c:pt>
                <c:pt idx="2">
                  <c:v>Choré Indiv</c:v>
                </c:pt>
                <c:pt idx="3">
                  <c:v>Tennis</c:v>
                </c:pt>
                <c:pt idx="4">
                  <c:v>Judo</c:v>
                </c:pt>
              </c:strCache>
            </c:strRef>
          </c:cat>
          <c:val>
            <c:numRef>
              <c:f>Feuil1!$C$2:$C$6</c:f>
              <c:numCache>
                <c:formatCode>General</c:formatCode>
                <c:ptCount val="5"/>
                <c:pt idx="0">
                  <c:v>68</c:v>
                </c:pt>
                <c:pt idx="1">
                  <c:v>56</c:v>
                </c:pt>
                <c:pt idx="2">
                  <c:v>55</c:v>
                </c:pt>
                <c:pt idx="3">
                  <c:v>62</c:v>
                </c:pt>
                <c:pt idx="4">
                  <c:v>75</c:v>
                </c:pt>
              </c:numCache>
            </c:numRef>
          </c:val>
        </c:ser>
        <c:ser>
          <c:idx val="2"/>
          <c:order val="2"/>
          <c:tx>
            <c:strRef>
              <c:f>Feuil1!$D$1</c:f>
              <c:strCache>
                <c:ptCount val="1"/>
                <c:pt idx="0">
                  <c:v>% Notes &gt; 10  2015</c:v>
                </c:pt>
              </c:strCache>
            </c:strRef>
          </c:tx>
          <c:invertIfNegative val="0"/>
          <c:dLbls>
            <c:dLbl>
              <c:idx val="0"/>
              <c:layout>
                <c:manualLayout>
                  <c:x val="1.5761908307890898E-2"/>
                  <c:y val="1.8888778373836099E-2"/>
                </c:manualLayout>
              </c:layout>
              <c:tx>
                <c:rich>
                  <a:bodyPr/>
                  <a:lstStyle/>
                  <a:p>
                    <a:r>
                      <a:rPr lang="fr-FR" dirty="0" smtClean="0"/>
                      <a:t>67 %</a:t>
                    </a:r>
                    <a:endParaRPr lang="fr-FR"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5761908307890898E-2"/>
                  <c:y val="1.8888778373835999E-2"/>
                </c:manualLayout>
              </c:layout>
              <c:tx>
                <c:rich>
                  <a:bodyPr/>
                  <a:lstStyle/>
                  <a:p>
                    <a:r>
                      <a:rPr lang="fr-FR" smtClean="0"/>
                      <a:t>52 %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8.5974045315768393E-3"/>
                  <c:y val="9.4443891869179907E-3"/>
                </c:manualLayout>
              </c:layout>
              <c:tx>
                <c:rich>
                  <a:bodyPr/>
                  <a:lstStyle/>
                  <a:p>
                    <a:r>
                      <a:rPr lang="fr-FR" smtClean="0"/>
                      <a:t>61 %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86277098184165E-2"/>
                  <c:y val="9.4443891869180306E-3"/>
                </c:manualLayout>
              </c:layout>
              <c:tx>
                <c:rich>
                  <a:bodyPr/>
                  <a:lstStyle/>
                  <a:p>
                    <a:r>
                      <a:rPr lang="fr-FR" smtClean="0"/>
                      <a:t>65 %</a:t>
                    </a:r>
                    <a:endParaRPr lang="fr-FR"/>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fr-FR" smtClean="0"/>
                      <a:t>81 %</a:t>
                    </a:r>
                    <a:endParaRPr lang="fr-F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rgbClr val="FFFFFF"/>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Natation </c:v>
                </c:pt>
                <c:pt idx="1">
                  <c:v>TT</c:v>
                </c:pt>
                <c:pt idx="2">
                  <c:v>Choré Indiv</c:v>
                </c:pt>
                <c:pt idx="3">
                  <c:v>Tennis</c:v>
                </c:pt>
                <c:pt idx="4">
                  <c:v>Judo</c:v>
                </c:pt>
              </c:strCache>
            </c:strRef>
          </c:cat>
          <c:val>
            <c:numRef>
              <c:f>Feuil1!$D$2:$D$6</c:f>
              <c:numCache>
                <c:formatCode>General</c:formatCode>
                <c:ptCount val="5"/>
                <c:pt idx="0">
                  <c:v>67</c:v>
                </c:pt>
                <c:pt idx="1">
                  <c:v>52</c:v>
                </c:pt>
                <c:pt idx="2">
                  <c:v>61</c:v>
                </c:pt>
                <c:pt idx="3">
                  <c:v>65</c:v>
                </c:pt>
                <c:pt idx="4">
                  <c:v>81</c:v>
                </c:pt>
              </c:numCache>
            </c:numRef>
          </c:val>
        </c:ser>
        <c:dLbls>
          <c:showLegendKey val="0"/>
          <c:showVal val="0"/>
          <c:showCatName val="0"/>
          <c:showSerName val="0"/>
          <c:showPercent val="0"/>
          <c:showBubbleSize val="0"/>
        </c:dLbls>
        <c:gapWidth val="150"/>
        <c:axId val="561082512"/>
        <c:axId val="561084864"/>
      </c:barChart>
      <c:catAx>
        <c:axId val="561082512"/>
        <c:scaling>
          <c:orientation val="minMax"/>
        </c:scaling>
        <c:delete val="0"/>
        <c:axPos val="b"/>
        <c:numFmt formatCode="General" sourceLinked="0"/>
        <c:majorTickMark val="out"/>
        <c:minorTickMark val="none"/>
        <c:tickLblPos val="nextTo"/>
        <c:txPr>
          <a:bodyPr/>
          <a:lstStyle/>
          <a:p>
            <a:pPr>
              <a:defRPr>
                <a:solidFill>
                  <a:srgbClr val="FFFFFF"/>
                </a:solidFill>
              </a:defRPr>
            </a:pPr>
            <a:endParaRPr lang="fr-FR"/>
          </a:p>
        </c:txPr>
        <c:crossAx val="561084864"/>
        <c:crosses val="autoZero"/>
        <c:auto val="1"/>
        <c:lblAlgn val="ctr"/>
        <c:lblOffset val="100"/>
        <c:noMultiLvlLbl val="0"/>
      </c:catAx>
      <c:valAx>
        <c:axId val="561084864"/>
        <c:scaling>
          <c:orientation val="minMax"/>
        </c:scaling>
        <c:delete val="0"/>
        <c:axPos val="l"/>
        <c:majorGridlines/>
        <c:numFmt formatCode="General" sourceLinked="1"/>
        <c:majorTickMark val="out"/>
        <c:minorTickMark val="none"/>
        <c:tickLblPos val="nextTo"/>
        <c:txPr>
          <a:bodyPr/>
          <a:lstStyle/>
          <a:p>
            <a:pPr>
              <a:defRPr>
                <a:solidFill>
                  <a:srgbClr val="FFFFFF"/>
                </a:solidFill>
              </a:defRPr>
            </a:pPr>
            <a:endParaRPr lang="fr-FR"/>
          </a:p>
        </c:txPr>
        <c:crossAx val="561082512"/>
        <c:crosses val="autoZero"/>
        <c:crossBetween val="between"/>
      </c:valAx>
    </c:plotArea>
    <c:legend>
      <c:legendPos val="r"/>
      <c:overlay val="0"/>
      <c:txPr>
        <a:bodyPr/>
        <a:lstStyle/>
        <a:p>
          <a:pPr>
            <a:defRPr>
              <a:solidFill>
                <a:srgbClr val="FFFFFF"/>
              </a:solidFill>
            </a:defRPr>
          </a:pPr>
          <a:endParaRPr lang="fr-FR"/>
        </a:p>
      </c:txPr>
    </c:legend>
    <c:plotVisOnly val="1"/>
    <c:dispBlanksAs val="gap"/>
    <c:showDLblsOverMax val="0"/>
  </c:chart>
  <c:spPr>
    <a:solidFill>
      <a:srgbClr val="000000"/>
    </a:solidFill>
  </c:spPr>
  <c:txPr>
    <a:bodyPr/>
    <a:lstStyle/>
    <a:p>
      <a:pPr>
        <a:defRPr sz="1800"/>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Feuil1!$B$1</c:f>
              <c:strCache>
                <c:ptCount val="1"/>
                <c:pt idx="0">
                  <c:v>Moyenne EPLE 2013</c:v>
                </c:pt>
              </c:strCache>
            </c:strRef>
          </c:tx>
          <c:spPr>
            <a:solidFill>
              <a:srgbClr val="008000"/>
            </a:solidFill>
          </c:spPr>
          <c:invertIfNegative val="1"/>
          <c:dLbls>
            <c:spPr>
              <a:noFill/>
              <a:ln>
                <a:noFill/>
              </a:ln>
              <a:effectLst/>
            </c:spPr>
            <c:txPr>
              <a:bodyPr rot="-5400000" vert="horz"/>
              <a:lstStyle/>
              <a:p>
                <a:pPr>
                  <a:defRPr sz="1100" b="1" i="0" baseline="0"/>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Lycée M GENEVOIX INGRE</c:v>
                </c:pt>
                <c:pt idx="1">
                  <c:v>Lycée Jacques Cœur BOURGES</c:v>
                </c:pt>
                <c:pt idx="2">
                  <c:v>Lycée Jean GIRAUDOUX CHATEAUROUX</c:v>
                </c:pt>
                <c:pt idx="3">
                  <c:v>Lycée Jean MONNET JOUE LES TOURS</c:v>
                </c:pt>
                <c:pt idx="4">
                  <c:v>Lycée RONSARD VENDÔME</c:v>
                </c:pt>
                <c:pt idx="5">
                  <c:v>Lycée ROTROU DREUX</c:v>
                </c:pt>
              </c:strCache>
            </c:strRef>
          </c:cat>
          <c:val>
            <c:numRef>
              <c:f>Feuil1!$B$2:$B$7</c:f>
              <c:numCache>
                <c:formatCode>General</c:formatCode>
                <c:ptCount val="6"/>
                <c:pt idx="0">
                  <c:v>14.41</c:v>
                </c:pt>
                <c:pt idx="1">
                  <c:v>14.87</c:v>
                </c:pt>
                <c:pt idx="2">
                  <c:v>13.75</c:v>
                </c:pt>
                <c:pt idx="3">
                  <c:v>17.940000000000001</c:v>
                </c:pt>
                <c:pt idx="4">
                  <c:v>17.37</c:v>
                </c:pt>
                <c:pt idx="5">
                  <c:v>14.21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Lst>
        </c:ser>
        <c:ser>
          <c:idx val="1"/>
          <c:order val="1"/>
          <c:tx>
            <c:strRef>
              <c:f>Feuil1!$C$1</c:f>
              <c:strCache>
                <c:ptCount val="1"/>
                <c:pt idx="0">
                  <c:v>Moyenne EPLE 2014</c:v>
                </c:pt>
              </c:strCache>
            </c:strRef>
          </c:tx>
          <c:invertIfNegative val="0"/>
          <c:dLbls>
            <c:spPr>
              <a:noFill/>
              <a:ln>
                <a:noFill/>
              </a:ln>
              <a:effectLst/>
            </c:spPr>
            <c:txPr>
              <a:bodyPr rot="-5400000" vert="horz"/>
              <a:lstStyle/>
              <a:p>
                <a:pPr>
                  <a:defRPr sz="1400" b="0" i="0"/>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Lycée M GENEVOIX INGRE</c:v>
                </c:pt>
                <c:pt idx="1">
                  <c:v>Lycée Jacques Cœur BOURGES</c:v>
                </c:pt>
                <c:pt idx="2">
                  <c:v>Lycée Jean GIRAUDOUX CHATEAUROUX</c:v>
                </c:pt>
                <c:pt idx="3">
                  <c:v>Lycée Jean MONNET JOUE LES TOURS</c:v>
                </c:pt>
                <c:pt idx="4">
                  <c:v>Lycée RONSARD VENDÔME</c:v>
                </c:pt>
                <c:pt idx="5">
                  <c:v>Lycée ROTROU DREUX</c:v>
                </c:pt>
              </c:strCache>
            </c:strRef>
          </c:cat>
          <c:val>
            <c:numRef>
              <c:f>Feuil1!$C$2:$C$7</c:f>
              <c:numCache>
                <c:formatCode>General</c:formatCode>
                <c:ptCount val="6"/>
                <c:pt idx="0">
                  <c:v>15.09</c:v>
                </c:pt>
                <c:pt idx="1">
                  <c:v>14.57</c:v>
                </c:pt>
                <c:pt idx="2">
                  <c:v>15.6</c:v>
                </c:pt>
                <c:pt idx="3">
                  <c:v>17.32</c:v>
                </c:pt>
                <c:pt idx="4">
                  <c:v>16.59</c:v>
                </c:pt>
                <c:pt idx="5">
                  <c:v>14.18</c:v>
                </c:pt>
              </c:numCache>
            </c:numRef>
          </c:val>
        </c:ser>
        <c:ser>
          <c:idx val="2"/>
          <c:order val="2"/>
          <c:tx>
            <c:strRef>
              <c:f>Feuil1!$D$1</c:f>
              <c:strCache>
                <c:ptCount val="1"/>
                <c:pt idx="0">
                  <c:v>Moyenne EPLE 2015</c:v>
                </c:pt>
              </c:strCache>
            </c:strRef>
          </c:tx>
          <c:spPr>
            <a:solidFill>
              <a:srgbClr val="FFFF00"/>
            </a:solidFill>
          </c:spPr>
          <c:invertIfNegative val="0"/>
          <c:dLbls>
            <c:dLbl>
              <c:idx val="1"/>
              <c:layout>
                <c:manualLayout>
                  <c:x val="-2.5462666031409E-17"/>
                  <c:y val="-1.562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1.11111098959854E-2"/>
                  <c:y val="9.374999999999999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vert="horz"/>
              <a:lstStyle/>
              <a:p>
                <a:pPr>
                  <a:defRPr sz="1400" b="1" i="0">
                    <a:solidFill>
                      <a:srgbClr val="FF0000"/>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Lycée M GENEVOIX INGRE</c:v>
                </c:pt>
                <c:pt idx="1">
                  <c:v>Lycée Jacques Cœur BOURGES</c:v>
                </c:pt>
                <c:pt idx="2">
                  <c:v>Lycée Jean GIRAUDOUX CHATEAUROUX</c:v>
                </c:pt>
                <c:pt idx="3">
                  <c:v>Lycée Jean MONNET JOUE LES TOURS</c:v>
                </c:pt>
                <c:pt idx="4">
                  <c:v>Lycée RONSARD VENDÔME</c:v>
                </c:pt>
                <c:pt idx="5">
                  <c:v>Lycée ROTROU DREUX</c:v>
                </c:pt>
              </c:strCache>
            </c:strRef>
          </c:cat>
          <c:val>
            <c:numRef>
              <c:f>Feuil1!$D$2:$D$7</c:f>
              <c:numCache>
                <c:formatCode>General</c:formatCode>
                <c:ptCount val="6"/>
                <c:pt idx="0">
                  <c:v>15.08</c:v>
                </c:pt>
                <c:pt idx="1">
                  <c:v>15.22</c:v>
                </c:pt>
                <c:pt idx="2">
                  <c:v>16.309999999999999</c:v>
                </c:pt>
                <c:pt idx="3">
                  <c:v>17.579999999999991</c:v>
                </c:pt>
                <c:pt idx="4">
                  <c:v>17.86</c:v>
                </c:pt>
                <c:pt idx="5">
                  <c:v>14.5</c:v>
                </c:pt>
              </c:numCache>
            </c:numRef>
          </c:val>
        </c:ser>
        <c:ser>
          <c:idx val="3"/>
          <c:order val="3"/>
          <c:tx>
            <c:strRef>
              <c:f>Feuil1!$E$1</c:f>
              <c:strCache>
                <c:ptCount val="1"/>
                <c:pt idx="0">
                  <c:v>Moyenne Filles</c:v>
                </c:pt>
              </c:strCache>
            </c:strRef>
          </c:tx>
          <c:spPr>
            <a:solidFill>
              <a:schemeClr val="accent2">
                <a:lumMod val="40000"/>
                <a:lumOff val="60000"/>
              </a:schemeClr>
            </a:solidFill>
          </c:spPr>
          <c:invertIfNegative val="0"/>
          <c:dLbls>
            <c:spPr>
              <a:noFill/>
              <a:ln>
                <a:noFill/>
              </a:ln>
              <a:effectLst/>
            </c:spPr>
            <c:txPr>
              <a:bodyPr rot="-5400000" vert="horz"/>
              <a:lstStyle/>
              <a:p>
                <a:pPr>
                  <a:defRPr sz="1400" b="0" i="0" baseline="0"/>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Lycée M GENEVOIX INGRE</c:v>
                </c:pt>
                <c:pt idx="1">
                  <c:v>Lycée Jacques Cœur BOURGES</c:v>
                </c:pt>
                <c:pt idx="2">
                  <c:v>Lycée Jean GIRAUDOUX CHATEAUROUX</c:v>
                </c:pt>
                <c:pt idx="3">
                  <c:v>Lycée Jean MONNET JOUE LES TOURS</c:v>
                </c:pt>
                <c:pt idx="4">
                  <c:v>Lycée RONSARD VENDÔME</c:v>
                </c:pt>
                <c:pt idx="5">
                  <c:v>Lycée ROTROU DREUX</c:v>
                </c:pt>
              </c:strCache>
            </c:strRef>
          </c:cat>
          <c:val>
            <c:numRef>
              <c:f>Feuil1!$E$2:$E$7</c:f>
              <c:numCache>
                <c:formatCode>General</c:formatCode>
                <c:ptCount val="6"/>
                <c:pt idx="0">
                  <c:v>15</c:v>
                </c:pt>
                <c:pt idx="1">
                  <c:v>16</c:v>
                </c:pt>
                <c:pt idx="2">
                  <c:v>15.66</c:v>
                </c:pt>
                <c:pt idx="3">
                  <c:v>17.14</c:v>
                </c:pt>
                <c:pt idx="4">
                  <c:v>17.55</c:v>
                </c:pt>
                <c:pt idx="5">
                  <c:v>15.53</c:v>
                </c:pt>
              </c:numCache>
            </c:numRef>
          </c:val>
        </c:ser>
        <c:ser>
          <c:idx val="4"/>
          <c:order val="4"/>
          <c:tx>
            <c:strRef>
              <c:f>Feuil1!$F$1</c:f>
              <c:strCache>
                <c:ptCount val="1"/>
                <c:pt idx="0">
                  <c:v>Moyenne Garçons</c:v>
                </c:pt>
              </c:strCache>
            </c:strRef>
          </c:tx>
          <c:spPr>
            <a:solidFill>
              <a:schemeClr val="tx2">
                <a:lumMod val="20000"/>
                <a:lumOff val="80000"/>
              </a:schemeClr>
            </a:solidFill>
          </c:spPr>
          <c:invertIfNegative val="0"/>
          <c:dLbls>
            <c:spPr>
              <a:noFill/>
              <a:ln>
                <a:noFill/>
              </a:ln>
              <a:effectLst/>
            </c:spPr>
            <c:txPr>
              <a:bodyPr rot="-5400000" vert="horz"/>
              <a:lstStyle/>
              <a:p>
                <a:pPr>
                  <a:defRPr sz="1200" b="0" i="0" baseline="0"/>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Lycée M GENEVOIX INGRE</c:v>
                </c:pt>
                <c:pt idx="1">
                  <c:v>Lycée Jacques Cœur BOURGES</c:v>
                </c:pt>
                <c:pt idx="2">
                  <c:v>Lycée Jean GIRAUDOUX CHATEAUROUX</c:v>
                </c:pt>
                <c:pt idx="3">
                  <c:v>Lycée Jean MONNET JOUE LES TOURS</c:v>
                </c:pt>
                <c:pt idx="4">
                  <c:v>Lycée RONSARD VENDÔME</c:v>
                </c:pt>
                <c:pt idx="5">
                  <c:v>Lycée ROTROU DREUX</c:v>
                </c:pt>
              </c:strCache>
            </c:strRef>
          </c:cat>
          <c:val>
            <c:numRef>
              <c:f>Feuil1!$F$2:$F$7</c:f>
              <c:numCache>
                <c:formatCode>General</c:formatCode>
                <c:ptCount val="6"/>
                <c:pt idx="0">
                  <c:v>15.12</c:v>
                </c:pt>
                <c:pt idx="1">
                  <c:v>15</c:v>
                </c:pt>
                <c:pt idx="2">
                  <c:v>16.46</c:v>
                </c:pt>
                <c:pt idx="3">
                  <c:v>17.899999999999999</c:v>
                </c:pt>
                <c:pt idx="4">
                  <c:v>18</c:v>
                </c:pt>
                <c:pt idx="5">
                  <c:v>13.27</c:v>
                </c:pt>
              </c:numCache>
            </c:numRef>
          </c:val>
        </c:ser>
        <c:dLbls>
          <c:showLegendKey val="0"/>
          <c:showVal val="0"/>
          <c:showCatName val="0"/>
          <c:showSerName val="0"/>
          <c:showPercent val="0"/>
          <c:showBubbleSize val="0"/>
        </c:dLbls>
        <c:gapWidth val="150"/>
        <c:axId val="561086040"/>
        <c:axId val="561086824"/>
      </c:barChart>
      <c:catAx>
        <c:axId val="561086040"/>
        <c:scaling>
          <c:orientation val="minMax"/>
        </c:scaling>
        <c:delete val="0"/>
        <c:axPos val="b"/>
        <c:numFmt formatCode="General" sourceLinked="0"/>
        <c:majorTickMark val="out"/>
        <c:minorTickMark val="none"/>
        <c:tickLblPos val="nextTo"/>
        <c:crossAx val="561086824"/>
        <c:crosses val="autoZero"/>
        <c:auto val="1"/>
        <c:lblAlgn val="ctr"/>
        <c:lblOffset val="100"/>
        <c:noMultiLvlLbl val="0"/>
      </c:catAx>
      <c:valAx>
        <c:axId val="561086824"/>
        <c:scaling>
          <c:orientation val="minMax"/>
          <c:max val="19"/>
          <c:min val="12"/>
        </c:scaling>
        <c:delete val="0"/>
        <c:axPos val="l"/>
        <c:majorGridlines/>
        <c:numFmt formatCode="General" sourceLinked="1"/>
        <c:majorTickMark val="out"/>
        <c:minorTickMark val="none"/>
        <c:tickLblPos val="nextTo"/>
        <c:crossAx val="561086040"/>
        <c:crosses val="autoZero"/>
        <c:crossBetween val="between"/>
      </c:valAx>
    </c:plotArea>
    <c:legend>
      <c:legendPos val="r"/>
      <c:overlay val="0"/>
    </c:legend>
    <c:plotVisOnly val="1"/>
    <c:dispBlanksAs val="gap"/>
    <c:showDLblsOverMax val="0"/>
  </c:chart>
  <c:spPr>
    <a:solidFill>
      <a:schemeClr val="bg1"/>
    </a:solidFill>
    <a:ln>
      <a:solidFill>
        <a:schemeClr val="bg1"/>
      </a:solidFill>
    </a:ln>
  </c:spPr>
  <c:txPr>
    <a:bodyPr/>
    <a:lstStyle/>
    <a:p>
      <a:pPr>
        <a:defRPr sz="1800" b="1" i="0">
          <a:solidFill>
            <a:schemeClr val="tx1"/>
          </a:solidFill>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4578057424283102E-2"/>
          <c:y val="4.0248729364904097E-2"/>
          <c:w val="0.75731161568240701"/>
          <c:h val="0.87053332073680101"/>
        </c:manualLayout>
      </c:layout>
      <c:barChart>
        <c:barDir val="col"/>
        <c:grouping val="clustered"/>
        <c:varyColors val="0"/>
        <c:ser>
          <c:idx val="0"/>
          <c:order val="0"/>
          <c:tx>
            <c:strRef>
              <c:f>Feuil1!$B$1</c:f>
              <c:strCache>
                <c:ptCount val="1"/>
                <c:pt idx="0">
                  <c:v>Bac G</c:v>
                </c:pt>
              </c:strCache>
            </c:strRef>
          </c:tx>
          <c:invertIfNegative val="0"/>
          <c:dLbls>
            <c:dLbl>
              <c:idx val="0"/>
              <c:layout>
                <c:manualLayout>
                  <c:x val="0"/>
                  <c:y val="5.0947758689752001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1733577699655599E-16"/>
                  <c:y val="7.6421638034628002E-3"/>
                </c:manualLayout>
              </c:layout>
              <c:showLegendKey val="0"/>
              <c:showVal val="1"/>
              <c:showCatName val="0"/>
              <c:showSerName val="0"/>
              <c:showPercent val="0"/>
              <c:showBubbleSize val="0"/>
              <c:extLst>
                <c:ext xmlns:c15="http://schemas.microsoft.com/office/drawing/2012/chart" uri="{CE6537A1-D6FC-4f65-9D91-7224C49458BB}"/>
              </c:extLst>
            </c:dLbl>
            <c:dLbl>
              <c:idx val="3"/>
              <c:spPr/>
              <c:txPr>
                <a:bodyPr/>
                <a:lstStyle/>
                <a:p>
                  <a:pPr>
                    <a:defRPr b="1">
                      <a:solidFill>
                        <a:srgbClr val="FF0000"/>
                      </a:solidFill>
                    </a:defRPr>
                  </a:pPr>
                  <a:endParaRPr lang="fr-FR"/>
                </a:p>
              </c:txPr>
              <c:showLegendKey val="0"/>
              <c:showVal val="1"/>
              <c:showCatName val="0"/>
              <c:showSerName val="0"/>
              <c:showPercent val="0"/>
              <c:showBubbleSize val="0"/>
            </c:dLbl>
            <c:spPr>
              <a:noFill/>
              <a:ln>
                <a:noFill/>
              </a:ln>
              <a:effectLst/>
            </c:spPr>
            <c:txPr>
              <a:bodyPr/>
              <a:lstStyle/>
              <a:p>
                <a:pPr>
                  <a:defRPr>
                    <a:solidFill>
                      <a:srgbClr val="0000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c:f>
              <c:numCache>
                <c:formatCode>General</c:formatCode>
                <c:ptCount val="4"/>
                <c:pt idx="0">
                  <c:v>2012</c:v>
                </c:pt>
                <c:pt idx="1">
                  <c:v>2013</c:v>
                </c:pt>
                <c:pt idx="2">
                  <c:v>2014</c:v>
                </c:pt>
                <c:pt idx="3">
                  <c:v>2015</c:v>
                </c:pt>
              </c:numCache>
            </c:numRef>
          </c:cat>
          <c:val>
            <c:numRef>
              <c:f>Feuil1!$B$2:$B$5</c:f>
              <c:numCache>
                <c:formatCode>General</c:formatCode>
                <c:ptCount val="4"/>
                <c:pt idx="0">
                  <c:v>13.39</c:v>
                </c:pt>
                <c:pt idx="1">
                  <c:v>13.63</c:v>
                </c:pt>
                <c:pt idx="2">
                  <c:v>13.87</c:v>
                </c:pt>
                <c:pt idx="3">
                  <c:v>14.03</c:v>
                </c:pt>
              </c:numCache>
            </c:numRef>
          </c:val>
        </c:ser>
        <c:ser>
          <c:idx val="1"/>
          <c:order val="1"/>
          <c:tx>
            <c:strRef>
              <c:f>Feuil1!$C$1</c:f>
              <c:strCache>
                <c:ptCount val="1"/>
                <c:pt idx="0">
                  <c:v>Bac T</c:v>
                </c:pt>
              </c:strCache>
            </c:strRef>
          </c:tx>
          <c:invertIfNegative val="0"/>
          <c:dLbls>
            <c:dLbl>
              <c:idx val="0"/>
              <c:layout>
                <c:manualLayout>
                  <c:x val="-2.9333944249139103E-17"/>
                  <c:y val="7.6421638034628002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5.8667888498278205E-17"/>
                  <c:y val="1.0189551737950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7.6421638034628002E-3"/>
                </c:manualLayout>
              </c:layout>
              <c:showLegendKey val="0"/>
              <c:showVal val="1"/>
              <c:showCatName val="0"/>
              <c:showSerName val="0"/>
              <c:showPercent val="0"/>
              <c:showBubbleSize val="0"/>
              <c:extLst>
                <c:ext xmlns:c15="http://schemas.microsoft.com/office/drawing/2012/chart" uri="{CE6537A1-D6FC-4f65-9D91-7224C49458BB}"/>
              </c:extLst>
            </c:dLbl>
            <c:dLbl>
              <c:idx val="3"/>
              <c:spPr/>
              <c:txPr>
                <a:bodyPr/>
                <a:lstStyle/>
                <a:p>
                  <a:pPr>
                    <a:defRPr b="1">
                      <a:solidFill>
                        <a:srgbClr val="FF0000"/>
                      </a:solidFill>
                    </a:defRPr>
                  </a:pPr>
                  <a:endParaRPr lang="fr-FR"/>
                </a:p>
              </c:txPr>
              <c:showLegendKey val="0"/>
              <c:showVal val="1"/>
              <c:showCatName val="0"/>
              <c:showSerName val="0"/>
              <c:showPercent val="0"/>
              <c:showBubbleSize val="0"/>
            </c:dLbl>
            <c:spPr>
              <a:noFill/>
              <a:ln>
                <a:noFill/>
              </a:ln>
              <a:effectLst/>
            </c:spPr>
            <c:txPr>
              <a:bodyPr/>
              <a:lstStyle/>
              <a:p>
                <a:pPr>
                  <a:defRPr>
                    <a:solidFill>
                      <a:schemeClr val="tx1"/>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Feuil1!$A$2:$A$5</c:f>
              <c:numCache>
                <c:formatCode>General</c:formatCode>
                <c:ptCount val="4"/>
                <c:pt idx="0">
                  <c:v>2012</c:v>
                </c:pt>
                <c:pt idx="1">
                  <c:v>2013</c:v>
                </c:pt>
                <c:pt idx="2">
                  <c:v>2014</c:v>
                </c:pt>
                <c:pt idx="3">
                  <c:v>2015</c:v>
                </c:pt>
              </c:numCache>
            </c:numRef>
          </c:cat>
          <c:val>
            <c:numRef>
              <c:f>Feuil1!$C$2:$C$5</c:f>
              <c:numCache>
                <c:formatCode>General</c:formatCode>
                <c:ptCount val="4"/>
                <c:pt idx="0">
                  <c:v>12.62</c:v>
                </c:pt>
                <c:pt idx="1">
                  <c:v>12.64</c:v>
                </c:pt>
                <c:pt idx="2">
                  <c:v>12.69</c:v>
                </c:pt>
                <c:pt idx="3">
                  <c:v>12.89</c:v>
                </c:pt>
              </c:numCache>
            </c:numRef>
          </c:val>
        </c:ser>
        <c:dLbls>
          <c:showLegendKey val="0"/>
          <c:showVal val="0"/>
          <c:showCatName val="0"/>
          <c:showSerName val="0"/>
          <c:showPercent val="0"/>
          <c:showBubbleSize val="0"/>
        </c:dLbls>
        <c:gapWidth val="150"/>
        <c:axId val="638165264"/>
        <c:axId val="638168792"/>
      </c:barChart>
      <c:catAx>
        <c:axId val="638165264"/>
        <c:scaling>
          <c:orientation val="minMax"/>
        </c:scaling>
        <c:delete val="0"/>
        <c:axPos val="b"/>
        <c:numFmt formatCode="General" sourceLinked="1"/>
        <c:majorTickMark val="out"/>
        <c:minorTickMark val="none"/>
        <c:tickLblPos val="nextTo"/>
        <c:txPr>
          <a:bodyPr/>
          <a:lstStyle/>
          <a:p>
            <a:pPr>
              <a:defRPr>
                <a:solidFill>
                  <a:schemeClr val="bg1"/>
                </a:solidFill>
              </a:defRPr>
            </a:pPr>
            <a:endParaRPr lang="fr-FR"/>
          </a:p>
        </c:txPr>
        <c:crossAx val="638168792"/>
        <c:crosses val="autoZero"/>
        <c:auto val="1"/>
        <c:lblAlgn val="ctr"/>
        <c:lblOffset val="100"/>
        <c:noMultiLvlLbl val="0"/>
      </c:catAx>
      <c:valAx>
        <c:axId val="638168792"/>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fr-FR"/>
          </a:p>
        </c:txPr>
        <c:crossAx val="638165264"/>
        <c:crosses val="autoZero"/>
        <c:crossBetween val="between"/>
      </c:valAx>
      <c:spPr>
        <a:solidFill>
          <a:schemeClr val="bg1"/>
        </a:solidFill>
      </c:spPr>
    </c:plotArea>
    <c:legend>
      <c:legendPos val="r"/>
      <c:overlay val="0"/>
      <c:txPr>
        <a:bodyPr/>
        <a:lstStyle/>
        <a:p>
          <a:pPr>
            <a:defRPr>
              <a:solidFill>
                <a:srgbClr val="FFFFFF"/>
              </a:solidFill>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5369232702352101E-2"/>
          <c:y val="8.9320012797132906E-2"/>
          <c:w val="0.77141207241228604"/>
          <c:h val="0.81353644641047695"/>
        </c:manualLayout>
      </c:layout>
      <c:barChart>
        <c:barDir val="col"/>
        <c:grouping val="clustered"/>
        <c:varyColors val="0"/>
        <c:ser>
          <c:idx val="0"/>
          <c:order val="0"/>
          <c:tx>
            <c:strRef>
              <c:f>Feuil1!$B$1</c:f>
              <c:strCache>
                <c:ptCount val="1"/>
                <c:pt idx="0">
                  <c:v>2012</c:v>
                </c:pt>
              </c:strCache>
            </c:strRef>
          </c:tx>
          <c:invertIfNegative val="0"/>
          <c:dLbls>
            <c:spPr>
              <a:noFill/>
              <a:ln>
                <a:noFill/>
              </a:ln>
              <a:effectLst/>
            </c:spPr>
            <c:txPr>
              <a:bodyPr rot="-5400000" vert="horz"/>
              <a:lstStyle/>
              <a:p>
                <a:pPr>
                  <a:defRPr b="1" i="0"/>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STMG</c:v>
                </c:pt>
                <c:pt idx="1">
                  <c:v>S</c:v>
                </c:pt>
                <c:pt idx="2">
                  <c:v>L</c:v>
                </c:pt>
                <c:pt idx="3">
                  <c:v>ES</c:v>
                </c:pt>
              </c:strCache>
            </c:strRef>
          </c:cat>
          <c:val>
            <c:numRef>
              <c:f>Feuil1!$B$2:$B$5</c:f>
              <c:numCache>
                <c:formatCode>General</c:formatCode>
                <c:ptCount val="4"/>
                <c:pt idx="0">
                  <c:v>12.49</c:v>
                </c:pt>
                <c:pt idx="1">
                  <c:v>13.94</c:v>
                </c:pt>
                <c:pt idx="2">
                  <c:v>11.84</c:v>
                </c:pt>
                <c:pt idx="3">
                  <c:v>13.24</c:v>
                </c:pt>
              </c:numCache>
            </c:numRef>
          </c:val>
        </c:ser>
        <c:ser>
          <c:idx val="1"/>
          <c:order val="1"/>
          <c:tx>
            <c:strRef>
              <c:f>Feuil1!$C$1</c:f>
              <c:strCache>
                <c:ptCount val="1"/>
                <c:pt idx="0">
                  <c:v>2013</c:v>
                </c:pt>
              </c:strCache>
            </c:strRef>
          </c:tx>
          <c:invertIfNegative val="0"/>
          <c:dLbls>
            <c:spPr>
              <a:noFill/>
              <a:ln>
                <a:noFill/>
              </a:ln>
              <a:effectLst/>
            </c:spPr>
            <c:txPr>
              <a:bodyPr rot="-5400000" vert="horz"/>
              <a:lstStyle/>
              <a:p>
                <a:pPr>
                  <a:defRPr b="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STMG</c:v>
                </c:pt>
                <c:pt idx="1">
                  <c:v>S</c:v>
                </c:pt>
                <c:pt idx="2">
                  <c:v>L</c:v>
                </c:pt>
                <c:pt idx="3">
                  <c:v>ES</c:v>
                </c:pt>
              </c:strCache>
            </c:strRef>
          </c:cat>
          <c:val>
            <c:numRef>
              <c:f>Feuil1!$C$2:$C$5</c:f>
              <c:numCache>
                <c:formatCode>General</c:formatCode>
                <c:ptCount val="4"/>
                <c:pt idx="0">
                  <c:v>12.42</c:v>
                </c:pt>
                <c:pt idx="1">
                  <c:v>14.45</c:v>
                </c:pt>
                <c:pt idx="2">
                  <c:v>12.14</c:v>
                </c:pt>
                <c:pt idx="3">
                  <c:v>13.5</c:v>
                </c:pt>
              </c:numCache>
            </c:numRef>
          </c:val>
        </c:ser>
        <c:ser>
          <c:idx val="2"/>
          <c:order val="2"/>
          <c:tx>
            <c:strRef>
              <c:f>Feuil1!$D$1</c:f>
              <c:strCache>
                <c:ptCount val="1"/>
                <c:pt idx="0">
                  <c:v>2014</c:v>
                </c:pt>
              </c:strCache>
            </c:strRef>
          </c:tx>
          <c:invertIfNegative val="0"/>
          <c:dLbls>
            <c:spPr>
              <a:noFill/>
              <a:ln>
                <a:noFill/>
              </a:ln>
              <a:effectLst/>
            </c:spPr>
            <c:txPr>
              <a:bodyPr rot="-5400000" vert="horz"/>
              <a:lstStyle/>
              <a:p>
                <a:pPr>
                  <a:defRPr b="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STMG</c:v>
                </c:pt>
                <c:pt idx="1">
                  <c:v>S</c:v>
                </c:pt>
                <c:pt idx="2">
                  <c:v>L</c:v>
                </c:pt>
                <c:pt idx="3">
                  <c:v>ES</c:v>
                </c:pt>
              </c:strCache>
            </c:strRef>
          </c:cat>
          <c:val>
            <c:numRef>
              <c:f>Feuil1!$D$2:$D$5</c:f>
              <c:numCache>
                <c:formatCode>General</c:formatCode>
                <c:ptCount val="4"/>
                <c:pt idx="0">
                  <c:v>12.54</c:v>
                </c:pt>
                <c:pt idx="1">
                  <c:v>14.35</c:v>
                </c:pt>
                <c:pt idx="2">
                  <c:v>12.4</c:v>
                </c:pt>
                <c:pt idx="3">
                  <c:v>13.75</c:v>
                </c:pt>
              </c:numCache>
            </c:numRef>
          </c:val>
        </c:ser>
        <c:ser>
          <c:idx val="3"/>
          <c:order val="3"/>
          <c:tx>
            <c:strRef>
              <c:f>Feuil1!$E$1</c:f>
              <c:strCache>
                <c:ptCount val="1"/>
                <c:pt idx="0">
                  <c:v>2015</c:v>
                </c:pt>
              </c:strCache>
            </c:strRef>
          </c:tx>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Lst>
            </c:dLbl>
            <c:dLbl>
              <c:idx val="1"/>
              <c:dLblPos val="outEnd"/>
              <c:showLegendKey val="0"/>
              <c:showVal val="1"/>
              <c:showCatName val="0"/>
              <c:showSerName val="0"/>
              <c:showPercent val="0"/>
              <c:showBubbleSize val="0"/>
              <c:extLst>
                <c:ext xmlns:c15="http://schemas.microsoft.com/office/drawing/2012/chart" uri="{CE6537A1-D6FC-4f65-9D91-7224C49458BB}"/>
              </c:extLst>
            </c:dLbl>
            <c:dLbl>
              <c:idx val="2"/>
              <c:dLblPos val="outEnd"/>
              <c:showLegendKey val="0"/>
              <c:showVal val="1"/>
              <c:showCatName val="0"/>
              <c:showSerName val="0"/>
              <c:showPercent val="0"/>
              <c:showBubbleSize val="0"/>
              <c:extLst>
                <c:ext xmlns:c15="http://schemas.microsoft.com/office/drawing/2012/chart" uri="{CE6537A1-D6FC-4f65-9D91-7224C49458BB}"/>
              </c:extLst>
            </c:dLbl>
            <c:dLbl>
              <c:idx val="3"/>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b="1" i="0">
                    <a:solidFill>
                      <a:srgbClr val="FF0000"/>
                    </a:solidFill>
                  </a:defRPr>
                </a:pPr>
                <a:endParaRPr lang="fr-FR"/>
              </a:p>
            </c:txPr>
            <c:dLblPos val="outEnd"/>
            <c:showLegendKey val="0"/>
            <c:showVal val="0"/>
            <c:showCatName val="0"/>
            <c:showSerName val="0"/>
            <c:showPercent val="0"/>
            <c:showBubbleSize val="0"/>
            <c:extLst>
              <c:ext xmlns:c15="http://schemas.microsoft.com/office/drawing/2012/chart" uri="{CE6537A1-D6FC-4f65-9D91-7224C49458BB}">
                <c15:showLeaderLines val="0"/>
              </c:ext>
            </c:extLst>
          </c:dLbls>
          <c:cat>
            <c:strRef>
              <c:f>Feuil1!$A$2:$A$5</c:f>
              <c:strCache>
                <c:ptCount val="4"/>
                <c:pt idx="0">
                  <c:v>STMG</c:v>
                </c:pt>
                <c:pt idx="1">
                  <c:v>S</c:v>
                </c:pt>
                <c:pt idx="2">
                  <c:v>L</c:v>
                </c:pt>
                <c:pt idx="3">
                  <c:v>ES</c:v>
                </c:pt>
              </c:strCache>
            </c:strRef>
          </c:cat>
          <c:val>
            <c:numRef>
              <c:f>Feuil1!$E$2:$E$5</c:f>
              <c:numCache>
                <c:formatCode>General</c:formatCode>
                <c:ptCount val="4"/>
                <c:pt idx="0">
                  <c:v>12.66</c:v>
                </c:pt>
                <c:pt idx="1">
                  <c:v>14.57</c:v>
                </c:pt>
                <c:pt idx="2">
                  <c:v>12.54</c:v>
                </c:pt>
                <c:pt idx="3">
                  <c:v>13.82</c:v>
                </c:pt>
              </c:numCache>
            </c:numRef>
          </c:val>
        </c:ser>
        <c:dLbls>
          <c:showLegendKey val="0"/>
          <c:showVal val="0"/>
          <c:showCatName val="0"/>
          <c:showSerName val="0"/>
          <c:showPercent val="0"/>
          <c:showBubbleSize val="0"/>
        </c:dLbls>
        <c:gapWidth val="150"/>
        <c:axId val="638161344"/>
        <c:axId val="638162128"/>
      </c:barChart>
      <c:catAx>
        <c:axId val="638161344"/>
        <c:scaling>
          <c:orientation val="minMax"/>
        </c:scaling>
        <c:delete val="0"/>
        <c:axPos val="b"/>
        <c:numFmt formatCode="General" sourceLinked="0"/>
        <c:majorTickMark val="out"/>
        <c:minorTickMark val="none"/>
        <c:tickLblPos val="nextTo"/>
        <c:crossAx val="638162128"/>
        <c:crosses val="autoZero"/>
        <c:auto val="1"/>
        <c:lblAlgn val="ctr"/>
        <c:lblOffset val="100"/>
        <c:noMultiLvlLbl val="0"/>
      </c:catAx>
      <c:valAx>
        <c:axId val="638162128"/>
        <c:scaling>
          <c:orientation val="minMax"/>
          <c:min val="8"/>
        </c:scaling>
        <c:delete val="0"/>
        <c:axPos val="l"/>
        <c:majorGridlines/>
        <c:numFmt formatCode="General" sourceLinked="1"/>
        <c:majorTickMark val="out"/>
        <c:minorTickMark val="none"/>
        <c:tickLblPos val="nextTo"/>
        <c:crossAx val="638161344"/>
        <c:crosses val="autoZero"/>
        <c:crossBetween val="between"/>
      </c:valAx>
    </c:plotArea>
    <c:legend>
      <c:legendPos val="r"/>
      <c:overlay val="0"/>
    </c:legend>
    <c:plotVisOnly val="1"/>
    <c:dispBlanksAs val="gap"/>
    <c:showDLblsOverMax val="0"/>
  </c:chart>
  <c:spPr>
    <a:solidFill>
      <a:schemeClr val="bg1"/>
    </a:solidFill>
  </c:spPr>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fr-FR"/>
              <a:t>Moyennes CP1 en fonction du nombre de candidats</a:t>
            </a:r>
          </a:p>
        </c:rich>
      </c:tx>
      <c:layout>
        <c:manualLayout>
          <c:xMode val="edge"/>
          <c:yMode val="edge"/>
          <c:x val="0.25983406102673201"/>
          <c:y val="2.9279279279279501E-2"/>
        </c:manualLayout>
      </c:layout>
      <c:overlay val="0"/>
      <c:spPr>
        <a:noFill/>
        <a:ln w="25400">
          <a:noFill/>
        </a:ln>
      </c:spPr>
    </c:title>
    <c:autoTitleDeleted val="0"/>
    <c:plotArea>
      <c:layout>
        <c:manualLayout>
          <c:layoutTarget val="inner"/>
          <c:xMode val="edge"/>
          <c:yMode val="edge"/>
          <c:x val="9.0047393364929396E-2"/>
          <c:y val="2.02702702702704E-2"/>
          <c:w val="0.85426540284360297"/>
          <c:h val="0.82432432432432401"/>
        </c:manualLayout>
      </c:layout>
      <c:barChart>
        <c:barDir val="col"/>
        <c:grouping val="clustered"/>
        <c:varyColors val="0"/>
        <c:ser>
          <c:idx val="6"/>
          <c:order val="6"/>
          <c:tx>
            <c:strRef>
              <c:f>'Moy APSA'!$F$2</c:f>
              <c:strCache>
                <c:ptCount val="1"/>
                <c:pt idx="0">
                  <c:v>eff F </c:v>
                </c:pt>
              </c:strCache>
            </c:strRef>
          </c:tx>
          <c:spPr>
            <a:solidFill>
              <a:srgbClr val="FF33CC"/>
            </a:solidFill>
          </c:spPr>
          <c:invertIfNegative val="0"/>
          <c:dLbls>
            <c:spPr>
              <a:noFill/>
              <a:ln>
                <a:noFill/>
              </a:ln>
              <a:effectLst/>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APSA'!$F$3:$F$10;'Moy APSA'!$F$11)</c:f>
              <c:numCache>
                <c:formatCode>General</c:formatCode>
                <c:ptCount val="9"/>
                <c:pt idx="0">
                  <c:v>3310</c:v>
                </c:pt>
                <c:pt idx="1">
                  <c:v>46</c:v>
                </c:pt>
                <c:pt idx="2">
                  <c:v>129</c:v>
                </c:pt>
                <c:pt idx="3">
                  <c:v>153</c:v>
                </c:pt>
                <c:pt idx="4">
                  <c:v>490</c:v>
                </c:pt>
                <c:pt idx="5">
                  <c:v>8</c:v>
                </c:pt>
                <c:pt idx="6">
                  <c:v>1054</c:v>
                </c:pt>
                <c:pt idx="7">
                  <c:v>0</c:v>
                </c:pt>
                <c:pt idx="8">
                  <c:v>978</c:v>
                </c:pt>
              </c:numCache>
            </c:numRef>
          </c:val>
        </c:ser>
        <c:ser>
          <c:idx val="7"/>
          <c:order val="7"/>
          <c:tx>
            <c:strRef>
              <c:f>'Moy APSA'!$G$2</c:f>
              <c:strCache>
                <c:ptCount val="1"/>
                <c:pt idx="0">
                  <c:v>eff G</c:v>
                </c:pt>
              </c:strCache>
            </c:strRef>
          </c:tx>
          <c:spPr>
            <a:solidFill>
              <a:srgbClr val="0000CC"/>
            </a:solidFill>
          </c:spPr>
          <c:invertIfNegative val="0"/>
          <c:dLbls>
            <c:spPr>
              <a:noFill/>
              <a:ln>
                <a:noFill/>
              </a:ln>
              <a:effectLst/>
            </c:spPr>
            <c:txPr>
              <a:bodyPr rot="-5400000" vert="horz"/>
              <a:lstStyle/>
              <a:p>
                <a:pPr algn="ctr">
                  <a:defRPr sz="900" b="1" i="0" u="none" strike="noStrike" baseline="0">
                    <a:solidFill>
                      <a:schemeClr val="bg1"/>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APSA'!$G$3:$G$10;'Moy APSA'!$G$11)</c:f>
              <c:numCache>
                <c:formatCode>General</c:formatCode>
                <c:ptCount val="9"/>
                <c:pt idx="0">
                  <c:v>3128</c:v>
                </c:pt>
                <c:pt idx="1">
                  <c:v>58</c:v>
                </c:pt>
                <c:pt idx="2">
                  <c:v>206</c:v>
                </c:pt>
                <c:pt idx="3">
                  <c:v>292</c:v>
                </c:pt>
                <c:pt idx="4">
                  <c:v>417</c:v>
                </c:pt>
                <c:pt idx="5">
                  <c:v>17</c:v>
                </c:pt>
                <c:pt idx="6">
                  <c:v>1145</c:v>
                </c:pt>
                <c:pt idx="7">
                  <c:v>0</c:v>
                </c:pt>
                <c:pt idx="8">
                  <c:v>914</c:v>
                </c:pt>
              </c:numCache>
            </c:numRef>
          </c:val>
        </c:ser>
        <c:dLbls>
          <c:showLegendKey val="0"/>
          <c:showVal val="0"/>
          <c:showCatName val="0"/>
          <c:showSerName val="0"/>
          <c:showPercent val="0"/>
          <c:showBubbleSize val="0"/>
        </c:dLbls>
        <c:gapWidth val="150"/>
        <c:axId val="638159384"/>
        <c:axId val="638160168"/>
      </c:barChart>
      <c:lineChart>
        <c:grouping val="standard"/>
        <c:varyColors val="0"/>
        <c:ser>
          <c:idx val="0"/>
          <c:order val="0"/>
          <c:tx>
            <c:strRef>
              <c:f>'Moy APSA'!$C$2</c:f>
              <c:strCache>
                <c:ptCount val="1"/>
                <c:pt idx="0">
                  <c:v>Moy Filles</c:v>
                </c:pt>
              </c:strCache>
            </c:strRef>
          </c:tx>
          <c:spPr>
            <a:ln w="12700">
              <a:solidFill>
                <a:srgbClr val="FF33CC"/>
              </a:solidFill>
            </a:ln>
            <a:effectLst>
              <a:outerShdw blurRad="50800" dist="50800" dir="5400000" algn="ctr" rotWithShape="0">
                <a:srgbClr val="FF33CC"/>
              </a:outerShdw>
            </a:effectLst>
          </c:spPr>
          <c:marker>
            <c:symbol val="diamond"/>
            <c:size val="10"/>
            <c:spPr>
              <a:solidFill>
                <a:srgbClr val="CC0099"/>
              </a:solidFill>
              <a:ln>
                <a:solidFill>
                  <a:srgbClr val="000000"/>
                </a:solidFill>
              </a:ln>
              <a:effectLst>
                <a:outerShdw blurRad="50800" dist="50800" dir="5400000" algn="ctr" rotWithShape="0">
                  <a:srgbClr val="FF33CC"/>
                </a:outerShdw>
              </a:effectLst>
            </c:spPr>
          </c:marker>
          <c:dLbls>
            <c:dLbl>
              <c:idx val="1"/>
              <c:layout>
                <c:manualLayout>
                  <c:x val="-1.4384858044163999E-2"/>
                  <c:y val="-3.48748130033234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2.2092506575479301E-2"/>
                  <c:y val="-3.48748130033234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8731132583190499E-2"/>
                  <c:y val="-2.8048874436770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3.5415352260778098E-2"/>
                  <c:y val="-2.80488744367705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FFCCFF"/>
              </a:solidFill>
              <a:ln>
                <a:solidFill>
                  <a:srgbClr val="FF33CC"/>
                </a:solidFill>
              </a:ln>
            </c:spPr>
            <c:txPr>
              <a:bodyPr/>
              <a:lstStyle/>
              <a:p>
                <a:pPr>
                  <a:defRPr sz="900" b="0" i="0" u="none" strike="noStrike" baseline="0">
                    <a:solidFill>
                      <a:srgbClr val="000000"/>
                    </a:solidFill>
                    <a:latin typeface="Arial"/>
                    <a:ea typeface="Arial"/>
                    <a:cs typeface="Arial"/>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APSA'!$C$3:$C$11</c:f>
              <c:numCache>
                <c:formatCode>0.00</c:formatCode>
                <c:ptCount val="9"/>
                <c:pt idx="0">
                  <c:v>13.999802045529499</c:v>
                </c:pt>
                <c:pt idx="1">
                  <c:v>12.7</c:v>
                </c:pt>
                <c:pt idx="2">
                  <c:v>10.99250000000001</c:v>
                </c:pt>
                <c:pt idx="3">
                  <c:v>10.634459459459469</c:v>
                </c:pt>
                <c:pt idx="4">
                  <c:v>14.27662337662338</c:v>
                </c:pt>
                <c:pt idx="5">
                  <c:v>14.08</c:v>
                </c:pt>
                <c:pt idx="6">
                  <c:v>12.43343403826788</c:v>
                </c:pt>
                <c:pt idx="7">
                  <c:v>0</c:v>
                </c:pt>
                <c:pt idx="8">
                  <c:v>13.7849344978166</c:v>
                </c:pt>
              </c:numCache>
            </c:numRef>
          </c:val>
          <c:smooth val="0"/>
        </c:ser>
        <c:ser>
          <c:idx val="1"/>
          <c:order val="1"/>
          <c:tx>
            <c:strRef>
              <c:f>'Moy APSA'!$D$2</c:f>
              <c:strCache>
                <c:ptCount val="1"/>
                <c:pt idx="0">
                  <c:v>Moy Garcons</c:v>
                </c:pt>
              </c:strCache>
            </c:strRef>
          </c:tx>
          <c:spPr>
            <a:ln w="12700">
              <a:solidFill>
                <a:srgbClr val="0033CC"/>
              </a:solidFill>
            </a:ln>
            <a:effectLst>
              <a:outerShdw blurRad="50800" dist="50800" dir="5400000" algn="ctr" rotWithShape="0">
                <a:srgbClr val="0033CC"/>
              </a:outerShdw>
            </a:effectLst>
          </c:spPr>
          <c:marker>
            <c:symbol val="square"/>
            <c:size val="7"/>
            <c:spPr>
              <a:solidFill>
                <a:srgbClr val="00FFFF"/>
              </a:solidFill>
              <a:ln>
                <a:solidFill>
                  <a:srgbClr val="000000"/>
                </a:solidFill>
              </a:ln>
              <a:effectLst>
                <a:outerShdw blurRad="50800" dist="50800" dir="5400000" algn="ctr" rotWithShape="0">
                  <a:srgbClr val="0033CC"/>
                </a:outerShdw>
              </a:effectLst>
            </c:spPr>
          </c:marker>
          <c:dLbls>
            <c:dLbl>
              <c:idx val="2"/>
              <c:layout>
                <c:manualLayout>
                  <c:x val="-1.9291973361374001E-2"/>
                  <c:y val="4.966434656418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2.7704171048019598E-2"/>
                  <c:y val="4.05630951421174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2239929987095399E-2"/>
                  <c:y val="-1.96787827931290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05082369435682E-2"/>
                  <c:y val="4.28384079976351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2.2096039256922499E-2"/>
                  <c:y val="4.9664346564188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00FFFF"/>
              </a:solidFill>
              <a:ln>
                <a:solidFill>
                  <a:srgbClr val="0000CC"/>
                </a:solidFill>
              </a:ln>
            </c:spPr>
            <c:txPr>
              <a:bodyPr/>
              <a:lstStyle/>
              <a:p>
                <a:pPr>
                  <a:defRPr sz="900" b="0" i="0" u="none" strike="noStrike" baseline="0">
                    <a:solidFill>
                      <a:srgbClr val="000000"/>
                    </a:solidFill>
                    <a:latin typeface="Arial"/>
                    <a:ea typeface="Arial"/>
                    <a:cs typeface="Aria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APSA'!$D$3:$D$11</c:f>
              <c:numCache>
                <c:formatCode>0.00</c:formatCode>
                <c:ptCount val="9"/>
                <c:pt idx="0">
                  <c:v>14.3391855807744</c:v>
                </c:pt>
                <c:pt idx="1">
                  <c:v>13.4</c:v>
                </c:pt>
                <c:pt idx="2">
                  <c:v>12.773631840796019</c:v>
                </c:pt>
                <c:pt idx="3">
                  <c:v>12.8786941580756</c:v>
                </c:pt>
                <c:pt idx="4">
                  <c:v>15.29156327543425</c:v>
                </c:pt>
                <c:pt idx="5">
                  <c:v>15.00588235294118</c:v>
                </c:pt>
                <c:pt idx="6">
                  <c:v>13.844886877828049</c:v>
                </c:pt>
                <c:pt idx="7">
                  <c:v>0</c:v>
                </c:pt>
                <c:pt idx="8">
                  <c:v>13.92740656851643</c:v>
                </c:pt>
              </c:numCache>
            </c:numRef>
          </c:val>
          <c:smooth val="0"/>
        </c:ser>
        <c:ser>
          <c:idx val="2"/>
          <c:order val="2"/>
          <c:tx>
            <c:strRef>
              <c:f>'Moy APSA'!$I$2</c:f>
              <c:strCache>
                <c:ptCount val="1"/>
                <c:pt idx="0">
                  <c:v>CP1 Moyenne Acad F : 13,56</c:v>
                </c:pt>
              </c:strCache>
            </c:strRef>
          </c:tx>
          <c:spPr>
            <a:ln>
              <a:solidFill>
                <a:srgbClr val="FF33CC"/>
              </a:solidFill>
              <a:prstDash val="sysDash"/>
            </a:ln>
          </c:spPr>
          <c:marker>
            <c:symbol val="none"/>
          </c:marker>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APSA'!$I$3:$I$10;'Moy APSA'!$I$11)</c:f>
              <c:numCache>
                <c:formatCode>0.00</c:formatCode>
                <c:ptCount val="9"/>
                <c:pt idx="0">
                  <c:v>13.564095401709521</c:v>
                </c:pt>
                <c:pt idx="1">
                  <c:v>13.564095401709521</c:v>
                </c:pt>
                <c:pt idx="2">
                  <c:v>13.564095401709521</c:v>
                </c:pt>
                <c:pt idx="3">
                  <c:v>13.564095401709521</c:v>
                </c:pt>
                <c:pt idx="4">
                  <c:v>13.564095401709521</c:v>
                </c:pt>
                <c:pt idx="5">
                  <c:v>13.564095401709521</c:v>
                </c:pt>
                <c:pt idx="6">
                  <c:v>13.564095401709521</c:v>
                </c:pt>
                <c:pt idx="7">
                  <c:v>13.564095401709521</c:v>
                </c:pt>
                <c:pt idx="8">
                  <c:v>13.564095401709521</c:v>
                </c:pt>
              </c:numCache>
            </c:numRef>
          </c:val>
          <c:smooth val="0"/>
        </c:ser>
        <c:ser>
          <c:idx val="3"/>
          <c:order val="3"/>
          <c:tx>
            <c:strRef>
              <c:f>'Moy APSA'!$J$2</c:f>
              <c:strCache>
                <c:ptCount val="1"/>
                <c:pt idx="0">
                  <c:v>CP1 Moyenne Acad G : 14,12</c:v>
                </c:pt>
              </c:strCache>
            </c:strRef>
          </c:tx>
          <c:spPr>
            <a:ln>
              <a:solidFill>
                <a:srgbClr val="0070C0"/>
              </a:solidFill>
              <a:prstDash val="sysDash"/>
            </a:ln>
          </c:spPr>
          <c:marker>
            <c:symbol val="none"/>
          </c:marker>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APSA'!$J$3:$J$10;'Moy APSA'!$J$11)</c:f>
              <c:numCache>
                <c:formatCode>0.00</c:formatCode>
                <c:ptCount val="9"/>
                <c:pt idx="0">
                  <c:v>14.12268841097905</c:v>
                </c:pt>
                <c:pt idx="1">
                  <c:v>14.12268841097905</c:v>
                </c:pt>
                <c:pt idx="2">
                  <c:v>14.12268841097905</c:v>
                </c:pt>
                <c:pt idx="3">
                  <c:v>14.12268841097905</c:v>
                </c:pt>
                <c:pt idx="4">
                  <c:v>14.12268841097905</c:v>
                </c:pt>
                <c:pt idx="5">
                  <c:v>14.12268841097905</c:v>
                </c:pt>
                <c:pt idx="6">
                  <c:v>14.12268841097905</c:v>
                </c:pt>
                <c:pt idx="7">
                  <c:v>14.12268841097905</c:v>
                </c:pt>
                <c:pt idx="8">
                  <c:v>14.12268841097905</c:v>
                </c:pt>
              </c:numCache>
            </c:numRef>
          </c:val>
          <c:smooth val="0"/>
        </c:ser>
        <c:ser>
          <c:idx val="4"/>
          <c:order val="4"/>
          <c:tx>
            <c:strRef>
              <c:f>'Moy APSA'!$K$2</c:f>
              <c:strCache>
                <c:ptCount val="1"/>
                <c:pt idx="0">
                  <c:v>Moyenne Acad F : 13,44</c:v>
                </c:pt>
              </c:strCache>
            </c:strRef>
          </c:tx>
          <c:spPr>
            <a:ln w="25400">
              <a:solidFill>
                <a:srgbClr val="FF33CC"/>
              </a:solidFill>
              <a:prstDash val="sysDot"/>
            </a:ln>
          </c:spPr>
          <c:marker>
            <c:symbol val="none"/>
          </c:marker>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APSA'!$K$3:$K$10;'Moy APSA'!$K$11)</c:f>
              <c:numCache>
                <c:formatCode>0.00</c:formatCode>
                <c:ptCount val="9"/>
                <c:pt idx="0">
                  <c:v>13.44053782076476</c:v>
                </c:pt>
                <c:pt idx="1">
                  <c:v>13.44053782076476</c:v>
                </c:pt>
                <c:pt idx="2">
                  <c:v>13.44053782076476</c:v>
                </c:pt>
                <c:pt idx="3">
                  <c:v>13.44053782076476</c:v>
                </c:pt>
                <c:pt idx="4">
                  <c:v>13.44053782076476</c:v>
                </c:pt>
                <c:pt idx="5">
                  <c:v>13.44053782076476</c:v>
                </c:pt>
                <c:pt idx="6">
                  <c:v>13.44053782076476</c:v>
                </c:pt>
                <c:pt idx="7">
                  <c:v>13.44053782076476</c:v>
                </c:pt>
                <c:pt idx="8">
                  <c:v>13.44053782076476</c:v>
                </c:pt>
              </c:numCache>
            </c:numRef>
          </c:val>
          <c:smooth val="0"/>
        </c:ser>
        <c:ser>
          <c:idx val="5"/>
          <c:order val="5"/>
          <c:tx>
            <c:strRef>
              <c:f>'Moy APSA'!$L$2</c:f>
              <c:strCache>
                <c:ptCount val="1"/>
                <c:pt idx="0">
                  <c:v>Moyenne Acad G : 14,04</c:v>
                </c:pt>
              </c:strCache>
            </c:strRef>
          </c:tx>
          <c:spPr>
            <a:ln>
              <a:solidFill>
                <a:srgbClr val="002060"/>
              </a:solidFill>
              <a:prstDash val="sysDot"/>
            </a:ln>
          </c:spPr>
          <c:marker>
            <c:symbol val="none"/>
          </c:marker>
          <c:cat>
            <c:strRef>
              <c:f>('Moy APSA'!$B$3:$B$10;'Moy APSA'!$B$11)</c:f>
              <c:strCache>
                <c:ptCount val="9"/>
                <c:pt idx="0">
                  <c:v>COURSE DE DEMI-FOND</c:v>
                </c:pt>
                <c:pt idx="1">
                  <c:v>COURSE DE HAIES</c:v>
                </c:pt>
                <c:pt idx="2">
                  <c:v>DISQUE</c:v>
                </c:pt>
                <c:pt idx="3">
                  <c:v>LANCER DU JAVELOT</c:v>
                </c:pt>
                <c:pt idx="4">
                  <c:v>RELAIS VITESSE</c:v>
                </c:pt>
                <c:pt idx="5">
                  <c:v>SAUT EN HAUTEUR</c:v>
                </c:pt>
                <c:pt idx="6">
                  <c:v>SAUT EN PENTABOND</c:v>
                </c:pt>
                <c:pt idx="7">
                  <c:v>NATATION DE DISTANCE</c:v>
                </c:pt>
                <c:pt idx="8">
                  <c:v>NATATION DE VITESSE</c:v>
                </c:pt>
              </c:strCache>
            </c:strRef>
          </c:cat>
          <c:val>
            <c:numRef>
              <c:f>('Moy APSA'!$L$3:$L$10;'Moy APSA'!$L$11)</c:f>
              <c:numCache>
                <c:formatCode>0.00</c:formatCode>
                <c:ptCount val="9"/>
                <c:pt idx="0">
                  <c:v>14.03667657438411</c:v>
                </c:pt>
                <c:pt idx="1">
                  <c:v>14.03667657438411</c:v>
                </c:pt>
                <c:pt idx="2">
                  <c:v>14.03667657438411</c:v>
                </c:pt>
                <c:pt idx="3">
                  <c:v>14.03667657438411</c:v>
                </c:pt>
                <c:pt idx="4">
                  <c:v>14.03667657438411</c:v>
                </c:pt>
                <c:pt idx="5">
                  <c:v>14.03667657438411</c:v>
                </c:pt>
                <c:pt idx="6">
                  <c:v>14.03667657438411</c:v>
                </c:pt>
                <c:pt idx="7">
                  <c:v>14.03667657438411</c:v>
                </c:pt>
                <c:pt idx="8">
                  <c:v>14.03667657438411</c:v>
                </c:pt>
              </c:numCache>
            </c:numRef>
          </c:val>
          <c:smooth val="0"/>
        </c:ser>
        <c:dLbls>
          <c:showLegendKey val="0"/>
          <c:showVal val="0"/>
          <c:showCatName val="0"/>
          <c:showSerName val="0"/>
          <c:showPercent val="0"/>
          <c:showBubbleSize val="0"/>
        </c:dLbls>
        <c:marker val="1"/>
        <c:smooth val="0"/>
        <c:axId val="638158992"/>
        <c:axId val="638164480"/>
      </c:lineChart>
      <c:catAx>
        <c:axId val="638158992"/>
        <c:scaling>
          <c:orientation val="minMax"/>
        </c:scaling>
        <c:delete val="0"/>
        <c:axPos val="b"/>
        <c:numFmt formatCode="General" sourceLinked="0"/>
        <c:majorTickMark val="none"/>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fr-FR"/>
          </a:p>
        </c:txPr>
        <c:crossAx val="638164480"/>
        <c:crosses val="autoZero"/>
        <c:auto val="1"/>
        <c:lblAlgn val="ctr"/>
        <c:lblOffset val="0"/>
        <c:tickLblSkip val="1"/>
        <c:tickMarkSkip val="1"/>
        <c:noMultiLvlLbl val="0"/>
      </c:catAx>
      <c:valAx>
        <c:axId val="638164480"/>
        <c:scaling>
          <c:orientation val="minMax"/>
          <c:max val="16"/>
          <c:min val="9"/>
        </c:scaling>
        <c:delete val="0"/>
        <c:axPos val="l"/>
        <c:majorGridlines>
          <c:spPr>
            <a:ln w="3175">
              <a:solidFill>
                <a:srgbClr val="000000"/>
              </a:solidFill>
              <a:prstDash val="solid"/>
            </a:ln>
          </c:spPr>
        </c:majorGridlines>
        <c:numFmt formatCode="0.00" sourceLinked="1"/>
        <c:majorTickMark val="none"/>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fr-FR"/>
          </a:p>
        </c:txPr>
        <c:crossAx val="638158992"/>
        <c:crosses val="autoZero"/>
        <c:crossBetween val="between"/>
        <c:majorUnit val="0.5"/>
        <c:minorUnit val="0.1"/>
      </c:valAx>
      <c:catAx>
        <c:axId val="638159384"/>
        <c:scaling>
          <c:orientation val="minMax"/>
        </c:scaling>
        <c:delete val="1"/>
        <c:axPos val="b"/>
        <c:numFmt formatCode="General" sourceLinked="1"/>
        <c:majorTickMark val="out"/>
        <c:minorTickMark val="none"/>
        <c:tickLblPos val="none"/>
        <c:crossAx val="638160168"/>
        <c:crosses val="autoZero"/>
        <c:auto val="1"/>
        <c:lblAlgn val="ctr"/>
        <c:lblOffset val="100"/>
        <c:noMultiLvlLbl val="0"/>
      </c:catAx>
      <c:valAx>
        <c:axId val="638160168"/>
        <c:scaling>
          <c:orientation val="minMax"/>
        </c:scaling>
        <c:delete val="0"/>
        <c:axPos val="r"/>
        <c:numFmt formatCode="General" sourceLinked="1"/>
        <c:majorTickMark val="cross"/>
        <c:minorTickMark val="none"/>
        <c:tickLblPos val="nextTo"/>
        <c:txPr>
          <a:bodyPr rot="0" vert="horz"/>
          <a:lstStyle/>
          <a:p>
            <a:pPr>
              <a:defRPr sz="900" b="0" i="0" u="none" strike="noStrike" baseline="0">
                <a:solidFill>
                  <a:srgbClr val="000000"/>
                </a:solidFill>
                <a:latin typeface="Arial"/>
                <a:ea typeface="Arial"/>
                <a:cs typeface="Arial"/>
              </a:defRPr>
            </a:pPr>
            <a:endParaRPr lang="fr-FR"/>
          </a:p>
        </c:txPr>
        <c:crossAx val="638159384"/>
        <c:crosses val="max"/>
        <c:crossBetween val="between"/>
      </c:valAx>
      <c:spPr>
        <a:solidFill>
          <a:srgbClr val="FFFFFF"/>
        </a:solidFill>
        <a:ln w="12700">
          <a:solidFill>
            <a:srgbClr val="808080"/>
          </a:solidFill>
          <a:prstDash val="solid"/>
        </a:ln>
      </c:spPr>
    </c:plotArea>
    <c:legend>
      <c:legendPos val="r"/>
      <c:layout>
        <c:manualLayout>
          <c:xMode val="edge"/>
          <c:yMode val="edge"/>
          <c:x val="4.6765116624572903E-2"/>
          <c:y val="0.94486618791419397"/>
          <c:w val="0.93958266472614704"/>
          <c:h val="5.2631056253103499E-2"/>
        </c:manualLayout>
      </c:layout>
      <c:overlay val="0"/>
      <c:txPr>
        <a:bodyPr/>
        <a:lstStyle/>
        <a:p>
          <a:pPr>
            <a:defRPr sz="825"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fr-FR"/>
              <a:t>Moyennes CP2 en fonction du nombre de candidats</a:t>
            </a:r>
          </a:p>
        </c:rich>
      </c:tx>
      <c:layout>
        <c:manualLayout>
          <c:xMode val="edge"/>
          <c:yMode val="edge"/>
          <c:x val="0.25983406102673201"/>
          <c:y val="2.9279279279279501E-2"/>
        </c:manualLayout>
      </c:layout>
      <c:overlay val="0"/>
      <c:spPr>
        <a:noFill/>
        <a:ln w="25400">
          <a:noFill/>
        </a:ln>
      </c:spPr>
    </c:title>
    <c:autoTitleDeleted val="0"/>
    <c:plotArea>
      <c:layout>
        <c:manualLayout>
          <c:layoutTarget val="inner"/>
          <c:xMode val="edge"/>
          <c:yMode val="edge"/>
          <c:x val="9.0047393364929396E-2"/>
          <c:y val="2.02702702702704E-2"/>
          <c:w val="0.85426540284360297"/>
          <c:h val="0.82432432432432401"/>
        </c:manualLayout>
      </c:layout>
      <c:barChart>
        <c:barDir val="col"/>
        <c:grouping val="clustered"/>
        <c:varyColors val="0"/>
        <c:ser>
          <c:idx val="8"/>
          <c:order val="6"/>
          <c:tx>
            <c:strRef>
              <c:f>'Moy APSA'!$F$2</c:f>
              <c:strCache>
                <c:ptCount val="1"/>
                <c:pt idx="0">
                  <c:v>eff F </c:v>
                </c:pt>
              </c:strCache>
            </c:strRef>
          </c:tx>
          <c:spPr>
            <a:solidFill>
              <a:srgbClr val="FF33CC"/>
            </a:solidFill>
          </c:spPr>
          <c:invertIfNegative val="0"/>
          <c:dLbls>
            <c:spPr>
              <a:noFill/>
              <a:ln>
                <a:noFill/>
              </a:ln>
              <a:effectLst/>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APSA'!$B$13:$B$15</c:f>
              <c:strCache>
                <c:ptCount val="3"/>
                <c:pt idx="0">
                  <c:v>COURSE D'ORIENTATION</c:v>
                </c:pt>
                <c:pt idx="1">
                  <c:v>ESCALADE</c:v>
                </c:pt>
                <c:pt idx="2">
                  <c:v>SAUVETAGE</c:v>
                </c:pt>
              </c:strCache>
            </c:strRef>
          </c:cat>
          <c:val>
            <c:numRef>
              <c:f>'Moy APSA'!$F$13:$F$15</c:f>
              <c:numCache>
                <c:formatCode>General</c:formatCode>
                <c:ptCount val="3"/>
                <c:pt idx="0">
                  <c:v>658</c:v>
                </c:pt>
                <c:pt idx="1">
                  <c:v>1424</c:v>
                </c:pt>
                <c:pt idx="2">
                  <c:v>210</c:v>
                </c:pt>
              </c:numCache>
            </c:numRef>
          </c:val>
        </c:ser>
        <c:ser>
          <c:idx val="9"/>
          <c:order val="7"/>
          <c:tx>
            <c:strRef>
              <c:f>'Moy APSA'!$G$2</c:f>
              <c:strCache>
                <c:ptCount val="1"/>
                <c:pt idx="0">
                  <c:v>eff G</c:v>
                </c:pt>
              </c:strCache>
            </c:strRef>
          </c:tx>
          <c:spPr>
            <a:solidFill>
              <a:srgbClr val="0033CC"/>
            </a:solidFill>
          </c:spPr>
          <c:invertIfNegative val="0"/>
          <c:dLbls>
            <c:spPr>
              <a:noFill/>
              <a:ln>
                <a:noFill/>
              </a:ln>
              <a:effectLst/>
            </c:spPr>
            <c:txPr>
              <a:bodyPr rot="-5400000" vert="horz"/>
              <a:lstStyle/>
              <a:p>
                <a:pPr algn="ctr">
                  <a:defRPr sz="900" b="1" i="0" u="none" strike="noStrike" baseline="0">
                    <a:solidFill>
                      <a:schemeClr val="bg1"/>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APSA'!$B$13:$B$15</c:f>
              <c:strCache>
                <c:ptCount val="3"/>
                <c:pt idx="0">
                  <c:v>COURSE D'ORIENTATION</c:v>
                </c:pt>
                <c:pt idx="1">
                  <c:v>ESCALADE</c:v>
                </c:pt>
                <c:pt idx="2">
                  <c:v>SAUVETAGE</c:v>
                </c:pt>
              </c:strCache>
            </c:strRef>
          </c:cat>
          <c:val>
            <c:numRef>
              <c:f>'Moy APSA'!$G$13:$G$15</c:f>
              <c:numCache>
                <c:formatCode>General</c:formatCode>
                <c:ptCount val="3"/>
                <c:pt idx="0">
                  <c:v>906</c:v>
                </c:pt>
                <c:pt idx="1">
                  <c:v>1489</c:v>
                </c:pt>
                <c:pt idx="2">
                  <c:v>286</c:v>
                </c:pt>
              </c:numCache>
            </c:numRef>
          </c:val>
        </c:ser>
        <c:dLbls>
          <c:showLegendKey val="0"/>
          <c:showVal val="0"/>
          <c:showCatName val="0"/>
          <c:showSerName val="0"/>
          <c:showPercent val="0"/>
          <c:showBubbleSize val="0"/>
        </c:dLbls>
        <c:gapWidth val="150"/>
        <c:axId val="638163304"/>
        <c:axId val="638157424"/>
      </c:barChart>
      <c:lineChart>
        <c:grouping val="standard"/>
        <c:varyColors val="0"/>
        <c:ser>
          <c:idx val="0"/>
          <c:order val="0"/>
          <c:tx>
            <c:strRef>
              <c:f>'Moy APSA'!$C$2</c:f>
              <c:strCache>
                <c:ptCount val="1"/>
                <c:pt idx="0">
                  <c:v>Moy Filles</c:v>
                </c:pt>
              </c:strCache>
            </c:strRef>
          </c:tx>
          <c:spPr>
            <a:ln w="12700">
              <a:solidFill>
                <a:srgbClr val="FF33CC"/>
              </a:solidFill>
            </a:ln>
            <a:effectLst>
              <a:outerShdw blurRad="50800" dist="50800" dir="5400000" algn="ctr" rotWithShape="0">
                <a:srgbClr val="FF33CC"/>
              </a:outerShdw>
            </a:effectLst>
          </c:spPr>
          <c:marker>
            <c:symbol val="diamond"/>
            <c:size val="10"/>
            <c:spPr>
              <a:solidFill>
                <a:srgbClr val="CC0099"/>
              </a:solidFill>
              <a:ln>
                <a:solidFill>
                  <a:schemeClr val="tx1"/>
                </a:solidFill>
              </a:ln>
              <a:effectLst>
                <a:outerShdw blurRad="50800" dist="50800" dir="5400000" algn="ctr" rotWithShape="0">
                  <a:srgbClr val="FF33CC"/>
                </a:outerShdw>
              </a:effectLst>
            </c:spPr>
          </c:marker>
          <c:dPt>
            <c:idx val="1"/>
            <c:marker>
              <c:spPr>
                <a:solidFill>
                  <a:srgbClr val="CC0099"/>
                </a:solidFill>
                <a:ln>
                  <a:solidFill>
                    <a:schemeClr val="tx1"/>
                  </a:solidFill>
                </a:ln>
                <a:effectLst>
                  <a:outerShdw blurRad="50800" dist="50800" dir="5400000" algn="ctr" rotWithShape="0">
                    <a:srgbClr val="CC0099"/>
                  </a:outerShdw>
                </a:effectLst>
              </c:spPr>
            </c:marker>
            <c:bubble3D val="0"/>
            <c:spPr>
              <a:ln w="12700">
                <a:solidFill>
                  <a:srgbClr val="FF33CC"/>
                </a:solidFill>
              </a:ln>
              <a:effectLst>
                <a:outerShdw blurRad="50800" dist="50800" dir="5400000" algn="ctr" rotWithShape="0">
                  <a:srgbClr val="CC0099"/>
                </a:outerShdw>
              </a:effectLst>
            </c:spPr>
          </c:dPt>
          <c:dLbls>
            <c:dLbl>
              <c:idx val="0"/>
              <c:layout>
                <c:manualLayout>
                  <c:x val="-8.4327485380117001E-2"/>
                  <c:y val="-9.0589279012583395E-4"/>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1.1189083820662801E-2"/>
                  <c:y val="1.56916139681306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FFCCFF"/>
              </a:solidFill>
              <a:ln>
                <a:solidFill>
                  <a:srgbClr val="FF33CC"/>
                </a:solidFill>
              </a:ln>
            </c:spPr>
            <c:txPr>
              <a:bodyPr/>
              <a:lstStyle/>
              <a:p>
                <a:pPr>
                  <a:defRPr sz="900" b="0" i="0" u="none" strike="noStrike" baseline="0">
                    <a:solidFill>
                      <a:srgbClr val="000000"/>
                    </a:solidFill>
                    <a:latin typeface="Arial"/>
                    <a:ea typeface="Arial"/>
                    <a:cs typeface="Arial"/>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APSA'!$B$13:$B$15</c:f>
              <c:strCache>
                <c:ptCount val="3"/>
                <c:pt idx="0">
                  <c:v>COURSE D'ORIENTATION</c:v>
                </c:pt>
                <c:pt idx="1">
                  <c:v>ESCALADE</c:v>
                </c:pt>
                <c:pt idx="2">
                  <c:v>SAUVETAGE</c:v>
                </c:pt>
              </c:strCache>
            </c:strRef>
          </c:cat>
          <c:val>
            <c:numRef>
              <c:f>'Moy APSA'!$C$13:$C$15</c:f>
              <c:numCache>
                <c:formatCode>0.00</c:formatCode>
                <c:ptCount val="3"/>
                <c:pt idx="0">
                  <c:v>13.19125596184419</c:v>
                </c:pt>
                <c:pt idx="1">
                  <c:v>14.28717948717949</c:v>
                </c:pt>
                <c:pt idx="2">
                  <c:v>15.14676616915423</c:v>
                </c:pt>
              </c:numCache>
            </c:numRef>
          </c:val>
          <c:smooth val="0"/>
        </c:ser>
        <c:ser>
          <c:idx val="1"/>
          <c:order val="1"/>
          <c:tx>
            <c:strRef>
              <c:f>'Moy APSA'!$D$2</c:f>
              <c:strCache>
                <c:ptCount val="1"/>
                <c:pt idx="0">
                  <c:v>Moy Garcons</c:v>
                </c:pt>
              </c:strCache>
            </c:strRef>
          </c:tx>
          <c:spPr>
            <a:ln w="12700">
              <a:solidFill>
                <a:srgbClr val="0000CC"/>
              </a:solidFill>
            </a:ln>
            <a:effectLst>
              <a:outerShdw blurRad="50800" dist="50800" dir="5400000" algn="ctr" rotWithShape="0">
                <a:srgbClr val="0000CC"/>
              </a:outerShdw>
            </a:effectLst>
          </c:spPr>
          <c:marker>
            <c:symbol val="square"/>
            <c:size val="7"/>
            <c:spPr>
              <a:solidFill>
                <a:srgbClr val="00FFFF"/>
              </a:solidFill>
              <a:ln>
                <a:solidFill>
                  <a:prstClr val="black"/>
                </a:solidFill>
              </a:ln>
              <a:effectLst>
                <a:outerShdw blurRad="50800" dist="50800" dir="5400000" algn="ctr" rotWithShape="0">
                  <a:srgbClr val="0000CC"/>
                </a:outerShdw>
              </a:effectLst>
            </c:spPr>
          </c:marker>
          <c:dLbls>
            <c:dLbl>
              <c:idx val="0"/>
              <c:layout>
                <c:manualLayout>
                  <c:x val="-8.5302144249512699E-2"/>
                  <c:y val="-4.7723277306220303E-4"/>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1.02144249512671E-2"/>
                  <c:y val="-3.2434838994382801E-3"/>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00FFFF"/>
              </a:solidFill>
              <a:ln>
                <a:solidFill>
                  <a:srgbClr val="0000CC"/>
                </a:solidFill>
              </a:ln>
            </c:spPr>
            <c:txPr>
              <a:bodyPr/>
              <a:lstStyle/>
              <a:p>
                <a:pPr>
                  <a:defRPr sz="900" b="0" i="0" u="none" strike="noStrike" baseline="0">
                    <a:solidFill>
                      <a:srgbClr val="000000"/>
                    </a:solidFill>
                    <a:latin typeface="Arial"/>
                    <a:ea typeface="Arial"/>
                    <a:cs typeface="Aria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APSA'!$B$13:$B$15</c:f>
              <c:strCache>
                <c:ptCount val="3"/>
                <c:pt idx="0">
                  <c:v>COURSE D'ORIENTATION</c:v>
                </c:pt>
                <c:pt idx="1">
                  <c:v>ESCALADE</c:v>
                </c:pt>
                <c:pt idx="2">
                  <c:v>SAUVETAGE</c:v>
                </c:pt>
              </c:strCache>
            </c:strRef>
          </c:cat>
          <c:val>
            <c:numRef>
              <c:f>'Moy APSA'!$D$13:$D$15</c:f>
              <c:numCache>
                <c:formatCode>0.00</c:formatCode>
                <c:ptCount val="3"/>
                <c:pt idx="0">
                  <c:v>13.832463110102159</c:v>
                </c:pt>
                <c:pt idx="1">
                  <c:v>14.33583735354928</c:v>
                </c:pt>
                <c:pt idx="2">
                  <c:v>15.36334519572954</c:v>
                </c:pt>
              </c:numCache>
            </c:numRef>
          </c:val>
          <c:smooth val="0"/>
        </c:ser>
        <c:ser>
          <c:idx val="2"/>
          <c:order val="2"/>
          <c:tx>
            <c:strRef>
              <c:f>'Moy APSA'!$I$12</c:f>
              <c:strCache>
                <c:ptCount val="1"/>
                <c:pt idx="0">
                  <c:v>CP2 Moyenne Acad F : 14,05</c:v>
                </c:pt>
              </c:strCache>
            </c:strRef>
          </c:tx>
          <c:spPr>
            <a:ln>
              <a:solidFill>
                <a:srgbClr val="FF99CC"/>
              </a:solidFill>
              <a:prstDash val="sysDash"/>
            </a:ln>
          </c:spPr>
          <c:marker>
            <c:symbol val="none"/>
          </c:marker>
          <c:cat>
            <c:strRef>
              <c:f>'Moy APSA'!$B$13:$B$15</c:f>
              <c:strCache>
                <c:ptCount val="3"/>
                <c:pt idx="0">
                  <c:v>COURSE D'ORIENTATION</c:v>
                </c:pt>
                <c:pt idx="1">
                  <c:v>ESCALADE</c:v>
                </c:pt>
                <c:pt idx="2">
                  <c:v>SAUVETAGE</c:v>
                </c:pt>
              </c:strCache>
            </c:strRef>
          </c:cat>
          <c:val>
            <c:numRef>
              <c:f>'Moy APSA'!$I$13:$I$15</c:f>
              <c:numCache>
                <c:formatCode>0.00</c:formatCode>
                <c:ptCount val="3"/>
                <c:pt idx="0">
                  <c:v>14.05131365975544</c:v>
                </c:pt>
                <c:pt idx="1">
                  <c:v>14.05131365975544</c:v>
                </c:pt>
                <c:pt idx="2">
                  <c:v>14.05131365975544</c:v>
                </c:pt>
              </c:numCache>
            </c:numRef>
          </c:val>
          <c:smooth val="0"/>
        </c:ser>
        <c:ser>
          <c:idx val="3"/>
          <c:order val="3"/>
          <c:tx>
            <c:strRef>
              <c:f>'Moy APSA'!$J$12</c:f>
              <c:strCache>
                <c:ptCount val="1"/>
                <c:pt idx="0">
                  <c:v>CP2 Moyenne Acad G : 14,28</c:v>
                </c:pt>
              </c:strCache>
            </c:strRef>
          </c:tx>
          <c:spPr>
            <a:ln>
              <a:solidFill>
                <a:srgbClr val="0070C0"/>
              </a:solidFill>
              <a:prstDash val="sysDash"/>
            </a:ln>
          </c:spPr>
          <c:marker>
            <c:symbol val="none"/>
          </c:marker>
          <c:cat>
            <c:strRef>
              <c:f>'Moy APSA'!$B$13:$B$15</c:f>
              <c:strCache>
                <c:ptCount val="3"/>
                <c:pt idx="0">
                  <c:v>COURSE D'ORIENTATION</c:v>
                </c:pt>
                <c:pt idx="1">
                  <c:v>ESCALADE</c:v>
                </c:pt>
                <c:pt idx="2">
                  <c:v>SAUVETAGE</c:v>
                </c:pt>
              </c:strCache>
            </c:strRef>
          </c:cat>
          <c:val>
            <c:numRef>
              <c:f>'Moy APSA'!$J$13:$J$15</c:f>
              <c:numCache>
                <c:formatCode>0.00</c:formatCode>
                <c:ptCount val="3"/>
                <c:pt idx="0">
                  <c:v>14.275341336503571</c:v>
                </c:pt>
                <c:pt idx="1">
                  <c:v>14.275341336503571</c:v>
                </c:pt>
                <c:pt idx="2">
                  <c:v>14.275341336503571</c:v>
                </c:pt>
              </c:numCache>
            </c:numRef>
          </c:val>
          <c:smooth val="0"/>
        </c:ser>
        <c:ser>
          <c:idx val="4"/>
          <c:order val="4"/>
          <c:tx>
            <c:strRef>
              <c:f>'Moy APSA'!$K$2</c:f>
              <c:strCache>
                <c:ptCount val="1"/>
                <c:pt idx="0">
                  <c:v>Moyenne Acad F : 13,44</c:v>
                </c:pt>
              </c:strCache>
            </c:strRef>
          </c:tx>
          <c:spPr>
            <a:ln w="25400">
              <a:solidFill>
                <a:srgbClr val="B64A92"/>
              </a:solidFill>
              <a:prstDash val="sysDot"/>
            </a:ln>
          </c:spPr>
          <c:marker>
            <c:symbol val="none"/>
          </c:marker>
          <c:cat>
            <c:strRef>
              <c:f>'Moy APSA'!$B$13:$B$15</c:f>
              <c:strCache>
                <c:ptCount val="3"/>
                <c:pt idx="0">
                  <c:v>COURSE D'ORIENTATION</c:v>
                </c:pt>
                <c:pt idx="1">
                  <c:v>ESCALADE</c:v>
                </c:pt>
                <c:pt idx="2">
                  <c:v>SAUVETAGE</c:v>
                </c:pt>
              </c:strCache>
            </c:strRef>
          </c:cat>
          <c:val>
            <c:numRef>
              <c:f>'Moy APSA'!$K$13:$K$15</c:f>
              <c:numCache>
                <c:formatCode>0.00</c:formatCode>
                <c:ptCount val="3"/>
                <c:pt idx="0">
                  <c:v>13.44053782076476</c:v>
                </c:pt>
                <c:pt idx="1">
                  <c:v>13.44053782076476</c:v>
                </c:pt>
                <c:pt idx="2">
                  <c:v>13.44053782076476</c:v>
                </c:pt>
              </c:numCache>
            </c:numRef>
          </c:val>
          <c:smooth val="0"/>
        </c:ser>
        <c:ser>
          <c:idx val="5"/>
          <c:order val="5"/>
          <c:tx>
            <c:strRef>
              <c:f>'Moy APSA'!$L$2</c:f>
              <c:strCache>
                <c:ptCount val="1"/>
                <c:pt idx="0">
                  <c:v>Moyenne Acad G : 14,04</c:v>
                </c:pt>
              </c:strCache>
            </c:strRef>
          </c:tx>
          <c:spPr>
            <a:ln>
              <a:solidFill>
                <a:srgbClr val="002060"/>
              </a:solidFill>
              <a:prstDash val="sysDot"/>
            </a:ln>
          </c:spPr>
          <c:marker>
            <c:symbol val="none"/>
          </c:marker>
          <c:cat>
            <c:strRef>
              <c:f>'Moy APSA'!$B$13:$B$15</c:f>
              <c:strCache>
                <c:ptCount val="3"/>
                <c:pt idx="0">
                  <c:v>COURSE D'ORIENTATION</c:v>
                </c:pt>
                <c:pt idx="1">
                  <c:v>ESCALADE</c:v>
                </c:pt>
                <c:pt idx="2">
                  <c:v>SAUVETAGE</c:v>
                </c:pt>
              </c:strCache>
            </c:strRef>
          </c:cat>
          <c:val>
            <c:numRef>
              <c:f>'Moy APSA'!$L$13:$L$15</c:f>
              <c:numCache>
                <c:formatCode>0.00</c:formatCode>
                <c:ptCount val="3"/>
                <c:pt idx="0">
                  <c:v>14.03667657438411</c:v>
                </c:pt>
                <c:pt idx="1">
                  <c:v>14.03667657438411</c:v>
                </c:pt>
                <c:pt idx="2">
                  <c:v>14.03667657438411</c:v>
                </c:pt>
              </c:numCache>
            </c:numRef>
          </c:val>
          <c:smooth val="0"/>
        </c:ser>
        <c:dLbls>
          <c:showLegendKey val="0"/>
          <c:showVal val="0"/>
          <c:showCatName val="0"/>
          <c:showSerName val="0"/>
          <c:showPercent val="0"/>
          <c:showBubbleSize val="0"/>
        </c:dLbls>
        <c:marker val="1"/>
        <c:smooth val="0"/>
        <c:axId val="638162520"/>
        <c:axId val="638160560"/>
      </c:lineChart>
      <c:catAx>
        <c:axId val="638162520"/>
        <c:scaling>
          <c:orientation val="minMax"/>
        </c:scaling>
        <c:delete val="0"/>
        <c:axPos val="b"/>
        <c:numFmt formatCode="General" sourceLinked="0"/>
        <c:majorTickMark val="none"/>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fr-FR"/>
          </a:p>
        </c:txPr>
        <c:crossAx val="638160560"/>
        <c:crosses val="autoZero"/>
        <c:auto val="1"/>
        <c:lblAlgn val="ctr"/>
        <c:lblOffset val="0"/>
        <c:tickLblSkip val="1"/>
        <c:tickMarkSkip val="1"/>
        <c:noMultiLvlLbl val="0"/>
      </c:catAx>
      <c:valAx>
        <c:axId val="638160560"/>
        <c:scaling>
          <c:orientation val="minMax"/>
          <c:max val="16"/>
          <c:min val="11"/>
        </c:scaling>
        <c:delete val="0"/>
        <c:axPos val="l"/>
        <c:majorGridlines>
          <c:spPr>
            <a:ln w="3175">
              <a:solidFill>
                <a:srgbClr val="000000"/>
              </a:solidFill>
              <a:prstDash val="solid"/>
            </a:ln>
          </c:spPr>
        </c:majorGridlines>
        <c:numFmt formatCode="0.00" sourceLinked="1"/>
        <c:majorTickMark val="none"/>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fr-FR"/>
          </a:p>
        </c:txPr>
        <c:crossAx val="638162520"/>
        <c:crosses val="autoZero"/>
        <c:crossBetween val="between"/>
        <c:majorUnit val="0.5"/>
        <c:minorUnit val="0.1"/>
      </c:valAx>
      <c:catAx>
        <c:axId val="638163304"/>
        <c:scaling>
          <c:orientation val="minMax"/>
        </c:scaling>
        <c:delete val="1"/>
        <c:axPos val="b"/>
        <c:numFmt formatCode="General" sourceLinked="1"/>
        <c:majorTickMark val="out"/>
        <c:minorTickMark val="none"/>
        <c:tickLblPos val="none"/>
        <c:crossAx val="638157424"/>
        <c:crosses val="autoZero"/>
        <c:auto val="1"/>
        <c:lblAlgn val="ctr"/>
        <c:lblOffset val="100"/>
        <c:noMultiLvlLbl val="0"/>
      </c:catAx>
      <c:valAx>
        <c:axId val="638157424"/>
        <c:scaling>
          <c:orientation val="minMax"/>
        </c:scaling>
        <c:delete val="0"/>
        <c:axPos val="r"/>
        <c:numFmt formatCode="General" sourceLinked="1"/>
        <c:majorTickMark val="out"/>
        <c:minorTickMark val="none"/>
        <c:tickLblPos val="nextTo"/>
        <c:txPr>
          <a:bodyPr rot="0" vert="horz"/>
          <a:lstStyle/>
          <a:p>
            <a:pPr>
              <a:defRPr sz="900" b="0" i="0" u="none" strike="noStrike" baseline="0">
                <a:solidFill>
                  <a:srgbClr val="000000"/>
                </a:solidFill>
                <a:latin typeface="Arial"/>
                <a:ea typeface="Arial"/>
                <a:cs typeface="Arial"/>
              </a:defRPr>
            </a:pPr>
            <a:endParaRPr lang="fr-FR"/>
          </a:p>
        </c:txPr>
        <c:crossAx val="638163304"/>
        <c:crosses val="max"/>
        <c:crossBetween val="between"/>
      </c:valAx>
      <c:spPr>
        <a:solidFill>
          <a:srgbClr val="FFFFFF"/>
        </a:solidFill>
        <a:ln w="12700">
          <a:solidFill>
            <a:srgbClr val="808080"/>
          </a:solidFill>
          <a:prstDash val="solid"/>
        </a:ln>
      </c:spPr>
    </c:plotArea>
    <c:legend>
      <c:legendPos val="r"/>
      <c:layout>
        <c:manualLayout>
          <c:xMode val="edge"/>
          <c:yMode val="edge"/>
          <c:x val="4.6765060765508598E-2"/>
          <c:y val="0.89880989509292497"/>
          <c:w val="0.93958266472614704"/>
          <c:h val="9.8687464823056306E-2"/>
        </c:manualLayout>
      </c:layout>
      <c:overlay val="0"/>
      <c:txPr>
        <a:bodyPr/>
        <a:lstStyle/>
        <a:p>
          <a:pPr>
            <a:defRPr sz="825"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fr-FR"/>
              <a:t>Moyennes CP3 en fonction du nombre de candidats</a:t>
            </a:r>
          </a:p>
        </c:rich>
      </c:tx>
      <c:layout>
        <c:manualLayout>
          <c:xMode val="edge"/>
          <c:yMode val="edge"/>
          <c:x val="0.29975385429762502"/>
          <c:y val="2.92793969474195E-2"/>
        </c:manualLayout>
      </c:layout>
      <c:overlay val="0"/>
      <c:spPr>
        <a:noFill/>
        <a:ln w="25400">
          <a:noFill/>
        </a:ln>
      </c:spPr>
    </c:title>
    <c:autoTitleDeleted val="0"/>
    <c:plotArea>
      <c:layout>
        <c:manualLayout>
          <c:layoutTarget val="inner"/>
          <c:xMode val="edge"/>
          <c:yMode val="edge"/>
          <c:x val="9.0047393364929507E-2"/>
          <c:y val="2.02702702702705E-2"/>
          <c:w val="0.85426540284360297"/>
          <c:h val="0.82432432432432401"/>
        </c:manualLayout>
      </c:layout>
      <c:barChart>
        <c:barDir val="col"/>
        <c:grouping val="clustered"/>
        <c:varyColors val="0"/>
        <c:ser>
          <c:idx val="6"/>
          <c:order val="6"/>
          <c:tx>
            <c:strRef>
              <c:f>'Moy APSA'!$F$2</c:f>
              <c:strCache>
                <c:ptCount val="1"/>
                <c:pt idx="0">
                  <c:v>eff F </c:v>
                </c:pt>
              </c:strCache>
            </c:strRef>
          </c:tx>
          <c:spPr>
            <a:solidFill>
              <a:srgbClr val="FF33CC"/>
            </a:solidFill>
          </c:spPr>
          <c:invertIfNegative val="0"/>
          <c:dLbls>
            <c:spPr>
              <a:noFill/>
              <a:ln>
                <a:noFill/>
              </a:ln>
              <a:effectLst/>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APSA'!$B$18:$B$22</c:f>
              <c:strCache>
                <c:ptCount val="5"/>
                <c:pt idx="0">
                  <c:v>ACROSPORT</c:v>
                </c:pt>
                <c:pt idx="1">
                  <c:v>AEROBIC</c:v>
                </c:pt>
                <c:pt idx="2">
                  <c:v>DANSE</c:v>
                </c:pt>
                <c:pt idx="3">
                  <c:v>GYMNASTIQUE (SOL ET AGRES)</c:v>
                </c:pt>
                <c:pt idx="4">
                  <c:v>0</c:v>
                </c:pt>
              </c:strCache>
            </c:strRef>
          </c:cat>
          <c:val>
            <c:numRef>
              <c:f>'Moy APSA'!$F$18:$F$21</c:f>
              <c:numCache>
                <c:formatCode>General</c:formatCode>
                <c:ptCount val="4"/>
                <c:pt idx="0">
                  <c:v>2313</c:v>
                </c:pt>
                <c:pt idx="1">
                  <c:v>67</c:v>
                </c:pt>
                <c:pt idx="2">
                  <c:v>717</c:v>
                </c:pt>
                <c:pt idx="3">
                  <c:v>1431</c:v>
                </c:pt>
              </c:numCache>
            </c:numRef>
          </c:val>
        </c:ser>
        <c:ser>
          <c:idx val="7"/>
          <c:order val="7"/>
          <c:tx>
            <c:strRef>
              <c:f>'Moy APSA'!$G$2</c:f>
              <c:strCache>
                <c:ptCount val="1"/>
                <c:pt idx="0">
                  <c:v>eff G</c:v>
                </c:pt>
              </c:strCache>
            </c:strRef>
          </c:tx>
          <c:spPr>
            <a:solidFill>
              <a:srgbClr val="0000CC"/>
            </a:solidFill>
          </c:spPr>
          <c:invertIfNegative val="0"/>
          <c:dLbls>
            <c:dLbl>
              <c:idx val="1"/>
              <c:spPr>
                <a:noFill/>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dLbl>
            <c:dLbl>
              <c:idx val="2"/>
              <c:spPr>
                <a:noFill/>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dLbl>
            <c:spPr>
              <a:noFill/>
            </c:spPr>
            <c:txPr>
              <a:bodyPr rot="-5400000" vert="horz"/>
              <a:lstStyle/>
              <a:p>
                <a:pPr algn="ctr">
                  <a:defRPr sz="900" b="1" i="0" u="none" strike="noStrike" baseline="0">
                    <a:solidFill>
                      <a:schemeClr val="bg1"/>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APSA'!$B$18:$B$22</c:f>
              <c:strCache>
                <c:ptCount val="5"/>
                <c:pt idx="0">
                  <c:v>ACROSPORT</c:v>
                </c:pt>
                <c:pt idx="1">
                  <c:v>AEROBIC</c:v>
                </c:pt>
                <c:pt idx="2">
                  <c:v>DANSE</c:v>
                </c:pt>
                <c:pt idx="3">
                  <c:v>GYMNASTIQUE (SOL ET AGRES)</c:v>
                </c:pt>
                <c:pt idx="4">
                  <c:v>0</c:v>
                </c:pt>
              </c:strCache>
            </c:strRef>
          </c:cat>
          <c:val>
            <c:numRef>
              <c:f>'Moy APSA'!$G$18:$G$21</c:f>
              <c:numCache>
                <c:formatCode>General</c:formatCode>
                <c:ptCount val="4"/>
                <c:pt idx="0">
                  <c:v>1174</c:v>
                </c:pt>
                <c:pt idx="1">
                  <c:v>53</c:v>
                </c:pt>
                <c:pt idx="2">
                  <c:v>218</c:v>
                </c:pt>
                <c:pt idx="3">
                  <c:v>831</c:v>
                </c:pt>
              </c:numCache>
            </c:numRef>
          </c:val>
        </c:ser>
        <c:dLbls>
          <c:showLegendKey val="0"/>
          <c:showVal val="0"/>
          <c:showCatName val="0"/>
          <c:showSerName val="0"/>
          <c:showPercent val="0"/>
          <c:showBubbleSize val="0"/>
        </c:dLbls>
        <c:gapWidth val="150"/>
        <c:axId val="638169968"/>
        <c:axId val="638171144"/>
      </c:barChart>
      <c:lineChart>
        <c:grouping val="standard"/>
        <c:varyColors val="0"/>
        <c:ser>
          <c:idx val="0"/>
          <c:order val="0"/>
          <c:tx>
            <c:strRef>
              <c:f>'Moy APSA'!$C$2</c:f>
              <c:strCache>
                <c:ptCount val="1"/>
                <c:pt idx="0">
                  <c:v>Moy Filles</c:v>
                </c:pt>
              </c:strCache>
            </c:strRef>
          </c:tx>
          <c:spPr>
            <a:ln w="12700">
              <a:solidFill>
                <a:srgbClr val="FF33CC"/>
              </a:solidFill>
            </a:ln>
            <a:effectLst>
              <a:outerShdw blurRad="50800" dist="50800" dir="5400000" algn="ctr" rotWithShape="0">
                <a:srgbClr val="FF33CC"/>
              </a:outerShdw>
            </a:effectLst>
          </c:spPr>
          <c:marker>
            <c:symbol val="diamond"/>
            <c:size val="10"/>
            <c:spPr>
              <a:solidFill>
                <a:srgbClr val="CC0099"/>
              </a:solidFill>
              <a:ln>
                <a:solidFill>
                  <a:srgbClr val="000000"/>
                </a:solidFill>
              </a:ln>
              <a:effectLst>
                <a:outerShdw blurRad="50800" dist="50800" dir="5400000" algn="ctr" rotWithShape="0">
                  <a:srgbClr val="FF33CC"/>
                </a:outerShdw>
              </a:effectLst>
            </c:spPr>
          </c:marker>
          <c:dLbls>
            <c:dLbl>
              <c:idx val="0"/>
              <c:layout>
                <c:manualLayout>
                  <c:x val="-8.3775708236680495E-3"/>
                  <c:y val="-4.35939132804514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2708128033014797E-2"/>
                  <c:y val="-3.83545209126910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4.4984014762001999E-2"/>
                  <c:y val="-3.82265872205206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5.0953037634495204E-3"/>
                  <c:y val="1.73441534099614E-3"/>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9100870587897899E-3"/>
                  <c:y val="-2.18653690186538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FFCCFF"/>
              </a:solidFill>
              <a:ln>
                <a:solidFill>
                  <a:srgbClr val="CC0099"/>
                </a:solidFill>
              </a:ln>
            </c:spPr>
            <c:txPr>
              <a:bodyPr/>
              <a:lstStyle/>
              <a:p>
                <a:pPr>
                  <a:defRPr sz="900" b="0" i="0" u="none" strike="noStrike" baseline="0">
                    <a:solidFill>
                      <a:srgbClr val="000000"/>
                    </a:solidFill>
                    <a:latin typeface="Arial"/>
                    <a:ea typeface="Arial"/>
                    <a:cs typeface="Arial"/>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APSA'!$B$18:$B$21</c:f>
              <c:strCache>
                <c:ptCount val="4"/>
                <c:pt idx="0">
                  <c:v>ACROSPORT</c:v>
                </c:pt>
                <c:pt idx="1">
                  <c:v>AEROBIC</c:v>
                </c:pt>
                <c:pt idx="2">
                  <c:v>DANSE</c:v>
                </c:pt>
                <c:pt idx="3">
                  <c:v>GYMNASTIQUE (SOL ET AGRES)</c:v>
                </c:pt>
              </c:strCache>
            </c:strRef>
          </c:cat>
          <c:val>
            <c:numRef>
              <c:f>'Moy APSA'!$C$18:$C$21</c:f>
              <c:numCache>
                <c:formatCode>0.00</c:formatCode>
                <c:ptCount val="4"/>
                <c:pt idx="0">
                  <c:v>14.54701426024957</c:v>
                </c:pt>
                <c:pt idx="1">
                  <c:v>13.980952380952379</c:v>
                </c:pt>
                <c:pt idx="2">
                  <c:v>14.31570014144272</c:v>
                </c:pt>
                <c:pt idx="3">
                  <c:v>13.554411764705881</c:v>
                </c:pt>
              </c:numCache>
            </c:numRef>
          </c:val>
          <c:smooth val="0"/>
        </c:ser>
        <c:ser>
          <c:idx val="1"/>
          <c:order val="1"/>
          <c:tx>
            <c:strRef>
              <c:f>'Moy APSA'!$D$2</c:f>
              <c:strCache>
                <c:ptCount val="1"/>
                <c:pt idx="0">
                  <c:v>Moy Garcons</c:v>
                </c:pt>
              </c:strCache>
            </c:strRef>
          </c:tx>
          <c:spPr>
            <a:ln w="12700">
              <a:solidFill>
                <a:srgbClr val="0000CC"/>
              </a:solidFill>
            </a:ln>
            <a:effectLst>
              <a:outerShdw blurRad="50800" dist="50800" dir="5400000" algn="ctr" rotWithShape="0">
                <a:srgbClr val="0000CC"/>
              </a:outerShdw>
            </a:effectLst>
          </c:spPr>
          <c:marker>
            <c:symbol val="square"/>
            <c:size val="7"/>
            <c:spPr>
              <a:solidFill>
                <a:srgbClr val="00FFFF"/>
              </a:solidFill>
              <a:ln>
                <a:solidFill>
                  <a:srgbClr val="000000"/>
                </a:solidFill>
              </a:ln>
              <a:effectLst>
                <a:outerShdw blurRad="50800" dist="50800" dir="5400000" algn="ctr" rotWithShape="0">
                  <a:srgbClr val="0000CC"/>
                </a:outerShdw>
              </a:effectLst>
            </c:spPr>
          </c:marker>
          <c:dLbls>
            <c:dLbl>
              <c:idx val="0"/>
              <c:layout>
                <c:manualLayout>
                  <c:x val="1.21386482553585E-4"/>
                  <c:y val="-3.00759926131492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3.31240136433135E-2"/>
                  <c:y val="5.54852484330152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6.4241123631766399E-3"/>
                  <c:y val="-7.4717337614576803E-3"/>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2.4266024124033701E-3"/>
                  <c:y val="2.8890804707805699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00FFFF"/>
              </a:solidFill>
              <a:ln>
                <a:solidFill>
                  <a:srgbClr val="0000CC"/>
                </a:solidFill>
              </a:ln>
            </c:spPr>
            <c:txPr>
              <a:bodyPr/>
              <a:lstStyle/>
              <a:p>
                <a:pPr>
                  <a:defRPr sz="900" b="0" i="0" u="none" strike="noStrike" baseline="0">
                    <a:solidFill>
                      <a:srgbClr val="000000"/>
                    </a:solidFill>
                    <a:latin typeface="Arial"/>
                    <a:ea typeface="Arial"/>
                    <a:cs typeface="Aria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APSA'!$B$18:$B$21</c:f>
              <c:strCache>
                <c:ptCount val="4"/>
                <c:pt idx="0">
                  <c:v>ACROSPORT</c:v>
                </c:pt>
                <c:pt idx="1">
                  <c:v>AEROBIC</c:v>
                </c:pt>
                <c:pt idx="2">
                  <c:v>DANSE</c:v>
                </c:pt>
                <c:pt idx="3">
                  <c:v>GYMNASTIQUE (SOL ET AGRES)</c:v>
                </c:pt>
              </c:strCache>
            </c:strRef>
          </c:cat>
          <c:val>
            <c:numRef>
              <c:f>'Moy APSA'!$D$18:$D$21</c:f>
              <c:numCache>
                <c:formatCode>0.00</c:formatCode>
                <c:ptCount val="4"/>
                <c:pt idx="0">
                  <c:v>13.63579697239537</c:v>
                </c:pt>
                <c:pt idx="1">
                  <c:v>12.66037735849056</c:v>
                </c:pt>
                <c:pt idx="2">
                  <c:v>12.3377990430622</c:v>
                </c:pt>
                <c:pt idx="3">
                  <c:v>12.853759398496249</c:v>
                </c:pt>
              </c:numCache>
            </c:numRef>
          </c:val>
          <c:smooth val="0"/>
        </c:ser>
        <c:ser>
          <c:idx val="2"/>
          <c:order val="2"/>
          <c:tx>
            <c:strRef>
              <c:f>'Moy APSA'!$I$17</c:f>
              <c:strCache>
                <c:ptCount val="1"/>
                <c:pt idx="0">
                  <c:v>CP3 Moyenne Acad F : 14,19</c:v>
                </c:pt>
              </c:strCache>
            </c:strRef>
          </c:tx>
          <c:spPr>
            <a:ln>
              <a:solidFill>
                <a:srgbClr val="FF99CC"/>
              </a:solidFill>
              <a:prstDash val="sysDash"/>
            </a:ln>
          </c:spPr>
          <c:marker>
            <c:symbol val="none"/>
          </c:marker>
          <c:cat>
            <c:strRef>
              <c:f>'Moy APSA'!$B$18:$B$21</c:f>
              <c:strCache>
                <c:ptCount val="4"/>
                <c:pt idx="0">
                  <c:v>ACROSPORT</c:v>
                </c:pt>
                <c:pt idx="1">
                  <c:v>AEROBIC</c:v>
                </c:pt>
                <c:pt idx="2">
                  <c:v>DANSE</c:v>
                </c:pt>
                <c:pt idx="3">
                  <c:v>GYMNASTIQUE (SOL ET AGRES)</c:v>
                </c:pt>
              </c:strCache>
            </c:strRef>
          </c:cat>
          <c:val>
            <c:numRef>
              <c:f>'Moy APSA'!$I$18:$I$21</c:f>
              <c:numCache>
                <c:formatCode>0.00</c:formatCode>
                <c:ptCount val="4"/>
                <c:pt idx="0">
                  <c:v>14.188314494299821</c:v>
                </c:pt>
                <c:pt idx="1">
                  <c:v>14.188314494299821</c:v>
                </c:pt>
                <c:pt idx="2">
                  <c:v>14.188314494299821</c:v>
                </c:pt>
                <c:pt idx="3">
                  <c:v>14.188314494299821</c:v>
                </c:pt>
              </c:numCache>
            </c:numRef>
          </c:val>
          <c:smooth val="0"/>
        </c:ser>
        <c:ser>
          <c:idx val="3"/>
          <c:order val="3"/>
          <c:tx>
            <c:strRef>
              <c:f>'Moy APSA'!$J$17</c:f>
              <c:strCache>
                <c:ptCount val="1"/>
                <c:pt idx="0">
                  <c:v>CP3 Moyenne Acad G : 13,2</c:v>
                </c:pt>
              </c:strCache>
            </c:strRef>
          </c:tx>
          <c:spPr>
            <a:ln>
              <a:solidFill>
                <a:srgbClr val="0070C0"/>
              </a:solidFill>
              <a:prstDash val="sysDash"/>
            </a:ln>
          </c:spPr>
          <c:marker>
            <c:symbol val="none"/>
          </c:marker>
          <c:cat>
            <c:strRef>
              <c:f>'Moy APSA'!$B$18:$B$21</c:f>
              <c:strCache>
                <c:ptCount val="4"/>
                <c:pt idx="0">
                  <c:v>ACROSPORT</c:v>
                </c:pt>
                <c:pt idx="1">
                  <c:v>AEROBIC</c:v>
                </c:pt>
                <c:pt idx="2">
                  <c:v>DANSE</c:v>
                </c:pt>
                <c:pt idx="3">
                  <c:v>GYMNASTIQUE (SOL ET AGRES)</c:v>
                </c:pt>
              </c:strCache>
            </c:strRef>
          </c:cat>
          <c:val>
            <c:numRef>
              <c:f>'Moy APSA'!$J$18:$J$21</c:f>
              <c:numCache>
                <c:formatCode>0.00</c:formatCode>
                <c:ptCount val="4"/>
                <c:pt idx="0">
                  <c:v>13.2032249108656</c:v>
                </c:pt>
                <c:pt idx="1">
                  <c:v>13.2032249108656</c:v>
                </c:pt>
                <c:pt idx="2">
                  <c:v>13.2032249108656</c:v>
                </c:pt>
                <c:pt idx="3">
                  <c:v>13.2032249108656</c:v>
                </c:pt>
              </c:numCache>
            </c:numRef>
          </c:val>
          <c:smooth val="0"/>
        </c:ser>
        <c:ser>
          <c:idx val="4"/>
          <c:order val="4"/>
          <c:tx>
            <c:strRef>
              <c:f>'Moy APSA'!$K$2</c:f>
              <c:strCache>
                <c:ptCount val="1"/>
                <c:pt idx="0">
                  <c:v>Moyenne Acad F : 13,44</c:v>
                </c:pt>
              </c:strCache>
            </c:strRef>
          </c:tx>
          <c:spPr>
            <a:ln w="25400">
              <a:solidFill>
                <a:srgbClr val="B64A92"/>
              </a:solidFill>
              <a:prstDash val="sysDot"/>
            </a:ln>
          </c:spPr>
          <c:marker>
            <c:symbol val="none"/>
          </c:marker>
          <c:cat>
            <c:strRef>
              <c:f>'Moy APSA'!$B$18:$B$21</c:f>
              <c:strCache>
                <c:ptCount val="4"/>
                <c:pt idx="0">
                  <c:v>ACROSPORT</c:v>
                </c:pt>
                <c:pt idx="1">
                  <c:v>AEROBIC</c:v>
                </c:pt>
                <c:pt idx="2">
                  <c:v>DANSE</c:v>
                </c:pt>
                <c:pt idx="3">
                  <c:v>GYMNASTIQUE (SOL ET AGRES)</c:v>
                </c:pt>
              </c:strCache>
            </c:strRef>
          </c:cat>
          <c:val>
            <c:numRef>
              <c:f>'Moy APSA'!$K$18:$K$21</c:f>
              <c:numCache>
                <c:formatCode>0.00</c:formatCode>
                <c:ptCount val="4"/>
                <c:pt idx="0">
                  <c:v>13.44053782076476</c:v>
                </c:pt>
                <c:pt idx="1">
                  <c:v>13.44053782076476</c:v>
                </c:pt>
                <c:pt idx="2">
                  <c:v>13.44053782076476</c:v>
                </c:pt>
                <c:pt idx="3">
                  <c:v>13.44053782076476</c:v>
                </c:pt>
              </c:numCache>
            </c:numRef>
          </c:val>
          <c:smooth val="0"/>
        </c:ser>
        <c:ser>
          <c:idx val="5"/>
          <c:order val="5"/>
          <c:tx>
            <c:strRef>
              <c:f>'Moy APSA'!$L$2</c:f>
              <c:strCache>
                <c:ptCount val="1"/>
                <c:pt idx="0">
                  <c:v>Moyenne Acad G : 14,04</c:v>
                </c:pt>
              </c:strCache>
            </c:strRef>
          </c:tx>
          <c:spPr>
            <a:ln>
              <a:solidFill>
                <a:srgbClr val="002060"/>
              </a:solidFill>
              <a:prstDash val="sysDot"/>
            </a:ln>
          </c:spPr>
          <c:marker>
            <c:symbol val="none"/>
          </c:marker>
          <c:cat>
            <c:strRef>
              <c:f>'Moy APSA'!$B$18:$B$21</c:f>
              <c:strCache>
                <c:ptCount val="4"/>
                <c:pt idx="0">
                  <c:v>ACROSPORT</c:v>
                </c:pt>
                <c:pt idx="1">
                  <c:v>AEROBIC</c:v>
                </c:pt>
                <c:pt idx="2">
                  <c:v>DANSE</c:v>
                </c:pt>
                <c:pt idx="3">
                  <c:v>GYMNASTIQUE (SOL ET AGRES)</c:v>
                </c:pt>
              </c:strCache>
            </c:strRef>
          </c:cat>
          <c:val>
            <c:numRef>
              <c:f>'Moy APSA'!$L$18:$L$21</c:f>
              <c:numCache>
                <c:formatCode>0.00</c:formatCode>
                <c:ptCount val="4"/>
                <c:pt idx="0">
                  <c:v>14.03667657438411</c:v>
                </c:pt>
                <c:pt idx="1">
                  <c:v>14.03667657438411</c:v>
                </c:pt>
                <c:pt idx="2">
                  <c:v>14.03667657438411</c:v>
                </c:pt>
                <c:pt idx="3">
                  <c:v>14.03667657438411</c:v>
                </c:pt>
              </c:numCache>
            </c:numRef>
          </c:val>
          <c:smooth val="0"/>
        </c:ser>
        <c:dLbls>
          <c:showLegendKey val="0"/>
          <c:showVal val="0"/>
          <c:showCatName val="0"/>
          <c:showSerName val="0"/>
          <c:showPercent val="0"/>
          <c:showBubbleSize val="0"/>
        </c:dLbls>
        <c:marker val="1"/>
        <c:smooth val="0"/>
        <c:axId val="638178200"/>
        <c:axId val="638180944"/>
      </c:lineChart>
      <c:catAx>
        <c:axId val="638178200"/>
        <c:scaling>
          <c:orientation val="minMax"/>
        </c:scaling>
        <c:delete val="0"/>
        <c:axPos val="b"/>
        <c:numFmt formatCode="General" sourceLinked="0"/>
        <c:majorTickMark val="none"/>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fr-FR"/>
          </a:p>
        </c:txPr>
        <c:crossAx val="638180944"/>
        <c:crosses val="autoZero"/>
        <c:auto val="1"/>
        <c:lblAlgn val="ctr"/>
        <c:lblOffset val="0"/>
        <c:tickLblSkip val="1"/>
        <c:tickMarkSkip val="1"/>
        <c:noMultiLvlLbl val="0"/>
      </c:catAx>
      <c:valAx>
        <c:axId val="638180944"/>
        <c:scaling>
          <c:orientation val="minMax"/>
          <c:max val="16"/>
          <c:min val="10.5"/>
        </c:scaling>
        <c:delete val="0"/>
        <c:axPos val="l"/>
        <c:majorGridlines>
          <c:spPr>
            <a:ln w="3175">
              <a:solidFill>
                <a:srgbClr val="000000"/>
              </a:solidFill>
              <a:prstDash val="solid"/>
            </a:ln>
          </c:spPr>
        </c:majorGridlines>
        <c:numFmt formatCode="0.00" sourceLinked="1"/>
        <c:majorTickMark val="none"/>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fr-FR"/>
          </a:p>
        </c:txPr>
        <c:crossAx val="638178200"/>
        <c:crosses val="autoZero"/>
        <c:crossBetween val="between"/>
        <c:majorUnit val="0.5"/>
        <c:minorUnit val="0.1"/>
      </c:valAx>
      <c:catAx>
        <c:axId val="638169968"/>
        <c:scaling>
          <c:orientation val="minMax"/>
        </c:scaling>
        <c:delete val="1"/>
        <c:axPos val="b"/>
        <c:numFmt formatCode="General" sourceLinked="1"/>
        <c:majorTickMark val="out"/>
        <c:minorTickMark val="none"/>
        <c:tickLblPos val="none"/>
        <c:crossAx val="638171144"/>
        <c:crosses val="autoZero"/>
        <c:auto val="1"/>
        <c:lblAlgn val="ctr"/>
        <c:lblOffset val="100"/>
        <c:noMultiLvlLbl val="0"/>
      </c:catAx>
      <c:valAx>
        <c:axId val="638171144"/>
        <c:scaling>
          <c:orientation val="minMax"/>
        </c:scaling>
        <c:delete val="0"/>
        <c:axPos val="r"/>
        <c:numFmt formatCode="General" sourceLinked="1"/>
        <c:majorTickMark val="out"/>
        <c:minorTickMark val="none"/>
        <c:tickLblPos val="nextTo"/>
        <c:txPr>
          <a:bodyPr rot="0" vert="horz"/>
          <a:lstStyle/>
          <a:p>
            <a:pPr>
              <a:defRPr sz="900" b="0" i="0" u="none" strike="noStrike" baseline="0">
                <a:solidFill>
                  <a:srgbClr val="000000"/>
                </a:solidFill>
                <a:latin typeface="Arial"/>
                <a:ea typeface="Arial"/>
                <a:cs typeface="Arial"/>
              </a:defRPr>
            </a:pPr>
            <a:endParaRPr lang="fr-FR"/>
          </a:p>
        </c:txPr>
        <c:crossAx val="638169968"/>
        <c:crosses val="max"/>
        <c:crossBetween val="between"/>
      </c:valAx>
      <c:spPr>
        <a:solidFill>
          <a:srgbClr val="FFFFFF"/>
        </a:solidFill>
        <a:ln w="12700">
          <a:solidFill>
            <a:srgbClr val="808080"/>
          </a:solidFill>
          <a:prstDash val="solid"/>
        </a:ln>
      </c:spPr>
    </c:plotArea>
    <c:legend>
      <c:legendPos val="r"/>
      <c:layout>
        <c:manualLayout>
          <c:xMode val="edge"/>
          <c:yMode val="edge"/>
          <c:x val="4.6765060765508598E-2"/>
          <c:y val="0.91291741088274503"/>
          <c:w val="0.93958266472614704"/>
          <c:h val="8.4580010565771899E-2"/>
        </c:manualLayout>
      </c:layout>
      <c:overlay val="0"/>
      <c:txPr>
        <a:bodyPr/>
        <a:lstStyle/>
        <a:p>
          <a:pPr>
            <a:defRPr sz="825"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fr-FR"/>
              <a:t>Moyennes CP4 en fonction du nombre de candidats</a:t>
            </a:r>
          </a:p>
        </c:rich>
      </c:tx>
      <c:layout>
        <c:manualLayout>
          <c:xMode val="edge"/>
          <c:yMode val="edge"/>
          <c:x val="0.25983406102673201"/>
          <c:y val="2.9279279279279601E-2"/>
        </c:manualLayout>
      </c:layout>
      <c:overlay val="0"/>
      <c:spPr>
        <a:noFill/>
        <a:ln w="25400">
          <a:noFill/>
        </a:ln>
      </c:spPr>
    </c:title>
    <c:autoTitleDeleted val="0"/>
    <c:plotArea>
      <c:layout>
        <c:manualLayout>
          <c:layoutTarget val="inner"/>
          <c:xMode val="edge"/>
          <c:yMode val="edge"/>
          <c:x val="9.2058406468468204E-2"/>
          <c:y val="1.8017933487500099E-2"/>
          <c:w val="0.85426540284360297"/>
          <c:h val="0.82432432432432401"/>
        </c:manualLayout>
      </c:layout>
      <c:barChart>
        <c:barDir val="col"/>
        <c:grouping val="clustered"/>
        <c:varyColors val="0"/>
        <c:ser>
          <c:idx val="6"/>
          <c:order val="6"/>
          <c:tx>
            <c:strRef>
              <c:f>'Moy APSA'!$F$2</c:f>
              <c:strCache>
                <c:ptCount val="1"/>
                <c:pt idx="0">
                  <c:v>eff F </c:v>
                </c:pt>
              </c:strCache>
            </c:strRef>
          </c:tx>
          <c:spPr>
            <a:solidFill>
              <a:srgbClr val="FF33CC"/>
            </a:solidFill>
          </c:spPr>
          <c:invertIfNegative val="0"/>
          <c:dLbls>
            <c:spPr>
              <a:noFill/>
              <a:ln>
                <a:noFill/>
              </a:ln>
              <a:effectLst/>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APSA'!$F$25:$F$33</c:f>
              <c:numCache>
                <c:formatCode>General</c:formatCode>
                <c:ptCount val="9"/>
                <c:pt idx="0">
                  <c:v>3314</c:v>
                </c:pt>
                <c:pt idx="1">
                  <c:v>785</c:v>
                </c:pt>
                <c:pt idx="2">
                  <c:v>1005</c:v>
                </c:pt>
                <c:pt idx="3">
                  <c:v>67</c:v>
                </c:pt>
                <c:pt idx="4">
                  <c:v>1460</c:v>
                </c:pt>
                <c:pt idx="5">
                  <c:v>416</c:v>
                </c:pt>
                <c:pt idx="6">
                  <c:v>539</c:v>
                </c:pt>
                <c:pt idx="7">
                  <c:v>678</c:v>
                </c:pt>
                <c:pt idx="8">
                  <c:v>71</c:v>
                </c:pt>
              </c:numCache>
            </c:numRef>
          </c:val>
        </c:ser>
        <c:ser>
          <c:idx val="7"/>
          <c:order val="7"/>
          <c:tx>
            <c:strRef>
              <c:f>'Moy APSA'!$G$2</c:f>
              <c:strCache>
                <c:ptCount val="1"/>
                <c:pt idx="0">
                  <c:v>eff G</c:v>
                </c:pt>
              </c:strCache>
            </c:strRef>
          </c:tx>
          <c:spPr>
            <a:solidFill>
              <a:srgbClr val="0000CC"/>
            </a:solidFill>
          </c:spPr>
          <c:invertIfNegative val="0"/>
          <c:dLbls>
            <c:dLbl>
              <c:idx val="2"/>
              <c:spPr/>
              <c:txPr>
                <a:bodyPr rot="-5400000" vert="horz"/>
                <a:lstStyle/>
                <a:p>
                  <a:pPr algn="ctr">
                    <a:defRPr sz="900" b="1" i="0" u="none" strike="noStrike" baseline="0">
                      <a:solidFill>
                        <a:srgbClr val="000000"/>
                      </a:solidFill>
                      <a:latin typeface="Arial"/>
                      <a:ea typeface="Arial"/>
                      <a:cs typeface="Arial"/>
                    </a:defRPr>
                  </a:pPr>
                  <a:endParaRPr lang="fr-FR"/>
                </a:p>
              </c:txPr>
              <c:dLblPos val="inBase"/>
              <c:showLegendKey val="0"/>
              <c:showVal val="1"/>
              <c:showCatName val="0"/>
              <c:showSerName val="0"/>
              <c:showPercent val="0"/>
              <c:showBubbleSize val="0"/>
            </c:dLbl>
            <c:spPr>
              <a:noFill/>
              <a:ln>
                <a:noFill/>
              </a:ln>
              <a:effectLst/>
            </c:spPr>
            <c:txPr>
              <a:bodyPr rot="-5400000" vert="horz"/>
              <a:lstStyle/>
              <a:p>
                <a:pPr algn="ctr">
                  <a:defRPr sz="900" b="1" i="0" u="none" strike="noStrike" baseline="0">
                    <a:solidFill>
                      <a:srgbClr val="FFFFFF"/>
                    </a:solidFill>
                    <a:latin typeface="Arial"/>
                    <a:ea typeface="Arial"/>
                    <a:cs typeface="Aria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APSA'!$G$25:$G$33</c:f>
              <c:numCache>
                <c:formatCode>General</c:formatCode>
                <c:ptCount val="9"/>
                <c:pt idx="0">
                  <c:v>2373</c:v>
                </c:pt>
                <c:pt idx="1">
                  <c:v>568</c:v>
                </c:pt>
                <c:pt idx="2">
                  <c:v>844</c:v>
                </c:pt>
                <c:pt idx="3">
                  <c:v>260</c:v>
                </c:pt>
                <c:pt idx="4">
                  <c:v>1794</c:v>
                </c:pt>
                <c:pt idx="5">
                  <c:v>537</c:v>
                </c:pt>
                <c:pt idx="6">
                  <c:v>253</c:v>
                </c:pt>
                <c:pt idx="7">
                  <c:v>764</c:v>
                </c:pt>
                <c:pt idx="8">
                  <c:v>58</c:v>
                </c:pt>
              </c:numCache>
            </c:numRef>
          </c:val>
        </c:ser>
        <c:dLbls>
          <c:showLegendKey val="0"/>
          <c:showVal val="0"/>
          <c:showCatName val="0"/>
          <c:showSerName val="0"/>
          <c:showPercent val="0"/>
          <c:showBubbleSize val="0"/>
        </c:dLbls>
        <c:gapWidth val="150"/>
        <c:axId val="638169184"/>
        <c:axId val="638176632"/>
      </c:barChart>
      <c:lineChart>
        <c:grouping val="standard"/>
        <c:varyColors val="0"/>
        <c:ser>
          <c:idx val="0"/>
          <c:order val="0"/>
          <c:tx>
            <c:strRef>
              <c:f>'Moy APSA'!$C$2</c:f>
              <c:strCache>
                <c:ptCount val="1"/>
                <c:pt idx="0">
                  <c:v>Moy Filles</c:v>
                </c:pt>
              </c:strCache>
            </c:strRef>
          </c:tx>
          <c:spPr>
            <a:ln w="12700">
              <a:solidFill>
                <a:srgbClr val="FF33CC"/>
              </a:solidFill>
            </a:ln>
            <a:effectLst>
              <a:outerShdw blurRad="50800" dist="50800" dir="5400000" algn="ctr" rotWithShape="0">
                <a:srgbClr val="FF33CC"/>
              </a:outerShdw>
            </a:effectLst>
          </c:spPr>
          <c:marker>
            <c:symbol val="diamond"/>
            <c:size val="10"/>
            <c:spPr>
              <a:solidFill>
                <a:srgbClr val="CC0099"/>
              </a:solidFill>
              <a:ln>
                <a:solidFill>
                  <a:srgbClr val="000000"/>
                </a:solidFill>
              </a:ln>
              <a:effectLst>
                <a:outerShdw blurRad="50800" dist="50800" dir="5400000" algn="ctr" rotWithShape="0">
                  <a:srgbClr val="FF33CC"/>
                </a:outerShdw>
              </a:effectLst>
            </c:spPr>
          </c:marker>
          <c:dLbls>
            <c:dLbl>
              <c:idx val="0"/>
              <c:layout>
                <c:manualLayout>
                  <c:x val="-1.2871886589397599E-2"/>
                  <c:y val="-3.2867184410167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6630741953715998E-2"/>
                  <c:y val="3.79090712975947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4.29148568818278E-2"/>
                  <c:y val="-3.26275482687952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3775811209439498E-2"/>
                  <c:y val="4.03482184589940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7.6834444367020499E-2"/>
                  <c:y val="-2.512673929457449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7876106194690298E-2"/>
                  <c:y val="-3.27111422715996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1.23570173197377E-2"/>
                  <c:y val="-3.12355732930644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4.2209679542269597E-2"/>
                  <c:y val="4.410689246036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3775811209439498E-2"/>
                  <c:y val="-3.04280372487686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3.2796208530805698E-2"/>
                  <c:y val="-2.43862169255870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9.0995260663506196E-3"/>
                  <c:y val="-1.5377207916578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FFCCFF"/>
              </a:solidFill>
              <a:ln>
                <a:solidFill>
                  <a:srgbClr val="CC0099"/>
                </a:solidFill>
              </a:ln>
            </c:spPr>
            <c:txPr>
              <a:bodyPr/>
              <a:lstStyle/>
              <a:p>
                <a:pPr>
                  <a:defRPr sz="900" b="0" i="0" u="none" strike="noStrike" baseline="0">
                    <a:solidFill>
                      <a:srgbClr val="000000"/>
                    </a:solidFill>
                    <a:latin typeface="Arial"/>
                    <a:ea typeface="Arial"/>
                    <a:cs typeface="Arial"/>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APSA'!$C$25:$C$33</c:f>
              <c:numCache>
                <c:formatCode>0.00</c:formatCode>
                <c:ptCount val="9"/>
                <c:pt idx="0">
                  <c:v>12.102898550724641</c:v>
                </c:pt>
                <c:pt idx="1">
                  <c:v>11.810397946084731</c:v>
                </c:pt>
                <c:pt idx="2">
                  <c:v>12.31547131147542</c:v>
                </c:pt>
                <c:pt idx="3">
                  <c:v>13.237500000000001</c:v>
                </c:pt>
                <c:pt idx="4">
                  <c:v>12.37803672316384</c:v>
                </c:pt>
                <c:pt idx="5">
                  <c:v>13.531043256997449</c:v>
                </c:pt>
                <c:pt idx="6">
                  <c:v>12.895229007633571</c:v>
                </c:pt>
                <c:pt idx="7">
                  <c:v>11.483812405446301</c:v>
                </c:pt>
                <c:pt idx="8">
                  <c:v>13.777142857142859</c:v>
                </c:pt>
              </c:numCache>
            </c:numRef>
          </c:val>
          <c:smooth val="0"/>
        </c:ser>
        <c:ser>
          <c:idx val="1"/>
          <c:order val="1"/>
          <c:tx>
            <c:strRef>
              <c:f>'Moy APSA'!$D$2</c:f>
              <c:strCache>
                <c:ptCount val="1"/>
                <c:pt idx="0">
                  <c:v>Moy Garcons</c:v>
                </c:pt>
              </c:strCache>
            </c:strRef>
          </c:tx>
          <c:spPr>
            <a:ln w="12700">
              <a:solidFill>
                <a:srgbClr val="0000CC"/>
              </a:solidFill>
            </a:ln>
            <a:effectLst>
              <a:outerShdw blurRad="50800" dist="50800" dir="5400000" algn="ctr" rotWithShape="0">
                <a:srgbClr val="0000CC"/>
              </a:outerShdw>
            </a:effectLst>
          </c:spPr>
          <c:marker>
            <c:symbol val="square"/>
            <c:size val="7"/>
            <c:spPr>
              <a:solidFill>
                <a:srgbClr val="00FFFF"/>
              </a:solidFill>
              <a:ln>
                <a:solidFill>
                  <a:srgbClr val="000000"/>
                </a:solidFill>
              </a:ln>
              <a:effectLst>
                <a:outerShdw blurRad="50800" dist="50800" dir="5400000" algn="ctr" rotWithShape="0">
                  <a:srgbClr val="0000CC"/>
                </a:outerShdw>
              </a:effectLst>
            </c:spPr>
          </c:marker>
          <c:dLbls>
            <c:dLbl>
              <c:idx val="0"/>
              <c:layout>
                <c:manualLayout>
                  <c:x val="-4.8773991746606897E-3"/>
                  <c:y val="-2.8819976270089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1706733560959698E-2"/>
                  <c:y val="4.295311544960989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3.7889732809947403E-2"/>
                  <c:y val="3.54470930859670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4.2209679542269597E-2"/>
                  <c:y val="-3.04391831158092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3.5955837378734701E-2"/>
                  <c:y val="4.34223204976090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4.6496953367554598E-2"/>
                  <c:y val="-3.482022795095820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3.8859390363815097E-2"/>
                  <c:y val="4.2985114874339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4917195085127599E-2"/>
                  <c:y val="-3.725757739186710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0"/>
              <c:layout>
                <c:manualLayout>
                  <c:x val="-3.2796208530805601E-2"/>
                  <c:y val="1.76294601688303E-2"/>
                </c:manualLayout>
              </c:layout>
              <c:dLblPos val="r"/>
              <c:showLegendKey val="0"/>
              <c:showVal val="1"/>
              <c:showCatName val="0"/>
              <c:showSerName val="0"/>
              <c:showPercent val="0"/>
              <c:showBubbleSize val="0"/>
              <c:extLst>
                <c:ext xmlns:c15="http://schemas.microsoft.com/office/drawing/2012/chart" uri="{CE6537A1-D6FC-4f65-9D91-7224C49458BB}"/>
              </c:extLst>
            </c:dLbl>
            <c:spPr>
              <a:solidFill>
                <a:srgbClr val="00FFFF"/>
              </a:solidFill>
              <a:ln>
                <a:solidFill>
                  <a:srgbClr val="0000CC"/>
                </a:solidFill>
              </a:ln>
            </c:spPr>
            <c:txPr>
              <a:bodyPr/>
              <a:lstStyle/>
              <a:p>
                <a:pPr>
                  <a:defRPr sz="900" b="0" i="0" u="none" strike="noStrike" baseline="0">
                    <a:solidFill>
                      <a:srgbClr val="000000"/>
                    </a:solidFill>
                    <a:latin typeface="Arial"/>
                    <a:ea typeface="Arial"/>
                    <a:cs typeface="Arial"/>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APSA'!$D$25:$D$33</c:f>
              <c:numCache>
                <c:formatCode>0.00</c:formatCode>
                <c:ptCount val="9"/>
                <c:pt idx="0">
                  <c:v>14.1894512973203</c:v>
                </c:pt>
                <c:pt idx="1">
                  <c:v>14.105123674911651</c:v>
                </c:pt>
                <c:pt idx="2">
                  <c:v>14.0060753341434</c:v>
                </c:pt>
                <c:pt idx="3">
                  <c:v>14.281027667984191</c:v>
                </c:pt>
                <c:pt idx="4">
                  <c:v>13.87349125775523</c:v>
                </c:pt>
                <c:pt idx="5">
                  <c:v>14.80116054158607</c:v>
                </c:pt>
                <c:pt idx="6">
                  <c:v>13.69277108433735</c:v>
                </c:pt>
                <c:pt idx="7">
                  <c:v>13.81226666666667</c:v>
                </c:pt>
                <c:pt idx="8">
                  <c:v>15.255172413793099</c:v>
                </c:pt>
              </c:numCache>
            </c:numRef>
          </c:val>
          <c:smooth val="0"/>
        </c:ser>
        <c:ser>
          <c:idx val="2"/>
          <c:order val="2"/>
          <c:tx>
            <c:strRef>
              <c:f>'Moy APSA'!$I$24</c:f>
              <c:strCache>
                <c:ptCount val="1"/>
                <c:pt idx="0">
                  <c:v>CP4 Moyenne Acad F : 12,24</c:v>
                </c:pt>
              </c:strCache>
            </c:strRef>
          </c:tx>
          <c:spPr>
            <a:ln>
              <a:solidFill>
                <a:srgbClr val="FF99CC"/>
              </a:solidFill>
              <a:prstDash val="sysDash"/>
            </a:ln>
          </c:spPr>
          <c:marker>
            <c:symbol val="none"/>
          </c:marker>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APSA'!$I$25:$I$33</c:f>
              <c:numCache>
                <c:formatCode>0.00</c:formatCode>
                <c:ptCount val="9"/>
                <c:pt idx="0">
                  <c:v>12.244715939100789</c:v>
                </c:pt>
                <c:pt idx="1">
                  <c:v>12.244715939100789</c:v>
                </c:pt>
                <c:pt idx="2">
                  <c:v>12.244715939100789</c:v>
                </c:pt>
                <c:pt idx="3">
                  <c:v>12.244715939100789</c:v>
                </c:pt>
                <c:pt idx="4">
                  <c:v>12.244715939100789</c:v>
                </c:pt>
                <c:pt idx="5">
                  <c:v>12.244715939100789</c:v>
                </c:pt>
                <c:pt idx="6">
                  <c:v>12.244715939100789</c:v>
                </c:pt>
                <c:pt idx="7">
                  <c:v>12.244715939100789</c:v>
                </c:pt>
                <c:pt idx="8">
                  <c:v>12.244715939100789</c:v>
                </c:pt>
              </c:numCache>
            </c:numRef>
          </c:val>
          <c:smooth val="0"/>
        </c:ser>
        <c:ser>
          <c:idx val="3"/>
          <c:order val="3"/>
          <c:tx>
            <c:strRef>
              <c:f>'Moy APSA'!$J$24</c:f>
              <c:strCache>
                <c:ptCount val="1"/>
                <c:pt idx="0">
                  <c:v>CP4 Moyenne Acad G : 14,09</c:v>
                </c:pt>
              </c:strCache>
            </c:strRef>
          </c:tx>
          <c:spPr>
            <a:ln>
              <a:solidFill>
                <a:srgbClr val="0070C0"/>
              </a:solidFill>
              <a:prstDash val="sysDash"/>
            </a:ln>
          </c:spPr>
          <c:marker>
            <c:symbol val="none"/>
          </c:marker>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APSA'!$J$25:$J$33</c:f>
              <c:numCache>
                <c:formatCode>0.00</c:formatCode>
                <c:ptCount val="9"/>
                <c:pt idx="0">
                  <c:v>14.086214239229511</c:v>
                </c:pt>
                <c:pt idx="1">
                  <c:v>14.086214239229511</c:v>
                </c:pt>
                <c:pt idx="2">
                  <c:v>14.086214239229511</c:v>
                </c:pt>
                <c:pt idx="3">
                  <c:v>14.086214239229511</c:v>
                </c:pt>
                <c:pt idx="4">
                  <c:v>14.086214239229511</c:v>
                </c:pt>
                <c:pt idx="5">
                  <c:v>14.086214239229511</c:v>
                </c:pt>
                <c:pt idx="6">
                  <c:v>14.086214239229511</c:v>
                </c:pt>
                <c:pt idx="7">
                  <c:v>14.086214239229511</c:v>
                </c:pt>
                <c:pt idx="8">
                  <c:v>14.086214239229511</c:v>
                </c:pt>
              </c:numCache>
            </c:numRef>
          </c:val>
          <c:smooth val="0"/>
        </c:ser>
        <c:ser>
          <c:idx val="4"/>
          <c:order val="4"/>
          <c:tx>
            <c:strRef>
              <c:f>'Moy APSA'!$K$2</c:f>
              <c:strCache>
                <c:ptCount val="1"/>
                <c:pt idx="0">
                  <c:v>Moyenne Acad F : 13,44</c:v>
                </c:pt>
              </c:strCache>
            </c:strRef>
          </c:tx>
          <c:spPr>
            <a:ln w="25400">
              <a:solidFill>
                <a:srgbClr val="B64A92"/>
              </a:solidFill>
              <a:prstDash val="sysDot"/>
            </a:ln>
          </c:spPr>
          <c:marker>
            <c:symbol val="none"/>
          </c:marker>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APSA'!$K$25:$K$33</c:f>
              <c:numCache>
                <c:formatCode>0.00</c:formatCode>
                <c:ptCount val="9"/>
                <c:pt idx="0">
                  <c:v>13.44053782076476</c:v>
                </c:pt>
                <c:pt idx="1">
                  <c:v>13.44053782076476</c:v>
                </c:pt>
                <c:pt idx="2">
                  <c:v>13.44053782076476</c:v>
                </c:pt>
                <c:pt idx="3">
                  <c:v>13.44053782076476</c:v>
                </c:pt>
                <c:pt idx="4">
                  <c:v>13.44053782076476</c:v>
                </c:pt>
                <c:pt idx="5">
                  <c:v>13.44053782076476</c:v>
                </c:pt>
                <c:pt idx="6">
                  <c:v>13.44053782076476</c:v>
                </c:pt>
                <c:pt idx="7">
                  <c:v>13.44053782076476</c:v>
                </c:pt>
                <c:pt idx="8">
                  <c:v>13.44053782076476</c:v>
                </c:pt>
              </c:numCache>
            </c:numRef>
          </c:val>
          <c:smooth val="0"/>
        </c:ser>
        <c:ser>
          <c:idx val="5"/>
          <c:order val="5"/>
          <c:tx>
            <c:strRef>
              <c:f>'Moy APSA'!$L$2</c:f>
              <c:strCache>
                <c:ptCount val="1"/>
                <c:pt idx="0">
                  <c:v>Moyenne Acad G : 14,04</c:v>
                </c:pt>
              </c:strCache>
            </c:strRef>
          </c:tx>
          <c:spPr>
            <a:ln>
              <a:solidFill>
                <a:srgbClr val="002060"/>
              </a:solidFill>
              <a:prstDash val="sysDot"/>
            </a:ln>
          </c:spPr>
          <c:marker>
            <c:symbol val="none"/>
          </c:marker>
          <c:cat>
            <c:strRef>
              <c:f>'Moy APSA'!$B$25:$B$35</c:f>
              <c:strCache>
                <c:ptCount val="11"/>
                <c:pt idx="0">
                  <c:v>BADMINTON</c:v>
                </c:pt>
                <c:pt idx="1">
                  <c:v>TENNIS DE TABLE</c:v>
                </c:pt>
                <c:pt idx="2">
                  <c:v>BASKET-BALL</c:v>
                </c:pt>
                <c:pt idx="3">
                  <c:v>FOOTBALL</c:v>
                </c:pt>
                <c:pt idx="4">
                  <c:v>HANDBALL</c:v>
                </c:pt>
                <c:pt idx="5">
                  <c:v>RUGBY</c:v>
                </c:pt>
                <c:pt idx="6">
                  <c:v>ULTIMATE</c:v>
                </c:pt>
                <c:pt idx="7">
                  <c:v>VOLLEY-BALL</c:v>
                </c:pt>
                <c:pt idx="8">
                  <c:v>JUDO</c:v>
                </c:pt>
                <c:pt idx="9">
                  <c:v>0</c:v>
                </c:pt>
                <c:pt idx="10">
                  <c:v>0</c:v>
                </c:pt>
              </c:strCache>
            </c:strRef>
          </c:cat>
          <c:val>
            <c:numRef>
              <c:f>'Moy APSA'!$L$25:$L$33</c:f>
              <c:numCache>
                <c:formatCode>0.00</c:formatCode>
                <c:ptCount val="9"/>
                <c:pt idx="0">
                  <c:v>14.03667657438411</c:v>
                </c:pt>
                <c:pt idx="1">
                  <c:v>14.03667657438411</c:v>
                </c:pt>
                <c:pt idx="2">
                  <c:v>14.03667657438411</c:v>
                </c:pt>
                <c:pt idx="3">
                  <c:v>14.03667657438411</c:v>
                </c:pt>
                <c:pt idx="4">
                  <c:v>14.03667657438411</c:v>
                </c:pt>
                <c:pt idx="5">
                  <c:v>14.03667657438411</c:v>
                </c:pt>
                <c:pt idx="6">
                  <c:v>14.03667657438411</c:v>
                </c:pt>
                <c:pt idx="7">
                  <c:v>14.03667657438411</c:v>
                </c:pt>
                <c:pt idx="8">
                  <c:v>14.03667657438411</c:v>
                </c:pt>
              </c:numCache>
            </c:numRef>
          </c:val>
          <c:smooth val="0"/>
        </c:ser>
        <c:dLbls>
          <c:showLegendKey val="0"/>
          <c:showVal val="0"/>
          <c:showCatName val="0"/>
          <c:showSerName val="0"/>
          <c:showPercent val="0"/>
          <c:showBubbleSize val="0"/>
        </c:dLbls>
        <c:marker val="1"/>
        <c:smooth val="0"/>
        <c:axId val="638181336"/>
        <c:axId val="638175064"/>
      </c:lineChart>
      <c:catAx>
        <c:axId val="638181336"/>
        <c:scaling>
          <c:orientation val="minMax"/>
        </c:scaling>
        <c:delete val="0"/>
        <c:axPos val="b"/>
        <c:numFmt formatCode="General" sourceLinked="0"/>
        <c:majorTickMark val="none"/>
        <c:minorTickMark val="none"/>
        <c:tickLblPos val="low"/>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fr-FR"/>
          </a:p>
        </c:txPr>
        <c:crossAx val="638175064"/>
        <c:crosses val="autoZero"/>
        <c:auto val="1"/>
        <c:lblAlgn val="ctr"/>
        <c:lblOffset val="0"/>
        <c:tickLblSkip val="1"/>
        <c:tickMarkSkip val="1"/>
        <c:noMultiLvlLbl val="0"/>
      </c:catAx>
      <c:valAx>
        <c:axId val="638175064"/>
        <c:scaling>
          <c:orientation val="minMax"/>
          <c:max val="16"/>
          <c:min val="10"/>
        </c:scaling>
        <c:delete val="0"/>
        <c:axPos val="l"/>
        <c:majorGridlines>
          <c:spPr>
            <a:ln w="3175">
              <a:solidFill>
                <a:srgbClr val="000000"/>
              </a:solidFill>
              <a:prstDash val="solid"/>
            </a:ln>
          </c:spPr>
        </c:majorGridlines>
        <c:numFmt formatCode="0.00" sourceLinked="1"/>
        <c:majorTickMark val="none"/>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fr-FR"/>
          </a:p>
        </c:txPr>
        <c:crossAx val="638181336"/>
        <c:crosses val="autoZero"/>
        <c:crossBetween val="between"/>
        <c:majorUnit val="0.5"/>
        <c:minorUnit val="0.1"/>
      </c:valAx>
      <c:catAx>
        <c:axId val="638169184"/>
        <c:scaling>
          <c:orientation val="minMax"/>
        </c:scaling>
        <c:delete val="1"/>
        <c:axPos val="b"/>
        <c:numFmt formatCode="General" sourceLinked="1"/>
        <c:majorTickMark val="out"/>
        <c:minorTickMark val="none"/>
        <c:tickLblPos val="none"/>
        <c:crossAx val="638176632"/>
        <c:crosses val="autoZero"/>
        <c:auto val="1"/>
        <c:lblAlgn val="ctr"/>
        <c:lblOffset val="100"/>
        <c:noMultiLvlLbl val="0"/>
      </c:catAx>
      <c:valAx>
        <c:axId val="638176632"/>
        <c:scaling>
          <c:orientation val="minMax"/>
        </c:scaling>
        <c:delete val="0"/>
        <c:axPos val="r"/>
        <c:numFmt formatCode="General" sourceLinked="1"/>
        <c:majorTickMark val="out"/>
        <c:minorTickMark val="none"/>
        <c:tickLblPos val="nextTo"/>
        <c:txPr>
          <a:bodyPr rot="0" vert="horz"/>
          <a:lstStyle/>
          <a:p>
            <a:pPr>
              <a:defRPr sz="900" b="0" i="0" u="none" strike="noStrike" baseline="0">
                <a:solidFill>
                  <a:srgbClr val="000000"/>
                </a:solidFill>
                <a:latin typeface="Arial"/>
                <a:ea typeface="Arial"/>
                <a:cs typeface="Arial"/>
              </a:defRPr>
            </a:pPr>
            <a:endParaRPr lang="fr-FR"/>
          </a:p>
        </c:txPr>
        <c:crossAx val="638169184"/>
        <c:crosses val="max"/>
        <c:crossBetween val="between"/>
      </c:valAx>
      <c:spPr>
        <a:solidFill>
          <a:srgbClr val="FFFFFF"/>
        </a:solidFill>
        <a:ln w="12700">
          <a:solidFill>
            <a:srgbClr val="808080"/>
          </a:solidFill>
          <a:prstDash val="solid"/>
        </a:ln>
      </c:spPr>
    </c:plotArea>
    <c:legend>
      <c:legendPos val="r"/>
      <c:layout>
        <c:manualLayout>
          <c:xMode val="edge"/>
          <c:yMode val="edge"/>
          <c:x val="4.6765060765508598E-2"/>
          <c:y val="0.94486628360644098"/>
          <c:w val="0.93958266472614604"/>
          <c:h val="5.2631056253103499E-2"/>
        </c:manualLayout>
      </c:layout>
      <c:overlay val="0"/>
      <c:txPr>
        <a:bodyPr/>
        <a:lstStyle/>
        <a:p>
          <a:pPr>
            <a:defRPr sz="825" b="0"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fr-FR"/>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0.15863</cdr:x>
      <cdr:y>0.02508</cdr:y>
    </cdr:from>
    <cdr:to>
      <cdr:x>0.86446</cdr:x>
      <cdr:y>0.10502</cdr:y>
    </cdr:to>
    <cdr:sp macro="" textlink="">
      <cdr:nvSpPr>
        <cdr:cNvPr id="2" name="ZoneTexte 1"/>
        <cdr:cNvSpPr txBox="1"/>
      </cdr:nvSpPr>
      <cdr:spPr>
        <a:xfrm xmlns:a="http://schemas.openxmlformats.org/drawingml/2006/main">
          <a:off x="1389185" y="134750"/>
          <a:ext cx="6180992" cy="4294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FCE73C9B-B277-4945-BBBB-43F194442756}" type="TxLink">
            <a:rPr lang="fr-FR" sz="1800" b="1" i="0" u="none" strike="noStrike">
              <a:solidFill>
                <a:schemeClr val="bg1"/>
              </a:solidFill>
              <a:latin typeface="Calibri"/>
            </a:rPr>
            <a:pPr/>
            <a:t>Moyennes des établissements Département 45 Bac G&amp;T 2015</a:t>
          </a:fld>
          <a:endParaRPr lang="fr-FR" sz="18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0.17913</cdr:x>
      <cdr:y>0.022</cdr:y>
    </cdr:from>
    <cdr:to>
      <cdr:x>0.86728</cdr:x>
      <cdr:y>0.1111</cdr:y>
    </cdr:to>
    <cdr:sp macro="" textlink="">
      <cdr:nvSpPr>
        <cdr:cNvPr id="2" name="ZoneTexte 1"/>
        <cdr:cNvSpPr txBox="1"/>
      </cdr:nvSpPr>
      <cdr:spPr>
        <a:xfrm xmlns:a="http://schemas.openxmlformats.org/drawingml/2006/main">
          <a:off x="1602033" y="120657"/>
          <a:ext cx="6154615" cy="4887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AD1170AF-D3D4-4F85-AB77-F45B143A0506}" type="TxLink">
            <a:rPr lang="fr-FR" sz="1800" b="1" i="0" u="none" strike="noStrike">
              <a:solidFill>
                <a:schemeClr val="bg1"/>
              </a:solidFill>
              <a:latin typeface="Calibri"/>
            </a:rPr>
            <a:pPr/>
            <a:t>Moyennes des établissements Département 18 Bac G&amp;T 2015</a:t>
          </a:fld>
          <a:endParaRPr lang="fr-FR" sz="18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0.15271</cdr:x>
      <cdr:y>0.03789</cdr:y>
    </cdr:from>
    <cdr:to>
      <cdr:x>0.85886</cdr:x>
      <cdr:y>0.0978</cdr:y>
    </cdr:to>
    <cdr:sp macro="" textlink="">
      <cdr:nvSpPr>
        <cdr:cNvPr id="2" name="ZoneTexte 1"/>
        <cdr:cNvSpPr txBox="1"/>
      </cdr:nvSpPr>
      <cdr:spPr>
        <a:xfrm xmlns:a="http://schemas.openxmlformats.org/drawingml/2006/main">
          <a:off x="1362807" y="221778"/>
          <a:ext cx="6301813" cy="350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556CBBCF-CBBA-44A7-AE7E-E7057EAD7068}" type="TxLink">
            <a:rPr lang="fr-FR" sz="1800" b="1" i="0" u="none" strike="noStrike">
              <a:solidFill>
                <a:schemeClr val="bg1"/>
              </a:solidFill>
              <a:latin typeface="Calibri"/>
            </a:rPr>
            <a:pPr/>
            <a:t>Moyennes des établissements Département 36 Bac G&amp;T 2015</a:t>
          </a:fld>
          <a:endParaRPr lang="fr-FR" sz="1800" b="1"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0.22037</cdr:x>
      <cdr:y>0.02609</cdr:y>
    </cdr:from>
    <cdr:to>
      <cdr:x>0.8952</cdr:x>
      <cdr:y>0.08454</cdr:y>
    </cdr:to>
    <cdr:sp macro="" textlink="">
      <cdr:nvSpPr>
        <cdr:cNvPr id="2" name="ZoneTexte 1"/>
        <cdr:cNvSpPr txBox="1"/>
      </cdr:nvSpPr>
      <cdr:spPr>
        <a:xfrm xmlns:a="http://schemas.openxmlformats.org/drawingml/2006/main">
          <a:off x="1978270" y="145606"/>
          <a:ext cx="6057900" cy="3262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58805B85-59F4-4CD2-B076-481C6697D004}" type="TxLink">
            <a:rPr lang="fr-FR" sz="1800" b="1" i="0" u="none" strike="noStrike">
              <a:solidFill>
                <a:schemeClr val="bg1"/>
              </a:solidFill>
              <a:latin typeface="Calibri"/>
            </a:rPr>
            <a:pPr/>
            <a:t>Moyennes des établissements Département 37 Bac G&amp;T 2015</a:t>
          </a:fld>
          <a:endParaRPr lang="fr-FR" sz="1800" b="1" dirty="0">
            <a:solidFill>
              <a:schemeClr val="bg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0.15845</cdr:x>
      <cdr:y>0.01864</cdr:y>
    </cdr:from>
    <cdr:to>
      <cdr:x>0.88307</cdr:x>
      <cdr:y>0.09858</cdr:y>
    </cdr:to>
    <cdr:sp macro="" textlink="">
      <cdr:nvSpPr>
        <cdr:cNvPr id="2" name="ZoneTexte 1"/>
        <cdr:cNvSpPr txBox="1"/>
      </cdr:nvSpPr>
      <cdr:spPr>
        <a:xfrm xmlns:a="http://schemas.openxmlformats.org/drawingml/2006/main">
          <a:off x="1420322" y="105827"/>
          <a:ext cx="6495627" cy="4539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9BB45B6F-AB8E-4DAF-8345-7F4B1AC4B28D}" type="TxLink">
            <a:rPr lang="fr-FR" sz="1800" b="1" i="0" u="none" strike="noStrike">
              <a:solidFill>
                <a:schemeClr val="bg1"/>
              </a:solidFill>
              <a:latin typeface="Calibri"/>
            </a:rPr>
            <a:pPr/>
            <a:t>Moyennes des établissements Département 41 Bac G&amp;T 2015</a:t>
          </a:fld>
          <a:endParaRPr lang="fr-FR" sz="1800" b="1" dirty="0">
            <a:solidFill>
              <a:schemeClr val="bg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0.17717</cdr:x>
      <cdr:y>0.01946</cdr:y>
    </cdr:from>
    <cdr:to>
      <cdr:x>0.87703</cdr:x>
      <cdr:y>0.09209</cdr:y>
    </cdr:to>
    <cdr:sp macro="" textlink="">
      <cdr:nvSpPr>
        <cdr:cNvPr id="2" name="ZoneTexte 1"/>
        <cdr:cNvSpPr txBox="1"/>
      </cdr:nvSpPr>
      <cdr:spPr>
        <a:xfrm xmlns:a="http://schemas.openxmlformats.org/drawingml/2006/main">
          <a:off x="1592141" y="111813"/>
          <a:ext cx="6289265" cy="4173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FC7B542C-8735-4CD8-B29B-582892CF37CD}" type="TxLink">
            <a:rPr lang="fr-FR" sz="1800" b="1" i="0" u="none" strike="noStrike">
              <a:solidFill>
                <a:schemeClr val="bg1"/>
              </a:solidFill>
              <a:latin typeface="Calibri"/>
            </a:rPr>
            <a:pPr/>
            <a:t>Moyennes des établissements Département 28 Bac G&amp;T 2015</a:t>
          </a:fld>
          <a:endParaRPr lang="fr-FR" sz="1800" b="1" dirty="0">
            <a:solidFill>
              <a:schemeClr val="bg1"/>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0.9081</cdr:x>
      <cdr:y>0.01509</cdr:y>
    </cdr:from>
    <cdr:to>
      <cdr:x>1</cdr:x>
      <cdr:y>0.10551</cdr:y>
    </cdr:to>
    <cdr:sp macro="" textlink="">
      <cdr:nvSpPr>
        <cdr:cNvPr id="2" name="Pensées 1"/>
        <cdr:cNvSpPr/>
      </cdr:nvSpPr>
      <cdr:spPr>
        <a:xfrm xmlns:a="http://schemas.openxmlformats.org/drawingml/2006/main">
          <a:off x="8303645" y="82996"/>
          <a:ext cx="840354" cy="497310"/>
        </a:xfrm>
        <a:prstGeom xmlns:a="http://schemas.openxmlformats.org/drawingml/2006/main" prst="cloudCallout">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FR" sz="1400" dirty="0" smtClean="0"/>
            <a:t>MN 2014</a:t>
          </a:r>
          <a:endParaRPr lang="fr-FR" sz="1400" dirty="0"/>
        </a:p>
      </cdr:txBody>
    </cdr:sp>
  </cdr:relSizeAnchor>
  <cdr:relSizeAnchor xmlns:cdr="http://schemas.openxmlformats.org/drawingml/2006/chartDrawing">
    <cdr:from>
      <cdr:x>0.37851</cdr:x>
      <cdr:y>0.36929</cdr:y>
    </cdr:from>
    <cdr:to>
      <cdr:x>0.48728</cdr:x>
      <cdr:y>0.47586</cdr:y>
    </cdr:to>
    <cdr:sp macro="" textlink="">
      <cdr:nvSpPr>
        <cdr:cNvPr id="3" name="Pensées 2"/>
        <cdr:cNvSpPr/>
      </cdr:nvSpPr>
      <cdr:spPr>
        <a:xfrm xmlns:a="http://schemas.openxmlformats.org/drawingml/2006/main">
          <a:off x="3461066" y="2031161"/>
          <a:ext cx="994661" cy="586116"/>
        </a:xfrm>
        <a:prstGeom xmlns:a="http://schemas.openxmlformats.org/drawingml/2006/main" prst="cloudCallout">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FR" sz="1600" dirty="0" smtClean="0"/>
            <a:t>10,96</a:t>
          </a:r>
          <a:endParaRPr lang="fr-FR" sz="1600" dirty="0"/>
        </a:p>
      </cdr:txBody>
    </cdr:sp>
  </cdr:relSizeAnchor>
  <cdr:relSizeAnchor xmlns:cdr="http://schemas.openxmlformats.org/drawingml/2006/chartDrawing">
    <cdr:from>
      <cdr:x>0.17136</cdr:x>
      <cdr:y>0.29603</cdr:y>
    </cdr:from>
    <cdr:to>
      <cdr:x>0.28014</cdr:x>
      <cdr:y>0.4026</cdr:y>
    </cdr:to>
    <cdr:sp macro="" textlink="">
      <cdr:nvSpPr>
        <cdr:cNvPr id="4" name="Pensées 3"/>
        <cdr:cNvSpPr/>
      </cdr:nvSpPr>
      <cdr:spPr>
        <a:xfrm xmlns:a="http://schemas.openxmlformats.org/drawingml/2006/main">
          <a:off x="1566948" y="1628210"/>
          <a:ext cx="994661" cy="586116"/>
        </a:xfrm>
        <a:prstGeom xmlns:a="http://schemas.openxmlformats.org/drawingml/2006/main" prst="cloudCallout">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600" dirty="0" smtClean="0"/>
            <a:t>12,76</a:t>
          </a:r>
          <a:endParaRPr lang="fr-FR" sz="1600" dirty="0"/>
        </a:p>
      </cdr:txBody>
    </cdr:sp>
  </cdr:relSizeAnchor>
  <cdr:relSizeAnchor xmlns:cdr="http://schemas.openxmlformats.org/drawingml/2006/chartDrawing">
    <cdr:from>
      <cdr:x>0.26752</cdr:x>
      <cdr:y>0.34931</cdr:y>
    </cdr:from>
    <cdr:to>
      <cdr:x>0.37629</cdr:x>
      <cdr:y>0.45588</cdr:y>
    </cdr:to>
    <cdr:sp macro="" textlink="">
      <cdr:nvSpPr>
        <cdr:cNvPr id="5" name="Pensées 4"/>
        <cdr:cNvSpPr/>
      </cdr:nvSpPr>
      <cdr:spPr>
        <a:xfrm xmlns:a="http://schemas.openxmlformats.org/drawingml/2006/main">
          <a:off x="2446158" y="1921268"/>
          <a:ext cx="994661" cy="586116"/>
        </a:xfrm>
        <a:prstGeom xmlns:a="http://schemas.openxmlformats.org/drawingml/2006/main" prst="cloudCallout">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600" dirty="0" smtClean="0"/>
            <a:t>11,90</a:t>
          </a:r>
          <a:endParaRPr lang="fr-FR"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2F7966-1E67-4FA5-BED3-E4CE8EEF8A85}" type="datetimeFigureOut">
              <a:rPr lang="fr-FR" smtClean="0"/>
              <a:pPr/>
              <a:t>15/07/2015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9C3F63-A05A-4196-91BC-D49E9FE4AFEE}" type="slidenum">
              <a:rPr lang="fr-FR" smtClean="0"/>
              <a:pPr/>
              <a:t>‹N°›</a:t>
            </a:fld>
            <a:endParaRPr lang="fr-FR" dirty="0"/>
          </a:p>
        </p:txBody>
      </p:sp>
    </p:spTree>
    <p:extLst>
      <p:ext uri="{BB962C8B-B14F-4D97-AF65-F5344CB8AC3E}">
        <p14:creationId xmlns:p14="http://schemas.microsoft.com/office/powerpoint/2010/main" val="460654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6A39B-D58F-884B-BF28-061BD112AF96}" type="datetimeFigureOut">
              <a:rPr lang="fr-FR" smtClean="0"/>
              <a:pPr/>
              <a:t>15/07/2015</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843A0A-E4FD-1448-B90B-C3AD6657AE29}" type="slidenum">
              <a:rPr lang="fr-FR" smtClean="0"/>
              <a:pPr/>
              <a:t>‹N°›</a:t>
            </a:fld>
            <a:endParaRPr lang="fr-FR" dirty="0"/>
          </a:p>
        </p:txBody>
      </p:sp>
    </p:spTree>
    <p:extLst>
      <p:ext uri="{BB962C8B-B14F-4D97-AF65-F5344CB8AC3E}">
        <p14:creationId xmlns:p14="http://schemas.microsoft.com/office/powerpoint/2010/main" val="14311144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a:t>
            </a:fld>
            <a:endParaRPr lang="fr-FR" dirty="0"/>
          </a:p>
        </p:txBody>
      </p:sp>
    </p:spTree>
    <p:extLst>
      <p:ext uri="{BB962C8B-B14F-4D97-AF65-F5344CB8AC3E}">
        <p14:creationId xmlns:p14="http://schemas.microsoft.com/office/powerpoint/2010/main" val="377390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Pour l’ensemble des candidats à l’intérieur d’une même CP, certaines APSA « payent » moins que d’autres. </a:t>
            </a:r>
          </a:p>
          <a:p>
            <a:endParaRPr lang="fr-FR" baseline="0" dirty="0" smtClean="0"/>
          </a:p>
          <a:p>
            <a:r>
              <a:rPr lang="fr-FR" baseline="0" dirty="0" smtClean="0"/>
              <a:t>Les APSA qui « payent » le moins sont aussi celles qui écartent le plus les notes entre les filles et les garçons. </a:t>
            </a:r>
          </a:p>
          <a:p>
            <a:endParaRPr lang="fr-FR" baseline="0" dirty="0" smtClean="0"/>
          </a:p>
          <a:p>
            <a:r>
              <a:rPr lang="fr-FR" baseline="0" dirty="0" smtClean="0"/>
              <a:t> Le ½ fond = bonnes moyennes écart – 0,34 </a:t>
            </a:r>
            <a:r>
              <a:rPr lang="fr-FR" baseline="0" dirty="0" smtClean="0">
                <a:sym typeface="Wingdings"/>
              </a:rPr>
              <a:t> réflexion sur bascule CP5 pour certains élèves ? Enjeux de société / prépa à la vie physique. </a:t>
            </a:r>
          </a:p>
          <a:p>
            <a:r>
              <a:rPr lang="fr-FR" baseline="0" dirty="0" smtClean="0"/>
              <a:t> </a:t>
            </a:r>
          </a:p>
          <a:p>
            <a:r>
              <a:rPr lang="fr-FR" baseline="0" dirty="0" smtClean="0"/>
              <a:t>Course de haies + 2 points pour les filles/ 2014 ? </a:t>
            </a:r>
            <a:r>
              <a:rPr lang="fr-FR" baseline="0" dirty="0" smtClean="0">
                <a:sym typeface="Wingdings"/>
              </a:rPr>
              <a:t> peu de candidats </a:t>
            </a:r>
          </a:p>
          <a:p>
            <a:endParaRPr lang="fr-FR" baseline="0" dirty="0" smtClean="0"/>
          </a:p>
          <a:p>
            <a:r>
              <a:rPr lang="fr-FR" baseline="0" dirty="0" smtClean="0"/>
              <a:t>Javelot = moins de candidats cette année -  une activité qui écarte beaucoup 1,8</a:t>
            </a:r>
          </a:p>
          <a:p>
            <a:endParaRPr lang="fr-FR" baseline="0" dirty="0" smtClean="0"/>
          </a:p>
          <a:p>
            <a:r>
              <a:rPr lang="fr-FR" baseline="0" dirty="0" smtClean="0"/>
              <a:t>Relais vitesse : Des candidats en hausse une augmentation des moyennes +0,4 pour les Gars et +0,8 pour les filles. Ecart  : 1 point</a:t>
            </a:r>
          </a:p>
          <a:p>
            <a:endParaRPr lang="fr-FR" baseline="0" dirty="0" smtClean="0"/>
          </a:p>
          <a:p>
            <a:r>
              <a:rPr lang="fr-FR" baseline="0" dirty="0" err="1" smtClean="0"/>
              <a:t>Pentabond</a:t>
            </a:r>
            <a:r>
              <a:rPr lang="fr-FR" baseline="0" dirty="0" smtClean="0"/>
              <a:t>  :  Ecart qui se réduit pour atteindre 1,4. Cela reste important.</a:t>
            </a:r>
          </a:p>
          <a:p>
            <a:endParaRPr lang="fr-FR" baseline="0" dirty="0" smtClean="0"/>
          </a:p>
          <a:p>
            <a:r>
              <a:rPr lang="fr-FR" baseline="0" dirty="0" smtClean="0"/>
              <a:t>Natation de vitesse : RAS</a:t>
            </a:r>
          </a:p>
          <a:p>
            <a:endParaRPr lang="fr-FR" baseline="0" dirty="0" smtClean="0"/>
          </a:p>
          <a:p>
            <a:r>
              <a:rPr lang="fr-FR" baseline="0" dirty="0" smtClean="0">
                <a:sym typeface="Wingdings"/>
              </a:rPr>
              <a:t> </a:t>
            </a:r>
            <a:r>
              <a:rPr lang="fr-FR" b="1" baseline="0" dirty="0" smtClean="0">
                <a:sym typeface="Wingdings"/>
              </a:rPr>
              <a:t>Des référentiels retravaillés par la </a:t>
            </a:r>
            <a:r>
              <a:rPr lang="fr-FR" b="1" baseline="0" dirty="0" err="1" smtClean="0">
                <a:sym typeface="Wingdings"/>
              </a:rPr>
              <a:t>com</a:t>
            </a:r>
            <a:r>
              <a:rPr lang="fr-FR" b="1" baseline="0" dirty="0" smtClean="0">
                <a:sym typeface="Wingdings"/>
              </a:rPr>
              <a:t> nationale </a:t>
            </a:r>
            <a:r>
              <a:rPr lang="fr-FR" baseline="0" dirty="0" smtClean="0">
                <a:sym typeface="Wingdings"/>
              </a:rPr>
              <a:t>: Javelot Disque saut en hauteur natation longue</a:t>
            </a:r>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10</a:t>
            </a:fld>
            <a:endParaRPr lang="fr-FR"/>
          </a:p>
        </p:txBody>
      </p:sp>
    </p:spTree>
    <p:extLst>
      <p:ext uri="{BB962C8B-B14F-4D97-AF65-F5344CB8AC3E}">
        <p14:creationId xmlns:p14="http://schemas.microsoft.com/office/powerpoint/2010/main" val="368337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  : Une</a:t>
            </a:r>
            <a:r>
              <a:rPr lang="fr-FR" baseline="0" dirty="0" smtClean="0"/>
              <a:t> réduction de l’écart fille Garçons : 1 point l’année dernière 0,64 cette année. </a:t>
            </a:r>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Escalade : plus de candidates</a:t>
            </a:r>
            <a:r>
              <a:rPr lang="fr-FR" baseline="0" dirty="0" smtClean="0"/>
              <a:t> en escalade cette année + 200 un écart qui se réduit : 0,05.</a:t>
            </a:r>
            <a:endParaRPr lang="fr-FR" dirty="0" smtClean="0"/>
          </a:p>
          <a:p>
            <a:endParaRPr lang="fr-FR" dirty="0" smtClean="0"/>
          </a:p>
          <a:p>
            <a:r>
              <a:rPr lang="fr-FR" dirty="0" smtClean="0"/>
              <a:t>Sauvetage</a:t>
            </a:r>
            <a:r>
              <a:rPr lang="fr-FR" baseline="0" dirty="0" smtClean="0"/>
              <a:t> :  + 0,2</a:t>
            </a:r>
          </a:p>
          <a:p>
            <a:endParaRPr lang="fr-FR" baseline="0" dirty="0" smtClean="0"/>
          </a:p>
          <a:p>
            <a:r>
              <a:rPr lang="fr-FR" baseline="0" dirty="0" smtClean="0"/>
              <a:t>Rappel activité académique VTT. </a:t>
            </a:r>
            <a:endParaRPr lang="fr-FR" dirty="0" smtClean="0"/>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sym typeface="Wingdings"/>
              </a:rPr>
              <a:t> Des référentiels retravaillés par la </a:t>
            </a:r>
            <a:r>
              <a:rPr lang="fr-FR" b="1" baseline="0" dirty="0" err="1" smtClean="0">
                <a:sym typeface="Wingdings"/>
              </a:rPr>
              <a:t>com</a:t>
            </a:r>
            <a:r>
              <a:rPr lang="fr-FR" b="1" baseline="0" dirty="0" smtClean="0">
                <a:sym typeface="Wingdings"/>
              </a:rPr>
              <a:t> nationale : sauvetage</a:t>
            </a:r>
            <a:endParaRPr lang="fr-FR" b="1" baseline="0"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11</a:t>
            </a:fld>
            <a:endParaRPr lang="fr-FR"/>
          </a:p>
        </p:txBody>
      </p:sp>
    </p:spTree>
    <p:extLst>
      <p:ext uri="{BB962C8B-B14F-4D97-AF65-F5344CB8AC3E}">
        <p14:creationId xmlns:p14="http://schemas.microsoft.com/office/powerpoint/2010/main" val="254580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err="1" smtClean="0"/>
              <a:t>Acro</a:t>
            </a:r>
            <a:r>
              <a:rPr lang="fr-FR" b="1" dirty="0" smtClean="0"/>
              <a:t> : </a:t>
            </a:r>
            <a:r>
              <a:rPr lang="fr-FR" dirty="0" smtClean="0"/>
              <a:t>une augmentation de la moyenne des filles</a:t>
            </a:r>
            <a:r>
              <a:rPr lang="fr-FR" baseline="0" dirty="0" smtClean="0"/>
              <a:t> + 0,4 par rapport à 2014 un écart qui augmente dans la mesure où la moyenne des garçons reste stable </a:t>
            </a:r>
            <a:r>
              <a:rPr lang="fr-FR" baseline="0" dirty="0" smtClean="0">
                <a:sym typeface="Wingdings"/>
              </a:rPr>
              <a:t> </a:t>
            </a:r>
            <a:r>
              <a:rPr lang="fr-FR" baseline="0" dirty="0" smtClean="0"/>
              <a:t>Ecart =</a:t>
            </a:r>
            <a:r>
              <a:rPr lang="fr-FR" dirty="0" smtClean="0"/>
              <a:t> +0,91 </a:t>
            </a:r>
          </a:p>
          <a:p>
            <a:endParaRPr lang="fr-FR" dirty="0" smtClean="0"/>
          </a:p>
          <a:p>
            <a:r>
              <a:rPr lang="fr-FR" b="1" dirty="0" smtClean="0"/>
              <a:t>Danse :  </a:t>
            </a:r>
            <a:r>
              <a:rPr lang="fr-FR" dirty="0" smtClean="0"/>
              <a:t>une baisse de la</a:t>
            </a:r>
            <a:r>
              <a:rPr lang="fr-FR" baseline="0" dirty="0" smtClean="0"/>
              <a:t> moyenne des garçons : de 13,15 on passe à 12,34 cette année (+ 50 candidats) Ecart  presque 2 points . </a:t>
            </a:r>
          </a:p>
          <a:p>
            <a:endParaRPr lang="fr-FR" baseline="0" dirty="0" smtClean="0"/>
          </a:p>
          <a:p>
            <a:endParaRPr lang="fr-FR" dirty="0" smtClean="0"/>
          </a:p>
          <a:p>
            <a:r>
              <a:rPr lang="fr-FR" b="1" dirty="0" smtClean="0"/>
              <a:t>Gym </a:t>
            </a:r>
            <a:r>
              <a:rPr lang="fr-FR" dirty="0" smtClean="0"/>
              <a:t>: une baisse importante du nb candidats -150 pour les filles – 200 pour les garçons .</a:t>
            </a:r>
            <a:r>
              <a:rPr lang="fr-FR" dirty="0" smtClean="0">
                <a:sym typeface="Wingdings"/>
              </a:rPr>
              <a:t> Stabilité sur les moyennes et les écarts.</a:t>
            </a:r>
            <a:r>
              <a:rPr lang="fr-FR" baseline="0" dirty="0" smtClean="0">
                <a:sym typeface="Wingdings"/>
              </a:rPr>
              <a:t> </a:t>
            </a:r>
            <a:endParaRPr lang="fr-FR" dirty="0" smtClean="0"/>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sym typeface="Wingdings"/>
              </a:rPr>
              <a:t> </a:t>
            </a:r>
            <a:r>
              <a:rPr lang="fr-FR" b="1" baseline="0" dirty="0" smtClean="0">
                <a:sym typeface="Wingdings"/>
              </a:rPr>
              <a:t>Des référentiels retravaillés par la </a:t>
            </a:r>
            <a:r>
              <a:rPr lang="fr-FR" b="1" baseline="0" dirty="0" err="1" smtClean="0">
                <a:sym typeface="Wingdings"/>
              </a:rPr>
              <a:t>com</a:t>
            </a:r>
            <a:r>
              <a:rPr lang="fr-FR" b="1" baseline="0" dirty="0" smtClean="0">
                <a:sym typeface="Wingdings"/>
              </a:rPr>
              <a:t> nationale  : Aérobic</a:t>
            </a:r>
            <a:endParaRPr lang="fr-FR" b="1" baseline="0" dirty="0" smtClean="0"/>
          </a:p>
          <a:p>
            <a:endParaRPr lang="fr-FR" b="1"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12</a:t>
            </a:fld>
            <a:endParaRPr lang="fr-FR" dirty="0"/>
          </a:p>
        </p:txBody>
      </p:sp>
    </p:spTree>
    <p:extLst>
      <p:ext uri="{BB962C8B-B14F-4D97-AF65-F5344CB8AC3E}">
        <p14:creationId xmlns:p14="http://schemas.microsoft.com/office/powerpoint/2010/main" val="64698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CP4 :</a:t>
            </a:r>
          </a:p>
          <a:p>
            <a:endParaRPr lang="fr-FR" dirty="0" smtClean="0"/>
          </a:p>
          <a:p>
            <a:r>
              <a:rPr lang="fr-FR" b="1" dirty="0" smtClean="0"/>
              <a:t>Badminton  : </a:t>
            </a:r>
            <a:r>
              <a:rPr lang="fr-FR" dirty="0" smtClean="0"/>
              <a:t>représente 45 % des candidats = ( en augmentation</a:t>
            </a:r>
            <a:r>
              <a:rPr lang="fr-FR" baseline="0" dirty="0" smtClean="0"/>
              <a:t> / 2013) = c’est aussi l’une des APSA qui écarte le + ( 2,09 points) : cela interroge tout de même ?</a:t>
            </a:r>
          </a:p>
          <a:p>
            <a:pPr marL="171450" indent="-171450">
              <a:buFont typeface="Wingdings" charset="0"/>
              <a:buChar char="à"/>
            </a:pPr>
            <a:r>
              <a:rPr lang="fr-FR" baseline="0" dirty="0" smtClean="0">
                <a:sym typeface="Wingdings"/>
              </a:rPr>
              <a:t>Soit Problème d’efficacité des enseignements / soit représentation des attendus faussée / </a:t>
            </a:r>
            <a:r>
              <a:rPr lang="fr-FR" baseline="0" dirty="0" err="1" smtClean="0">
                <a:sym typeface="Wingdings"/>
              </a:rPr>
              <a:t>comp</a:t>
            </a:r>
            <a:r>
              <a:rPr lang="fr-FR" baseline="0" dirty="0" smtClean="0">
                <a:sym typeface="Wingdings"/>
              </a:rPr>
              <a:t> </a:t>
            </a:r>
            <a:r>
              <a:rPr lang="fr-FR" baseline="0" dirty="0" err="1" smtClean="0">
                <a:sym typeface="Wingdings"/>
              </a:rPr>
              <a:t>att</a:t>
            </a:r>
            <a:r>
              <a:rPr lang="fr-FR" baseline="0" dirty="0" smtClean="0">
                <a:sym typeface="Wingdings"/>
              </a:rPr>
              <a:t> ( évaluer un niveau de </a:t>
            </a:r>
            <a:r>
              <a:rPr lang="fr-FR" baseline="0" dirty="0" err="1" smtClean="0">
                <a:sym typeface="Wingdings"/>
              </a:rPr>
              <a:t>comp</a:t>
            </a:r>
            <a:r>
              <a:rPr lang="fr-FR" baseline="0" dirty="0" smtClean="0">
                <a:sym typeface="Wingdings"/>
              </a:rPr>
              <a:t> c’est </a:t>
            </a:r>
            <a:r>
              <a:rPr lang="fr-FR" baseline="0" dirty="0" err="1" smtClean="0">
                <a:sym typeface="Wingdings"/>
              </a:rPr>
              <a:t>diff</a:t>
            </a:r>
            <a:r>
              <a:rPr lang="fr-FR" baseline="0" dirty="0" smtClean="0">
                <a:sym typeface="Wingdings"/>
              </a:rPr>
              <a:t> d’un niveau d’habileté)</a:t>
            </a:r>
          </a:p>
          <a:p>
            <a:pPr marL="171450" indent="-171450">
              <a:buFont typeface="Wingdings" charset="0"/>
              <a:buChar char="à"/>
            </a:pPr>
            <a:endParaRPr lang="fr-FR" baseline="0" dirty="0" smtClean="0">
              <a:sym typeface="Wingdings"/>
            </a:endParaRPr>
          </a:p>
          <a:p>
            <a:pPr marL="171450" indent="-171450">
              <a:buFont typeface="Wingdings" charset="0"/>
              <a:buChar char="à"/>
            </a:pPr>
            <a:r>
              <a:rPr lang="fr-FR" baseline="0" dirty="0" smtClean="0">
                <a:sym typeface="Wingdings"/>
              </a:rPr>
              <a:t>TT : augmentation du nb de candidats  + 220 un écart toujours important  = - 2,3 </a:t>
            </a:r>
          </a:p>
          <a:p>
            <a:pPr marL="171450" indent="-171450">
              <a:buFont typeface="Wingdings" charset="0"/>
              <a:buChar char="à"/>
            </a:pPr>
            <a:endParaRPr lang="fr-FR" baseline="0" dirty="0" smtClean="0">
              <a:sym typeface="Wingdings"/>
            </a:endParaRPr>
          </a:p>
          <a:p>
            <a:pPr marL="171450" indent="-171450">
              <a:buFont typeface="Wingdings" charset="0"/>
              <a:buChar char="à"/>
            </a:pPr>
            <a:r>
              <a:rPr lang="fr-FR" baseline="0" dirty="0" smtClean="0">
                <a:sym typeface="Wingdings"/>
              </a:rPr>
              <a:t>BB = écart = -1,7 </a:t>
            </a:r>
          </a:p>
          <a:p>
            <a:pPr marL="171450" indent="-171450">
              <a:buFont typeface="Wingdings" charset="0"/>
              <a:buChar char="à"/>
            </a:pPr>
            <a:endParaRPr lang="fr-FR" baseline="0" dirty="0" smtClean="0">
              <a:sym typeface="Wingdings"/>
            </a:endParaRPr>
          </a:p>
          <a:p>
            <a:pPr marL="171450" indent="-171450">
              <a:buFont typeface="Wingdings" charset="0"/>
              <a:buChar char="à"/>
            </a:pPr>
            <a:r>
              <a:rPr lang="fr-FR" baseline="0" dirty="0" smtClean="0">
                <a:sym typeface="Wingdings"/>
              </a:rPr>
              <a:t>HB =Augmentation du nb candidats Garçons + 200  une augmentation de la moyenne des filles  écart -1,49 </a:t>
            </a:r>
          </a:p>
          <a:p>
            <a:pPr marL="171450" indent="-171450">
              <a:buFont typeface="Wingdings" charset="0"/>
              <a:buChar char="à"/>
            </a:pPr>
            <a:endParaRPr lang="fr-FR" baseline="0" dirty="0" smtClean="0">
              <a:sym typeface="Wingdings"/>
            </a:endParaRPr>
          </a:p>
          <a:p>
            <a:pPr marL="171450" indent="-171450">
              <a:buFont typeface="Wingdings" charset="0"/>
              <a:buChar char="à"/>
            </a:pPr>
            <a:r>
              <a:rPr lang="fr-FR" baseline="0" dirty="0" smtClean="0">
                <a:sym typeface="Wingdings"/>
              </a:rPr>
              <a:t>Rugby =  stabilité sur candidats Ecart  qui augmente  : 1,30 -_&gt; 1,1 en 2014 </a:t>
            </a:r>
          </a:p>
          <a:p>
            <a:pPr marL="171450" indent="-171450">
              <a:buFont typeface="Wingdings" charset="0"/>
              <a:buChar char="à"/>
            </a:pPr>
            <a:endParaRPr lang="fr-FR" baseline="0" dirty="0" smtClean="0">
              <a:sym typeface="Wingdings"/>
            </a:endParaRPr>
          </a:p>
          <a:p>
            <a:pPr marL="171450" indent="-171450">
              <a:buFont typeface="Wingdings" charset="0"/>
              <a:buChar char="à"/>
            </a:pPr>
            <a:r>
              <a:rPr lang="fr-FR" baseline="0" dirty="0" err="1" smtClean="0">
                <a:sym typeface="Wingdings"/>
              </a:rPr>
              <a:t>Ultimate</a:t>
            </a:r>
            <a:r>
              <a:rPr lang="fr-FR" baseline="0" dirty="0" smtClean="0">
                <a:sym typeface="Wingdings"/>
              </a:rPr>
              <a:t> = augmentation des candidats  + 200  avec une réduction de l’écart F/ par une augmentation de la moyenne des filles Ecart = -0,79 (- 1,5 en 2014)</a:t>
            </a:r>
          </a:p>
          <a:p>
            <a:pPr marL="0" indent="0">
              <a:buFont typeface="Wingdings" charset="0"/>
              <a:buNone/>
            </a:pPr>
            <a:r>
              <a:rPr lang="fr-FR" baseline="0" dirty="0" smtClean="0">
                <a:sym typeface="Wingdings"/>
              </a:rPr>
              <a:t> </a:t>
            </a:r>
          </a:p>
          <a:p>
            <a:pPr marL="171450" indent="-171450">
              <a:buFont typeface="Wingdings" charset="0"/>
              <a:buChar char="à"/>
            </a:pPr>
            <a:r>
              <a:rPr lang="fr-FR" baseline="0" dirty="0" smtClean="0">
                <a:sym typeface="Wingdings"/>
              </a:rPr>
              <a:t>Volley  = Baisse de 260 candidats garçons par rapport à 2014.  Une baisse de 0,4 point pour les filles par rapport à 2014  Un écart qui s’accroît  : -2,33 </a:t>
            </a:r>
          </a:p>
          <a:p>
            <a:pPr marL="171450" indent="-171450">
              <a:buFont typeface="Wingdings" charset="0"/>
              <a:buChar char="à"/>
            </a:pPr>
            <a:r>
              <a:rPr lang="fr-FR" baseline="0" dirty="0" smtClean="0">
                <a:sym typeface="Wingdings"/>
              </a:rPr>
              <a:t> Cela doit clairement interroger les équipes pédagogiques sur les contenus proposés, les outils utilisés et les modes d’entrée mobilisés pour permettre à tous les publics de s’y exprimer pleinement. </a:t>
            </a:r>
          </a:p>
          <a:p>
            <a:pPr marL="171450" indent="-171450">
              <a:buFont typeface="Wingdings" charset="0"/>
              <a:buChar char="à"/>
            </a:pPr>
            <a:endParaRPr lang="fr-FR" baseline="0" dirty="0" smtClean="0">
              <a:sym typeface="Wingdings"/>
            </a:endParaRPr>
          </a:p>
          <a:p>
            <a:pPr marL="171450" indent="-171450">
              <a:buFont typeface="Wingdings" charset="0"/>
              <a:buChar char="à"/>
            </a:pPr>
            <a:endParaRPr lang="fr-FR" baseline="0" dirty="0" smtClean="0">
              <a:sym typeface="Wingdings"/>
            </a:endParaRPr>
          </a:p>
          <a:p>
            <a:pPr marL="171450" indent="-171450">
              <a:buFont typeface="Wingdings" charset="0"/>
              <a:buChar char="à"/>
            </a:pPr>
            <a:r>
              <a:rPr lang="fr-FR" baseline="0" dirty="0" smtClean="0">
                <a:sym typeface="Wingdings"/>
              </a:rPr>
              <a:t>Le choix de la CP4 prioritaire dans l’OC n’est pas neutre nous l’avons vu  sur le résultat des élèves Elle ne fait plus partie des CP présentent dans les trios gagnants pour les filles comme pour les garçons, </a:t>
            </a:r>
          </a:p>
          <a:p>
            <a:pPr marL="171450" indent="-171450">
              <a:buFont typeface="Wingdings" charset="0"/>
              <a:buChar char="à"/>
            </a:pPr>
            <a:r>
              <a:rPr lang="fr-FR" baseline="0" dirty="0" smtClean="0">
                <a:sym typeface="Wingdings"/>
              </a:rPr>
              <a:t>Le choix des APSA dans la CP4 peut avoir un impact encore plus fort sur la différence entre les G et les Filles. </a:t>
            </a:r>
            <a:endParaRPr lang="fr-FR" dirty="0" smtClean="0"/>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sym typeface="Wingdings"/>
              </a:rPr>
              <a:t> Des référentiels retravaillés par la </a:t>
            </a:r>
            <a:r>
              <a:rPr lang="fr-FR" b="1" baseline="0" dirty="0" err="1" smtClean="0">
                <a:sym typeface="Wingdings"/>
              </a:rPr>
              <a:t>com</a:t>
            </a:r>
            <a:r>
              <a:rPr lang="fr-FR" b="1" baseline="0" dirty="0" smtClean="0">
                <a:sym typeface="Wingdings"/>
              </a:rPr>
              <a:t> nationale : Volley TT et </a:t>
            </a:r>
            <a:r>
              <a:rPr lang="fr-FR" b="1" baseline="0" dirty="0" err="1" smtClean="0">
                <a:sym typeface="Wingdings"/>
              </a:rPr>
              <a:t>bad</a:t>
            </a:r>
            <a:r>
              <a:rPr lang="fr-FR" b="1" baseline="0" dirty="0" smtClean="0">
                <a:sym typeface="Wingdings"/>
              </a:rPr>
              <a:t> </a:t>
            </a:r>
            <a:endParaRPr lang="fr-FR" b="1"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13</a:t>
            </a:fld>
            <a:endParaRPr lang="fr-FR" dirty="0"/>
          </a:p>
        </p:txBody>
      </p:sp>
    </p:spTree>
    <p:extLst>
      <p:ext uri="{BB962C8B-B14F-4D97-AF65-F5344CB8AC3E}">
        <p14:creationId xmlns:p14="http://schemas.microsoft.com/office/powerpoint/2010/main" val="145275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La CP5 :</a:t>
            </a:r>
          </a:p>
          <a:p>
            <a:endParaRPr lang="fr-FR" dirty="0" smtClean="0"/>
          </a:p>
          <a:p>
            <a:r>
              <a:rPr lang="fr-FR" b="1" baseline="0" dirty="0" smtClean="0">
                <a:sym typeface="Wingdings"/>
              </a:rPr>
              <a:t>Course en durée </a:t>
            </a:r>
            <a:r>
              <a:rPr lang="fr-FR" baseline="0" dirty="0" smtClean="0">
                <a:sym typeface="Wingdings"/>
              </a:rPr>
              <a:t>= une augmentation forte du nombre de candidats +200 Filles et + 150 garçons. Une baisse de 0,25 point des moyennes . Un écart = à 0 comme l’année dernière !!</a:t>
            </a:r>
          </a:p>
          <a:p>
            <a:endParaRPr lang="fr-FR" baseline="0" dirty="0" smtClean="0">
              <a:sym typeface="Wingdings"/>
            </a:endParaRPr>
          </a:p>
          <a:p>
            <a:r>
              <a:rPr lang="fr-FR" b="1" baseline="0" dirty="0" smtClean="0">
                <a:sym typeface="Wingdings"/>
              </a:rPr>
              <a:t>Musculation  =</a:t>
            </a:r>
            <a:r>
              <a:rPr lang="fr-FR" baseline="0" dirty="0" smtClean="0">
                <a:sym typeface="Wingdings"/>
              </a:rPr>
              <a:t>  une augmentation des moyennes de +0,3 à +0,4 un écart pratiquement égal à 0 !!!</a:t>
            </a:r>
          </a:p>
          <a:p>
            <a:endParaRPr lang="fr-FR" baseline="0" dirty="0" smtClean="0">
              <a:sym typeface="Wingdings"/>
            </a:endParaRPr>
          </a:p>
          <a:p>
            <a:r>
              <a:rPr lang="fr-FR" b="1" baseline="0" dirty="0" err="1" smtClean="0">
                <a:sym typeface="Wingdings"/>
              </a:rPr>
              <a:t>Stepp</a:t>
            </a:r>
            <a:r>
              <a:rPr lang="fr-FR" b="1" baseline="0" dirty="0" smtClean="0">
                <a:sym typeface="Wingdings"/>
              </a:rPr>
              <a:t> = </a:t>
            </a:r>
            <a:r>
              <a:rPr lang="fr-FR" baseline="0" dirty="0" smtClean="0">
                <a:sym typeface="Wingdings"/>
              </a:rPr>
              <a:t>Une augmentation du Nb de candidates +200,  Stabilité des moyennes et des écarts. </a:t>
            </a:r>
          </a:p>
          <a:p>
            <a:endParaRPr lang="fr-FR" baseline="0" dirty="0" smtClean="0">
              <a:sym typeface="Wingdings"/>
            </a:endParaRPr>
          </a:p>
          <a:p>
            <a:pPr marL="171450" indent="-171450">
              <a:buFont typeface="Wingdings" charset="0"/>
              <a:buChar char="à"/>
            </a:pPr>
            <a:r>
              <a:rPr lang="fr-FR" baseline="0" dirty="0" smtClean="0">
                <a:sym typeface="Wingdings"/>
              </a:rPr>
              <a:t>Le choix de la CP5 dans l’OC contribue à l’augmentation de la moyenne des candidats et à la réduction de l’écart entre les filles et les garçons</a:t>
            </a:r>
            <a:endParaRPr lang="fr-FR" dirty="0" smtClean="0"/>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sym typeface="Wingdings"/>
              </a:rPr>
              <a:t> Des référentiels retravaillés par la </a:t>
            </a:r>
            <a:r>
              <a:rPr lang="fr-FR" b="1" baseline="0" dirty="0" err="1" smtClean="0">
                <a:sym typeface="Wingdings"/>
              </a:rPr>
              <a:t>com</a:t>
            </a:r>
            <a:r>
              <a:rPr lang="fr-FR" b="1" baseline="0" dirty="0" smtClean="0">
                <a:sym typeface="Wingdings"/>
              </a:rPr>
              <a:t> nationale : Tous</a:t>
            </a:r>
            <a:endParaRPr lang="fr-FR" b="1" baseline="0"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14</a:t>
            </a:fld>
            <a:endParaRPr lang="fr-FR" dirty="0"/>
          </a:p>
        </p:txBody>
      </p:sp>
    </p:spTree>
    <p:extLst>
      <p:ext uri="{BB962C8B-B14F-4D97-AF65-F5344CB8AC3E}">
        <p14:creationId xmlns:p14="http://schemas.microsoft.com/office/powerpoint/2010/main" val="184309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Inaptitude Totale :</a:t>
            </a:r>
          </a:p>
          <a:p>
            <a:pPr marL="628650" marR="0" lvl="1"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Stabilité chez les garçons idem chez les filles</a:t>
            </a:r>
          </a:p>
          <a:p>
            <a:pPr marL="171450" marR="0" lvl="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1" baseline="0" dirty="0" smtClean="0">
                <a:solidFill>
                  <a:srgbClr val="FF0000"/>
                </a:solidFill>
                <a:sym typeface="Wingdings"/>
              </a:rPr>
              <a:t>Inaptitude partielle : </a:t>
            </a:r>
          </a:p>
          <a:p>
            <a:pPr marL="628650" marR="0" lvl="1"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en augmentation sensible chez les garçons</a:t>
            </a:r>
          </a:p>
          <a:p>
            <a:pPr marL="628650" marR="0" lvl="1"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1" baseline="0" dirty="0" smtClean="0">
                <a:sym typeface="Wingdings"/>
              </a:rPr>
              <a:t>Une augmentation inquiétante chez les filles. </a:t>
            </a:r>
          </a:p>
          <a:p>
            <a:pPr marL="171450" marR="0" lvl="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Un contrôle adapté inexploité</a:t>
            </a:r>
          </a:p>
          <a:p>
            <a:pPr marL="171450" marR="0" lvl="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Seulement 83% des filles qui ont un protocole standard. </a:t>
            </a:r>
          </a:p>
          <a:p>
            <a:pPr marL="171450" marR="0" lvl="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Sur ces inaptes partiels : 87% des élèves relèvent du protocole sur 2 notes  12,23% relèvent du protocole sur 1 Notes</a:t>
            </a:r>
          </a:p>
          <a:p>
            <a:pPr marL="0" marR="0" lvl="0" indent="0" algn="l" defTabSz="457200" rtl="0" eaLnBrk="1" fontAlgn="auto" latinLnBrk="0" hangingPunct="1">
              <a:lnSpc>
                <a:spcPct val="100000"/>
              </a:lnSpc>
              <a:spcBef>
                <a:spcPts val="0"/>
              </a:spcBef>
              <a:spcAft>
                <a:spcPts val="0"/>
              </a:spcAft>
              <a:buClrTx/>
              <a:buSzTx/>
              <a:buFont typeface="Wingdings" charset="0"/>
              <a:buNone/>
              <a:tabLst/>
              <a:defRPr/>
            </a:pPr>
            <a:endParaRPr lang="fr-FR" baseline="0"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Nous vous demandons de mener un travail dès la classe de seconde en adaptant les contenus et les épreuves pour habituer les candidats qui en ont besoin et leur proposer des protocoles adaptés</a:t>
            </a: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t>Rappel de la réglementation : plusieurs options possibles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l'établissement peut offrir un ensemble certificatif de </a:t>
            </a:r>
            <a:r>
              <a:rPr lang="fr-FR" sz="1200" b="1" u="sng" kern="1200" dirty="0" smtClean="0">
                <a:solidFill>
                  <a:schemeClr val="tx1"/>
                </a:solidFill>
                <a:effectLst/>
                <a:latin typeface="+mn-lt"/>
                <a:ea typeface="+mn-ea"/>
                <a:cs typeface="+mn-cs"/>
              </a:rPr>
              <a:t>trois épreuves</a:t>
            </a:r>
            <a:r>
              <a:rPr lang="fr-FR" sz="1200" kern="1200" dirty="0" smtClean="0">
                <a:solidFill>
                  <a:schemeClr val="tx1"/>
                </a:solidFill>
                <a:effectLst/>
                <a:latin typeface="+mn-lt"/>
                <a:ea typeface="+mn-ea"/>
                <a:cs typeface="+mn-cs"/>
              </a:rPr>
              <a:t>, dont </a:t>
            </a:r>
            <a:r>
              <a:rPr lang="fr-FR" sz="1200" b="1" kern="1200" dirty="0" smtClean="0">
                <a:solidFill>
                  <a:schemeClr val="tx1"/>
                </a:solidFill>
                <a:effectLst/>
                <a:latin typeface="+mn-lt"/>
                <a:ea typeface="+mn-ea"/>
                <a:cs typeface="+mn-cs"/>
              </a:rPr>
              <a:t>deux au maximum peuvent être adaptées </a:t>
            </a:r>
            <a:r>
              <a:rPr lang="fr-FR" sz="1200" kern="1200" dirty="0" smtClean="0">
                <a:solidFill>
                  <a:schemeClr val="tx1"/>
                </a:solidFill>
                <a:effectLst/>
                <a:latin typeface="+mn-lt"/>
                <a:ea typeface="+mn-ea"/>
                <a:cs typeface="+mn-cs"/>
              </a:rPr>
              <a:t>et relever au moins de deux CP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l'établissement peut proposer un ensemble certificatif de </a:t>
            </a:r>
            <a:r>
              <a:rPr lang="fr-FR" sz="1200" b="1" u="sng" kern="1200" dirty="0" smtClean="0">
                <a:solidFill>
                  <a:schemeClr val="tx1"/>
                </a:solidFill>
                <a:effectLst/>
                <a:latin typeface="+mn-lt"/>
                <a:ea typeface="+mn-ea"/>
                <a:cs typeface="+mn-cs"/>
              </a:rPr>
              <a:t>deux épreuves</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adaptées</a:t>
            </a:r>
            <a:r>
              <a:rPr lang="fr-FR" sz="1200" kern="1200" dirty="0" smtClean="0">
                <a:solidFill>
                  <a:schemeClr val="tx1"/>
                </a:solidFill>
                <a:effectLst/>
                <a:latin typeface="+mn-lt"/>
                <a:ea typeface="+mn-ea"/>
                <a:cs typeface="+mn-cs"/>
              </a:rPr>
              <a:t> relevant, </a:t>
            </a:r>
            <a:r>
              <a:rPr lang="fr-FR" sz="1200" u="sng" kern="1200" dirty="0" smtClean="0">
                <a:solidFill>
                  <a:schemeClr val="tx1"/>
                </a:solidFill>
                <a:effectLst/>
                <a:latin typeface="+mn-lt"/>
                <a:ea typeface="+mn-ea"/>
                <a:cs typeface="+mn-cs"/>
              </a:rPr>
              <a:t>autant que possible, de deux CP distinctes</a:t>
            </a:r>
            <a:r>
              <a:rPr lang="fr-FR"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Pour des cas très particuliers, on pourra proposer une seule épreuve adaptée.</a:t>
            </a:r>
            <a:r>
              <a:rPr lang="fr-FR" dirty="0" smtClean="0">
                <a:effectLst/>
              </a:rPr>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kern="1200" dirty="0" smtClean="0">
                <a:solidFill>
                  <a:schemeClr val="tx1"/>
                </a:solidFill>
                <a:effectLst/>
                <a:latin typeface="+mn-lt"/>
                <a:ea typeface="+mn-ea"/>
                <a:cs typeface="+mn-cs"/>
              </a:rPr>
              <a:t>Si aucune adaptation n'est possible dans l'établissement, une épreuve adaptée en examen ponctuel terminal (telle que définie par le recteur de l'académie) peut être proposée.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candidats en situation de handicap et non dispensés de l'épreuve obligatoire d'EPS  peuvent bénéficier d'une épreuve adaptée académique dans le cadre de l'option facultative ponctuelle.</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15</a:t>
            </a:fld>
            <a:endParaRPr lang="fr-FR"/>
          </a:p>
        </p:txBody>
      </p:sp>
    </p:spTree>
    <p:extLst>
      <p:ext uri="{BB962C8B-B14F-4D97-AF65-F5344CB8AC3E}">
        <p14:creationId xmlns:p14="http://schemas.microsoft.com/office/powerpoint/2010/main" val="394749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écart de 0,45 point entre le 18 et le 36 </a:t>
            </a:r>
            <a:r>
              <a:rPr lang="fr-FR" baseline="0" dirty="0" smtClean="0">
                <a:sym typeface="Wingdings"/>
              </a:rPr>
              <a:t> mieux que l’année dernière 0,8 entre 18 et 36  Toujours une interrogation sur 36 avec les résultats les plus forts en </a:t>
            </a:r>
            <a:r>
              <a:rPr lang="fr-FR" baseline="0" dirty="0" err="1" smtClean="0">
                <a:sym typeface="Wingdings"/>
              </a:rPr>
              <a:t>bacgt</a:t>
            </a:r>
            <a:r>
              <a:rPr lang="fr-FR" baseline="0" dirty="0" smtClean="0">
                <a:sym typeface="Wingdings"/>
              </a:rPr>
              <a:t> mais les plus faibles de l’</a:t>
            </a:r>
            <a:r>
              <a:rPr lang="fr-FR" baseline="0" dirty="0" err="1" smtClean="0">
                <a:sym typeface="Wingdings"/>
              </a:rPr>
              <a:t>acad</a:t>
            </a:r>
            <a:r>
              <a:rPr lang="fr-FR" baseline="0" dirty="0" smtClean="0">
                <a:sym typeface="Wingdings"/>
              </a:rPr>
              <a:t> sur le cap ? </a:t>
            </a:r>
            <a:endParaRPr lang="fr-FR" baseline="0"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16</a:t>
            </a:fld>
            <a:endParaRPr lang="fr-FR"/>
          </a:p>
        </p:txBody>
      </p:sp>
    </p:spTree>
    <p:extLst>
      <p:ext uri="{BB962C8B-B14F-4D97-AF65-F5344CB8AC3E}">
        <p14:creationId xmlns:p14="http://schemas.microsoft.com/office/powerpoint/2010/main" val="3789647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écart de 2,58 points de moyenne entre 2 EPLE au sein d’un même département :  une réduction par rapport à l’année dernière  : 3,85. </a:t>
            </a:r>
          </a:p>
          <a:p>
            <a:endParaRPr lang="fr-FR" baseline="0" dirty="0" smtClean="0"/>
          </a:p>
          <a:p>
            <a:r>
              <a:rPr lang="fr-FR" b="1" baseline="0" dirty="0" smtClean="0"/>
              <a:t>3 établissements sont en dehors de l’espace de confiance  : </a:t>
            </a:r>
          </a:p>
          <a:p>
            <a:pPr marL="171450" indent="-171450">
              <a:buFontTx/>
              <a:buChar char="-"/>
            </a:pPr>
            <a:r>
              <a:rPr lang="fr-FR" baseline="0" dirty="0" smtClean="0"/>
              <a:t>ST Charles </a:t>
            </a:r>
          </a:p>
          <a:p>
            <a:pPr marL="171450" indent="-171450">
              <a:buFontTx/>
              <a:buChar char="-"/>
            </a:pPr>
            <a:r>
              <a:rPr lang="fr-FR" baseline="0" dirty="0" smtClean="0"/>
              <a:t>F VILLON </a:t>
            </a:r>
          </a:p>
          <a:p>
            <a:pPr marL="171450" indent="-171450">
              <a:buFontTx/>
              <a:buChar char="-"/>
            </a:pPr>
            <a:r>
              <a:rPr lang="fr-FR" baseline="0" dirty="0" smtClean="0"/>
              <a:t> ST F DE SALLES . </a:t>
            </a:r>
            <a:r>
              <a:rPr lang="fr-FR" baseline="0" dirty="0" smtClean="0">
                <a:sym typeface="Wingdings"/>
              </a:rPr>
              <a:t></a:t>
            </a:r>
            <a:r>
              <a:rPr lang="fr-FR" baseline="0" dirty="0" smtClean="0"/>
              <a:t>Mais attention aux effectifs</a:t>
            </a:r>
          </a:p>
          <a:p>
            <a:pPr marL="0" indent="0">
              <a:buFontTx/>
              <a:buNone/>
            </a:pPr>
            <a:r>
              <a:rPr lang="fr-FR" baseline="0" dirty="0" smtClean="0"/>
              <a:t>Questionnement des équipes ?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17</a:t>
            </a:fld>
            <a:endParaRPr lang="fr-FR"/>
          </a:p>
        </p:txBody>
      </p:sp>
    </p:spTree>
    <p:extLst>
      <p:ext uri="{BB962C8B-B14F-4D97-AF65-F5344CB8AC3E}">
        <p14:creationId xmlns:p14="http://schemas.microsoft.com/office/powerpoint/2010/main" val="3789647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L’analyse de l’historique des moyennes EPS</a:t>
            </a:r>
            <a:r>
              <a:rPr lang="fr-FR" baseline="0" dirty="0" smtClean="0"/>
              <a:t> au sein de chaque établissement est indispensable pour chaque équipe afin de mesurer l’effet de l’offre de formation, sur les acquis des élèves en fin de cursus et sur l’adaptation de l’OC.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Vous devez utiliser un conseil d’enseignement de fin d’année pour analyser vos résultats et les comparer ( Sur plusieurs années / EPLE / </a:t>
            </a:r>
            <a:r>
              <a:rPr lang="fr-FR" baseline="0" dirty="0" err="1" smtClean="0"/>
              <a:t>Acad</a:t>
            </a:r>
            <a:r>
              <a:rPr lang="fr-FR" baseline="0" dirty="0" smtClean="0"/>
              <a:t>) </a:t>
            </a:r>
            <a:r>
              <a:rPr lang="fr-FR" baseline="0" dirty="0" smtClean="0">
                <a:sym typeface="Wingdings"/>
              </a:rPr>
              <a:t>prise de décision sur l’OF / OC</a:t>
            </a:r>
            <a:endParaRPr lang="fr-FR" baseline="0" dirty="0" smtClean="0"/>
          </a:p>
          <a:p>
            <a:endParaRPr lang="fr-FR" baseline="0" dirty="0" smtClean="0"/>
          </a:p>
          <a:p>
            <a:r>
              <a:rPr lang="fr-FR" baseline="0" dirty="0" smtClean="0"/>
              <a:t>Les plus grosses variations : </a:t>
            </a:r>
          </a:p>
          <a:p>
            <a:pPr marL="171450" indent="-171450">
              <a:buFontTx/>
              <a:buChar char="-"/>
            </a:pPr>
            <a:r>
              <a:rPr lang="fr-FR" baseline="0" dirty="0" smtClean="0"/>
              <a:t>LP CHÂTEAU BLANC (Effectifs)</a:t>
            </a:r>
          </a:p>
          <a:p>
            <a:pPr marL="171450" indent="-171450">
              <a:buFontTx/>
              <a:buChar char="-"/>
            </a:pPr>
            <a:r>
              <a:rPr lang="fr-FR" baseline="0" dirty="0" smtClean="0"/>
              <a:t>LP MARCHAL LECLERC ( effectifs) </a:t>
            </a:r>
          </a:p>
          <a:p>
            <a:pPr marL="171450" indent="-171450">
              <a:buFontTx/>
              <a:buChar char="-"/>
            </a:pPr>
            <a:r>
              <a:rPr lang="fr-FR" baseline="0" dirty="0" smtClean="0"/>
              <a:t>St François </a:t>
            </a:r>
            <a:r>
              <a:rPr lang="fr-FR" baseline="0" dirty="0" err="1" smtClean="0"/>
              <a:t>pb</a:t>
            </a:r>
            <a:r>
              <a:rPr lang="fr-FR" baseline="0" dirty="0" smtClean="0"/>
              <a:t> espace de confiance ? </a:t>
            </a:r>
          </a:p>
          <a:p>
            <a:pPr marL="0" indent="0">
              <a:buFontTx/>
              <a:buNone/>
            </a:pPr>
            <a:endParaRPr lang="fr-FR" dirty="0" smtClean="0"/>
          </a:p>
          <a:p>
            <a:pPr marL="0" indent="0">
              <a:buFontTx/>
              <a:buNone/>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18</a:t>
            </a:fld>
            <a:endParaRPr lang="fr-FR" dirty="0"/>
          </a:p>
        </p:txBody>
      </p:sp>
    </p:spTree>
    <p:extLst>
      <p:ext uri="{BB962C8B-B14F-4D97-AF65-F5344CB8AC3E}">
        <p14:creationId xmlns:p14="http://schemas.microsoft.com/office/powerpoint/2010/main" val="566163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Question sur le lycée en Forêt 12,72 à</a:t>
            </a:r>
            <a:r>
              <a:rPr lang="fr-FR" baseline="0" dirty="0" smtClean="0"/>
              <a:t> 13,61 + 1 point en 2 sessions pour rejoindre la moyenne académique : qu’avez vous changé dans votre OF et votre OC ? </a:t>
            </a:r>
          </a:p>
          <a:p>
            <a:endParaRPr lang="fr-FR" baseline="0" dirty="0" smtClean="0"/>
          </a:p>
          <a:p>
            <a:r>
              <a:rPr lang="fr-FR" baseline="0" dirty="0" smtClean="0"/>
              <a:t>BRZESKA de 13 à 14,19 ? Effectifs</a:t>
            </a:r>
          </a:p>
          <a:p>
            <a:endParaRPr lang="fr-FR" baseline="0" dirty="0" smtClean="0"/>
          </a:p>
          <a:p>
            <a:r>
              <a:rPr lang="fr-FR" baseline="0" dirty="0" smtClean="0"/>
              <a:t>St Louis de grosses fluctuations  : pourquoi ? </a:t>
            </a:r>
          </a:p>
          <a:p>
            <a:endParaRPr lang="fr-FR" baseline="0" dirty="0" smtClean="0"/>
          </a:p>
          <a:p>
            <a:r>
              <a:rPr lang="fr-FR" baseline="0" dirty="0" smtClean="0"/>
              <a:t>Jean ZAY  : 14% des candidats ont une inaptitude partielle.</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19</a:t>
            </a:fld>
            <a:endParaRPr lang="fr-FR" dirty="0"/>
          </a:p>
        </p:txBody>
      </p:sp>
    </p:spTree>
    <p:extLst>
      <p:ext uri="{BB962C8B-B14F-4D97-AF65-F5344CB8AC3E}">
        <p14:creationId xmlns:p14="http://schemas.microsoft.com/office/powerpoint/2010/main" val="25061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Lire les</a:t>
            </a:r>
            <a:r>
              <a:rPr lang="fr-FR" baseline="0" dirty="0" smtClean="0"/>
              <a:t> éléments de la circulaire.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a:t>
            </a:fld>
            <a:endParaRPr lang="fr-FR"/>
          </a:p>
        </p:txBody>
      </p:sp>
    </p:spTree>
    <p:extLst>
      <p:ext uri="{BB962C8B-B14F-4D97-AF65-F5344CB8AC3E}">
        <p14:creationId xmlns:p14="http://schemas.microsoft.com/office/powerpoint/2010/main" val="3884501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écart de 1,47  points de moyenne entre 2 EPLE au sein d’un même département :  une réduction par rapport à l’année dernière  : 2,43</a:t>
            </a:r>
          </a:p>
          <a:p>
            <a:endParaRPr lang="fr-FR" baseline="0" dirty="0" smtClean="0"/>
          </a:p>
          <a:p>
            <a:r>
              <a:rPr lang="fr-FR" baseline="0" dirty="0" smtClean="0"/>
              <a:t>Tous les EPLE sont dans l’espace de confiance.  </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20</a:t>
            </a:fld>
            <a:endParaRPr lang="fr-FR"/>
          </a:p>
        </p:txBody>
      </p:sp>
    </p:spTree>
    <p:extLst>
      <p:ext uri="{BB962C8B-B14F-4D97-AF65-F5344CB8AC3E}">
        <p14:creationId xmlns:p14="http://schemas.microsoft.com/office/powerpoint/2010/main" val="337041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Vous devez utiliser un conseil d’enseignement de fin d’année pour analyser vos résultats et les comparer ( Sur plusieurs années / EPLE / </a:t>
            </a:r>
            <a:r>
              <a:rPr lang="fr-FR" baseline="0" dirty="0" err="1" smtClean="0"/>
              <a:t>Acad</a:t>
            </a:r>
            <a:r>
              <a:rPr lang="fr-FR" baseline="0" dirty="0" smtClean="0"/>
              <a:t>) </a:t>
            </a:r>
            <a:r>
              <a:rPr lang="fr-FR" baseline="0" dirty="0" smtClean="0">
                <a:sym typeface="Wingdings"/>
              </a:rPr>
              <a:t>prise de décision sur l’OF / OC</a:t>
            </a:r>
            <a:endParaRPr lang="fr-FR" baseline="0" dirty="0" smtClean="0"/>
          </a:p>
          <a:p>
            <a:pPr marL="171450" indent="-171450">
              <a:buFontTx/>
              <a:buChar char="-"/>
            </a:pPr>
            <a:endParaRPr lang="fr-FR" baseline="0" dirty="0" smtClean="0">
              <a:sym typeface="Wingdings"/>
            </a:endParaRPr>
          </a:p>
          <a:p>
            <a:pPr marL="171450" indent="-171450">
              <a:buFontTx/>
              <a:buChar char="-"/>
            </a:pPr>
            <a:r>
              <a:rPr lang="fr-FR" baseline="0" dirty="0" smtClean="0">
                <a:sym typeface="Wingdings"/>
              </a:rPr>
              <a:t>Des cas particuliers  : </a:t>
            </a:r>
          </a:p>
          <a:p>
            <a:pPr marL="171450" indent="-171450">
              <a:buFontTx/>
              <a:buChar char="-"/>
            </a:pPr>
            <a:endParaRPr lang="fr-FR" baseline="0" dirty="0" smtClean="0">
              <a:sym typeface="Wingdings"/>
            </a:endParaRPr>
          </a:p>
          <a:p>
            <a:pPr marL="171450" indent="-171450">
              <a:buFontTx/>
              <a:buChar char="-"/>
            </a:pPr>
            <a:r>
              <a:rPr lang="fr-FR" baseline="0" dirty="0" smtClean="0">
                <a:sym typeface="Wingdings"/>
              </a:rPr>
              <a:t>Lycée Alain Fournier de 13,18 à 14,17 en 2 Sessions : qu’avez vous changer dans l’OF et l’OC  Dans une moindre mesure même profil pour J Cœur.</a:t>
            </a:r>
          </a:p>
          <a:p>
            <a:pPr marL="171450" indent="-171450">
              <a:buFontTx/>
              <a:buChar char="-"/>
            </a:pPr>
            <a:r>
              <a:rPr lang="fr-FR" baseline="0" dirty="0" smtClean="0">
                <a:sym typeface="Wingdings"/>
              </a:rPr>
              <a:t>Lycée La Salle de 13,17 à 14,79 en 2 session qu’avez vous fait ?. </a:t>
            </a:r>
          </a:p>
          <a:p>
            <a:pPr marL="171450" indent="-171450">
              <a:buFontTx/>
              <a:buChar char="-"/>
            </a:pPr>
            <a:r>
              <a:rPr lang="fr-FR" baseline="0" dirty="0" smtClean="0">
                <a:sym typeface="Wingdings"/>
              </a:rPr>
              <a:t>A l’inverse lycée Vaillant Vierzon  : en baisse depuis 4 sessions  : que se passe </a:t>
            </a:r>
            <a:r>
              <a:rPr lang="fr-FR" baseline="0" dirty="0" err="1" smtClean="0">
                <a:sym typeface="Wingdings"/>
              </a:rPr>
              <a:t>t</a:t>
            </a:r>
            <a:r>
              <a:rPr lang="fr-FR" baseline="0" dirty="0" smtClean="0">
                <a:sym typeface="Wingdings"/>
              </a:rPr>
              <a:t> il  ? Qu’elle OF OC ? </a:t>
            </a:r>
          </a:p>
          <a:p>
            <a:pPr marL="171450" indent="-171450">
              <a:buFontTx/>
              <a:buChar char="-"/>
            </a:pPr>
            <a:r>
              <a:rPr lang="fr-FR" baseline="0" dirty="0" smtClean="0">
                <a:sym typeface="Wingdings"/>
              </a:rPr>
              <a:t>Henri Brisson idem de 15,22 à 14,02 mais dans la moyenne </a:t>
            </a:r>
            <a:r>
              <a:rPr lang="fr-FR" baseline="0" dirty="0" err="1" smtClean="0">
                <a:sym typeface="Wingdings"/>
              </a:rPr>
              <a:t>acad</a:t>
            </a:r>
            <a:r>
              <a:rPr lang="fr-FR" baseline="0" dirty="0" smtClean="0">
                <a:sym typeface="Wingdings"/>
              </a:rPr>
              <a:t> ;</a:t>
            </a:r>
          </a:p>
          <a:p>
            <a:pPr marL="171450" indent="-171450">
              <a:buFontTx/>
              <a:buChar char="-"/>
            </a:pPr>
            <a:r>
              <a:rPr lang="fr-FR" baseline="0" dirty="0" smtClean="0">
                <a:sym typeface="Wingdings"/>
              </a:rPr>
              <a:t> L PE MARTIN  :  Correction de courbe pour revenir à la moyenne.  </a:t>
            </a:r>
          </a:p>
          <a:p>
            <a:pPr marL="171450" indent="-171450">
              <a:buFontTx/>
              <a:buChar char="-"/>
            </a:pPr>
            <a:endParaRPr lang="fr-FR" baseline="0" dirty="0" smtClean="0">
              <a:sym typeface="Wingdings"/>
            </a:endParaRPr>
          </a:p>
          <a:p>
            <a:endParaRPr lang="fr-FR" dirty="0" smtClean="0"/>
          </a:p>
          <a:p>
            <a:r>
              <a:rPr lang="fr-FR" dirty="0" smtClean="0"/>
              <a:t>M de NAVARRE  : 15,33 % des candidats ont une</a:t>
            </a:r>
            <a:r>
              <a:rPr lang="fr-FR" baseline="0" dirty="0" smtClean="0"/>
              <a:t> inaptitude partielle. </a:t>
            </a:r>
          </a:p>
          <a:p>
            <a:r>
              <a:rPr lang="fr-FR" baseline="0" dirty="0" smtClean="0"/>
              <a:t>Jacques cœur : 12,42 %</a:t>
            </a:r>
          </a:p>
          <a:p>
            <a:r>
              <a:rPr lang="fr-FR" baseline="0" dirty="0" smtClean="0"/>
              <a:t>Jean MOULIN  : 11,11 %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21</a:t>
            </a:fld>
            <a:endParaRPr lang="fr-FR" dirty="0"/>
          </a:p>
        </p:txBody>
      </p:sp>
    </p:spTree>
    <p:extLst>
      <p:ext uri="{BB962C8B-B14F-4D97-AF65-F5344CB8AC3E}">
        <p14:creationId xmlns:p14="http://schemas.microsoft.com/office/powerpoint/2010/main" val="2914117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écart de 1,68  points de moyenne entre 2 EPLE au sein d’un même département :  une réduction par rapport à l’année dernière  : 1,98</a:t>
            </a:r>
          </a:p>
          <a:p>
            <a:endParaRPr lang="fr-FR" baseline="0" dirty="0" smtClean="0"/>
          </a:p>
          <a:p>
            <a:r>
              <a:rPr lang="fr-FR" baseline="0" dirty="0" smtClean="0"/>
              <a:t>2 EPLE en dehors de l’espace de confiance  : </a:t>
            </a:r>
          </a:p>
          <a:p>
            <a:pPr marL="171450" indent="-171450">
              <a:buFontTx/>
              <a:buChar char="-"/>
            </a:pPr>
            <a:r>
              <a:rPr lang="fr-FR" baseline="0" dirty="0" smtClean="0"/>
              <a:t>Jean Gi </a:t>
            </a:r>
          </a:p>
          <a:p>
            <a:pPr marL="171450" indent="-171450">
              <a:buFontTx/>
              <a:buChar char="-"/>
            </a:pPr>
            <a:r>
              <a:rPr lang="fr-FR" baseline="0" dirty="0" smtClean="0"/>
              <a:t>Lycée Balzac.  </a:t>
            </a:r>
            <a:r>
              <a:rPr lang="fr-FR" baseline="0" dirty="0" smtClean="0">
                <a:sym typeface="Wingdings"/>
              </a:rPr>
              <a:t> Décision d’</a:t>
            </a:r>
            <a:r>
              <a:rPr lang="fr-FR" baseline="0" dirty="0" err="1" smtClean="0">
                <a:sym typeface="Wingdings"/>
              </a:rPr>
              <a:t>harmo</a:t>
            </a:r>
            <a:r>
              <a:rPr lang="fr-FR" baseline="0" dirty="0" smtClean="0">
                <a:sym typeface="Wingdings"/>
              </a:rPr>
              <a:t> prise en commission. </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22</a:t>
            </a:fld>
            <a:endParaRPr lang="fr-FR"/>
          </a:p>
        </p:txBody>
      </p:sp>
    </p:spTree>
    <p:extLst>
      <p:ext uri="{BB962C8B-B14F-4D97-AF65-F5344CB8AC3E}">
        <p14:creationId xmlns:p14="http://schemas.microsoft.com/office/powerpoint/2010/main" val="2063874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L’analyse de l’historique des moyennes EPS</a:t>
            </a:r>
            <a:r>
              <a:rPr lang="fr-FR" baseline="0" dirty="0" smtClean="0"/>
              <a:t> au sein de chaque établissement est indispensable pour chaque équipe afin de mesurer l’effet de l’offre de formation, de l’offre de certification sur les acquis des élèves en fin de cursus.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Vous devez utiliser un conseil d’enseignement de fin d’année pour analyser vos résultats et les comparer ( Sur plusieurs années / EPLE / </a:t>
            </a:r>
            <a:r>
              <a:rPr lang="fr-FR" baseline="0" dirty="0" err="1" smtClean="0"/>
              <a:t>Acad</a:t>
            </a:r>
            <a:r>
              <a:rPr lang="fr-FR" baseline="0" dirty="0" smtClean="0"/>
              <a:t>) </a:t>
            </a:r>
            <a:r>
              <a:rPr lang="fr-FR" baseline="0" dirty="0" smtClean="0">
                <a:sym typeface="Wingdings"/>
              </a:rPr>
              <a:t>prise de décision sur l’OF / OC</a:t>
            </a:r>
            <a:endParaRPr lang="fr-FR" baseline="0" dirty="0" smtClean="0"/>
          </a:p>
          <a:p>
            <a:endParaRPr lang="fr-FR" baseline="0" dirty="0" smtClean="0"/>
          </a:p>
          <a:p>
            <a:pPr marL="171450" indent="-171450">
              <a:buFontTx/>
              <a:buChar char="-"/>
            </a:pPr>
            <a:endParaRPr lang="fr-FR" baseline="0" dirty="0" smtClean="0">
              <a:sym typeface="Wingdings"/>
            </a:endParaRPr>
          </a:p>
          <a:p>
            <a:pPr marL="171450" indent="-171450">
              <a:buFontTx/>
              <a:buChar char="-"/>
            </a:pPr>
            <a:r>
              <a:rPr lang="fr-FR" baseline="0" dirty="0" smtClean="0">
                <a:sym typeface="Wingdings"/>
              </a:rPr>
              <a:t>Des cas particuliers  : </a:t>
            </a:r>
          </a:p>
          <a:p>
            <a:r>
              <a:rPr lang="fr-FR" dirty="0" smtClean="0"/>
              <a:t>- Lycée Blaise pascal en progression depuis 3 ans </a:t>
            </a:r>
            <a:r>
              <a:rPr lang="fr-FR" dirty="0" smtClean="0">
                <a:sym typeface="Wingdings"/>
              </a:rPr>
              <a:t> encore un</a:t>
            </a:r>
            <a:r>
              <a:rPr lang="fr-FR" baseline="0" dirty="0" smtClean="0">
                <a:sym typeface="Wingdings"/>
              </a:rPr>
              <a:t> peu en dessous de la </a:t>
            </a:r>
            <a:r>
              <a:rPr lang="fr-FR" baseline="0" dirty="0" err="1" smtClean="0">
                <a:sym typeface="Wingdings"/>
              </a:rPr>
              <a:t>Moy</a:t>
            </a:r>
            <a:r>
              <a:rPr lang="fr-FR" baseline="0" dirty="0" smtClean="0">
                <a:sym typeface="Wingdings"/>
              </a:rPr>
              <a:t> mais public particulier. </a:t>
            </a:r>
          </a:p>
          <a:p>
            <a:pPr marL="171450" indent="-171450">
              <a:buFontTx/>
              <a:buChar char="-"/>
            </a:pPr>
            <a:r>
              <a:rPr lang="fr-FR" dirty="0" smtClean="0"/>
              <a:t>Lycée Balzac de 13,92 à 14,73 en 3 sessions</a:t>
            </a:r>
            <a:r>
              <a:rPr lang="fr-FR" baseline="0" dirty="0" smtClean="0"/>
              <a:t> : Pb d’espace de confiance. </a:t>
            </a:r>
          </a:p>
          <a:p>
            <a:pPr marL="171450" indent="-171450">
              <a:buFontTx/>
              <a:buChar char="-"/>
            </a:pPr>
            <a:r>
              <a:rPr lang="fr-FR" baseline="0" dirty="0" smtClean="0"/>
              <a:t>Jean Gi attention à rester dans l’espace de confiance en progression constante ?? Je n’ai pas constaté dans mon passage dans votre EPLE un niveau d’élèves hors du commun !</a:t>
            </a: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23</a:t>
            </a:fld>
            <a:endParaRPr lang="fr-FR" dirty="0"/>
          </a:p>
        </p:txBody>
      </p:sp>
    </p:spTree>
    <p:extLst>
      <p:ext uri="{BB962C8B-B14F-4D97-AF65-F5344CB8AC3E}">
        <p14:creationId xmlns:p14="http://schemas.microsoft.com/office/powerpoint/2010/main" val="63243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a:t>
            </a:r>
            <a:r>
              <a:rPr lang="fr-FR" baseline="0" dirty="0" smtClean="0"/>
              <a:t> écart de 2,90  points de moyenne entre 2 EPLE au sein d’un même département ?  :  une augmentation par rapport à l’année dernière  : 2,81 </a:t>
            </a:r>
            <a:r>
              <a:rPr lang="fr-FR" baseline="0" dirty="0" smtClean="0">
                <a:sym typeface="Wingdings"/>
              </a:rPr>
              <a:t> une alerte sur le plan de l’équité au sein d’un même département</a:t>
            </a:r>
            <a:endParaRPr lang="fr-FR" baseline="0" dirty="0" smtClean="0"/>
          </a:p>
          <a:p>
            <a:endParaRPr lang="fr-FR" baseline="0" dirty="0" smtClean="0"/>
          </a:p>
          <a:p>
            <a:r>
              <a:rPr lang="fr-FR" baseline="0" dirty="0" smtClean="0"/>
              <a:t>EPLE en dehors de l’espace de confiance  : </a:t>
            </a:r>
          </a:p>
          <a:p>
            <a:pPr marL="171450" indent="-171450">
              <a:buFontTx/>
              <a:buChar char="-"/>
            </a:pPr>
            <a:r>
              <a:rPr lang="fr-FR" baseline="0" dirty="0" smtClean="0"/>
              <a:t>Lycée Choiseul </a:t>
            </a:r>
          </a:p>
          <a:p>
            <a:pPr marL="171450" indent="-171450">
              <a:buFontTx/>
              <a:buChar char="-"/>
            </a:pPr>
            <a:r>
              <a:rPr lang="fr-FR" baseline="0" dirty="0" smtClean="0"/>
              <a:t>St Grégoire </a:t>
            </a:r>
          </a:p>
          <a:p>
            <a:pPr marL="171450" indent="-171450">
              <a:buFontTx/>
              <a:buChar char="-"/>
            </a:pPr>
            <a:r>
              <a:rPr lang="fr-FR" baseline="0" dirty="0" smtClean="0">
                <a:sym typeface="Wingdings"/>
              </a:rPr>
              <a:t>Martin NADAUD  Effectif. </a:t>
            </a:r>
          </a:p>
          <a:p>
            <a:pPr marL="171450" indent="-171450">
              <a:buFont typeface="Wingdings" charset="0"/>
              <a:buChar char="à"/>
            </a:pPr>
            <a:r>
              <a:rPr lang="fr-FR" baseline="0" dirty="0" smtClean="0">
                <a:sym typeface="Wingdings"/>
              </a:rPr>
              <a:t>Pourquoi ? CP5 présente ? </a:t>
            </a:r>
            <a:endParaRPr lang="fr-FR" baseline="0" dirty="0" smtClean="0"/>
          </a:p>
          <a:p>
            <a:pPr marL="0" indent="0">
              <a:buFont typeface="Wingdings" charset="0"/>
              <a:buNone/>
            </a:pPr>
            <a:endParaRPr lang="fr-FR" baseline="0" dirty="0" smtClean="0"/>
          </a:p>
          <a:p>
            <a:r>
              <a:rPr lang="fr-FR" baseline="0" dirty="0" smtClean="0"/>
              <a:t>Par ailleurs, si on regarde les résultats des élèves du 37 au bac, la plus value de l’EPS = à O puisque que M 37 = M </a:t>
            </a:r>
            <a:r>
              <a:rPr lang="fr-FR" baseline="0" dirty="0" err="1" smtClean="0"/>
              <a:t>Acad</a:t>
            </a:r>
            <a:r>
              <a:rPr lang="fr-FR" baseline="0" dirty="0" smtClean="0"/>
              <a:t> ? </a:t>
            </a:r>
          </a:p>
          <a:p>
            <a:r>
              <a:rPr lang="fr-FR" baseline="0" dirty="0" smtClean="0"/>
              <a:t>Même si cela reste globalement assez cohérent. </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24</a:t>
            </a:fld>
            <a:endParaRPr lang="fr-FR"/>
          </a:p>
        </p:txBody>
      </p:sp>
    </p:spTree>
    <p:extLst>
      <p:ext uri="{BB962C8B-B14F-4D97-AF65-F5344CB8AC3E}">
        <p14:creationId xmlns:p14="http://schemas.microsoft.com/office/powerpoint/2010/main" val="3171464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L’analyse de l’historique des moyennes EPS</a:t>
            </a:r>
            <a:r>
              <a:rPr lang="fr-FR" baseline="0" dirty="0" smtClean="0"/>
              <a:t> au sein de chaque établissement est indispensable pour chaque équipe afin de mesurer l’effet de l’offre de formation, de l’offre de certification sur les acquis des élèves en fin de cursus.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Vous devez utiliser un conseil d’enseignement de fin d’année pour analyser vos résultats et les comparer ( Sur plusieurs années / EPLE / </a:t>
            </a:r>
            <a:r>
              <a:rPr lang="fr-FR" baseline="0" dirty="0" err="1" smtClean="0"/>
              <a:t>Acad</a:t>
            </a:r>
            <a:r>
              <a:rPr lang="fr-FR" baseline="0" dirty="0" smtClean="0"/>
              <a:t>) </a:t>
            </a:r>
            <a:r>
              <a:rPr lang="fr-FR" baseline="0" dirty="0" smtClean="0">
                <a:sym typeface="Wingdings"/>
              </a:rPr>
              <a:t>prise de décision sur l’OF / OC</a:t>
            </a:r>
            <a:endParaRPr lang="fr-FR" baseline="0" dirty="0" smtClean="0"/>
          </a:p>
          <a:p>
            <a:endParaRPr lang="fr-FR" baseline="0" dirty="0" smtClean="0"/>
          </a:p>
          <a:p>
            <a:r>
              <a:rPr lang="fr-FR" dirty="0" smtClean="0"/>
              <a:t>Cas lycée Choiseul </a:t>
            </a:r>
          </a:p>
          <a:p>
            <a:r>
              <a:rPr lang="fr-FR" dirty="0" smtClean="0"/>
              <a:t>Cas lycée M NADAUD </a:t>
            </a:r>
          </a:p>
          <a:p>
            <a:endParaRPr lang="fr-FR" dirty="0" smtClean="0"/>
          </a:p>
          <a:p>
            <a:r>
              <a:rPr lang="fr-FR" dirty="0" smtClean="0"/>
              <a:t>Lycée Balzac</a:t>
            </a:r>
            <a:r>
              <a:rPr lang="fr-FR" baseline="0" dirty="0" smtClean="0"/>
              <a:t> : 18,29 % des candidats ont une inaptitude partielle</a:t>
            </a:r>
          </a:p>
          <a:p>
            <a:r>
              <a:rPr lang="fr-FR" baseline="0" dirty="0" smtClean="0"/>
              <a:t>Lycée </a:t>
            </a:r>
            <a:r>
              <a:rPr lang="fr-FR" baseline="0" dirty="0" err="1" smtClean="0"/>
              <a:t>choiseul</a:t>
            </a:r>
            <a:r>
              <a:rPr lang="fr-FR" baseline="0" dirty="0" smtClean="0"/>
              <a:t> : 28 % !!!!</a:t>
            </a:r>
          </a:p>
          <a:p>
            <a:r>
              <a:rPr lang="fr-FR" baseline="0" dirty="0" smtClean="0"/>
              <a:t>St MEDARD  : 19,56 %</a:t>
            </a:r>
          </a:p>
          <a:p>
            <a:r>
              <a:rPr lang="fr-FR" baseline="0" dirty="0" smtClean="0"/>
              <a:t>A VIGNY LOCHES  : 14,57 %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25</a:t>
            </a:fld>
            <a:endParaRPr lang="fr-FR" dirty="0"/>
          </a:p>
        </p:txBody>
      </p:sp>
    </p:spTree>
    <p:extLst>
      <p:ext uri="{BB962C8B-B14F-4D97-AF65-F5344CB8AC3E}">
        <p14:creationId xmlns:p14="http://schemas.microsoft.com/office/powerpoint/2010/main" val="3454582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Paul</a:t>
            </a:r>
            <a:r>
              <a:rPr lang="fr-FR" baseline="0" dirty="0" smtClean="0"/>
              <a:t> Louis Courrier 12,78 à 14,42 </a:t>
            </a:r>
            <a:r>
              <a:rPr lang="fr-FR" baseline="0" dirty="0" smtClean="0">
                <a:sym typeface="Wingdings"/>
              </a:rPr>
              <a:t> Qu’avez vous fait ? </a:t>
            </a:r>
          </a:p>
          <a:p>
            <a:r>
              <a:rPr lang="fr-FR" baseline="0" dirty="0" smtClean="0">
                <a:sym typeface="Wingdings"/>
              </a:rPr>
              <a:t>Idem PL COURIER</a:t>
            </a:r>
          </a:p>
          <a:p>
            <a:r>
              <a:rPr lang="fr-FR" baseline="0" dirty="0" smtClean="0">
                <a:sym typeface="Wingdings"/>
              </a:rPr>
              <a:t>St Grégoire 14,86 attention à rester dans l’espace de confiance.</a:t>
            </a:r>
          </a:p>
          <a:p>
            <a:r>
              <a:rPr lang="fr-FR" baseline="0" dirty="0" smtClean="0">
                <a:sym typeface="Wingdings"/>
              </a:rPr>
              <a:t>Grosse variation : </a:t>
            </a:r>
            <a:r>
              <a:rPr lang="fr-FR" baseline="0" dirty="0" err="1" smtClean="0">
                <a:sym typeface="Wingdings"/>
              </a:rPr>
              <a:t>ste</a:t>
            </a:r>
            <a:r>
              <a:rPr lang="fr-FR" baseline="0" dirty="0" smtClean="0">
                <a:sym typeface="Wingdings"/>
              </a:rPr>
              <a:t> marguerite.  </a:t>
            </a:r>
          </a:p>
          <a:p>
            <a:endParaRPr lang="fr-FR" dirty="0" smtClean="0"/>
          </a:p>
          <a:p>
            <a:r>
              <a:rPr lang="fr-FR" dirty="0" smtClean="0"/>
              <a:t>Paul Louis Courier</a:t>
            </a:r>
            <a:r>
              <a:rPr lang="fr-FR" baseline="0" dirty="0" smtClean="0"/>
              <a:t>  : 11,26 % des candidats avec une inaptitude partielle.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26</a:t>
            </a:fld>
            <a:endParaRPr lang="fr-FR" dirty="0"/>
          </a:p>
        </p:txBody>
      </p:sp>
    </p:spTree>
    <p:extLst>
      <p:ext uri="{BB962C8B-B14F-4D97-AF65-F5344CB8AC3E}">
        <p14:creationId xmlns:p14="http://schemas.microsoft.com/office/powerpoint/2010/main" val="270640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moyenne 41 toujours en dessous de la M </a:t>
            </a:r>
            <a:r>
              <a:rPr lang="fr-FR" dirty="0" err="1" smtClean="0"/>
              <a:t>Acad</a:t>
            </a:r>
            <a:r>
              <a:rPr lang="fr-FR" dirty="0" smtClean="0"/>
              <a:t> mais c’est</a:t>
            </a:r>
            <a:r>
              <a:rPr lang="fr-FR" baseline="0" dirty="0" smtClean="0"/>
              <a:t> mieux </a:t>
            </a:r>
            <a:endParaRPr lang="fr-FR" dirty="0" smtClean="0"/>
          </a:p>
          <a:p>
            <a:endParaRPr lang="fr-FR" dirty="0" smtClean="0"/>
          </a:p>
          <a:p>
            <a:r>
              <a:rPr lang="fr-FR" dirty="0" smtClean="0"/>
              <a:t>Un</a:t>
            </a:r>
            <a:r>
              <a:rPr lang="fr-FR" baseline="0" dirty="0" smtClean="0"/>
              <a:t> écart de 1,28 points de moyenne entre 2 EPLE au sein d’un même département </a:t>
            </a:r>
            <a:r>
              <a:rPr lang="fr-FR" baseline="0" dirty="0" smtClean="0">
                <a:sym typeface="Wingdings"/>
              </a:rPr>
              <a:t> 2 points l’année dernière. </a:t>
            </a:r>
            <a:r>
              <a:rPr lang="fr-FR" baseline="0" dirty="0" smtClean="0"/>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27</a:t>
            </a:fld>
            <a:endParaRPr lang="fr-FR"/>
          </a:p>
        </p:txBody>
      </p:sp>
    </p:spTree>
    <p:extLst>
      <p:ext uri="{BB962C8B-B14F-4D97-AF65-F5344CB8AC3E}">
        <p14:creationId xmlns:p14="http://schemas.microsoft.com/office/powerpoint/2010/main" val="1418540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L’analyse de l’historique des moyennes EPS</a:t>
            </a:r>
            <a:r>
              <a:rPr lang="fr-FR" baseline="0" dirty="0" smtClean="0"/>
              <a:t> au sein de chaque établissement est indispensable pour chaque équipe afin de mesurer l’effet de l’offre de formation, de l’offre de certification sur les acquis des élèves en fin de cursus.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Vous devez utiliser un conseil d’enseignement de fin d’année pour analyser vos résultats et les comparer ( Sur plusieurs années / EPLE / </a:t>
            </a:r>
            <a:r>
              <a:rPr lang="fr-FR" baseline="0" dirty="0" err="1" smtClean="0"/>
              <a:t>Acad</a:t>
            </a:r>
            <a:r>
              <a:rPr lang="fr-FR" baseline="0" dirty="0" smtClean="0"/>
              <a:t>) </a:t>
            </a:r>
            <a:r>
              <a:rPr lang="fr-FR" baseline="0" dirty="0" smtClean="0">
                <a:sym typeface="Wingdings"/>
              </a:rPr>
              <a:t>prise de décision sur l’OF / OC</a:t>
            </a:r>
            <a:endParaRPr lang="fr-FR" baseline="0" dirty="0" smtClean="0"/>
          </a:p>
          <a:p>
            <a:endParaRPr lang="fr-FR" baseline="0" dirty="0" smtClean="0"/>
          </a:p>
          <a:p>
            <a:endParaRPr lang="fr-FR" baseline="0" dirty="0" smtClean="0"/>
          </a:p>
          <a:p>
            <a:r>
              <a:rPr lang="fr-FR" dirty="0" smtClean="0"/>
              <a:t>DESSAIGNE</a:t>
            </a:r>
            <a:r>
              <a:rPr lang="fr-FR" baseline="0" dirty="0" smtClean="0"/>
              <a:t> En </a:t>
            </a:r>
            <a:r>
              <a:rPr lang="fr-FR" baseline="0" dirty="0" err="1" smtClean="0"/>
              <a:t>progrés</a:t>
            </a:r>
            <a:r>
              <a:rPr lang="fr-FR" baseline="0" dirty="0" smtClean="0"/>
              <a:t>.</a:t>
            </a:r>
          </a:p>
          <a:p>
            <a:endParaRPr lang="fr-FR" baseline="0" dirty="0" smtClean="0"/>
          </a:p>
          <a:p>
            <a:r>
              <a:rPr lang="fr-FR" baseline="0" dirty="0" smtClean="0"/>
              <a:t>Lycée RONSARD 18,78% des candidats ont une inaptitude partielle</a:t>
            </a:r>
          </a:p>
          <a:p>
            <a:r>
              <a:rPr lang="fr-FR" baseline="0" dirty="0" smtClean="0"/>
              <a:t>Augustin THIERRY 12,44%</a:t>
            </a:r>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28</a:t>
            </a:fld>
            <a:endParaRPr lang="fr-FR" dirty="0"/>
          </a:p>
        </p:txBody>
      </p:sp>
    </p:spTree>
    <p:extLst>
      <p:ext uri="{BB962C8B-B14F-4D97-AF65-F5344CB8AC3E}">
        <p14:creationId xmlns:p14="http://schemas.microsoft.com/office/powerpoint/2010/main" val="3358417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lycée Agricole en dehors de l’espace de confiance  ?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29</a:t>
            </a:fld>
            <a:endParaRPr lang="fr-FR"/>
          </a:p>
        </p:txBody>
      </p:sp>
    </p:spTree>
    <p:extLst>
      <p:ext uri="{BB962C8B-B14F-4D97-AF65-F5344CB8AC3E}">
        <p14:creationId xmlns:p14="http://schemas.microsoft.com/office/powerpoint/2010/main" val="399296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1" baseline="0" dirty="0" smtClean="0"/>
              <a:t>Les activités de CP1 augmentent légèrement cette année 24,56 à 26,97%</a:t>
            </a:r>
          </a:p>
          <a:p>
            <a:pPr marL="0" indent="0">
              <a:buFontTx/>
              <a:buNone/>
            </a:pPr>
            <a:r>
              <a:rPr lang="fr-FR" b="1" baseline="0" dirty="0" smtClean="0"/>
              <a:t>Les activités de CP3 restent stables </a:t>
            </a:r>
          </a:p>
          <a:p>
            <a:pPr marL="0" indent="0">
              <a:buFontTx/>
              <a:buNone/>
            </a:pPr>
            <a:r>
              <a:rPr lang="fr-FR" b="1" baseline="0" dirty="0" smtClean="0"/>
              <a:t>Les activités de CP2 augmentent légèrement de 6,3% à 10,14% -- &gt;Elle méritent sans doute d’être investies davantage encore pour permettre une formation plus équilibrée. </a:t>
            </a:r>
          </a:p>
          <a:p>
            <a:pPr marL="0" indent="0">
              <a:buFontTx/>
              <a:buNone/>
            </a:pPr>
            <a:r>
              <a:rPr lang="fr-FR" b="1" baseline="0" dirty="0" smtClean="0"/>
              <a:t>Les activités de CP4 ont clairement diminuées depuis 2009 de la moitié du temps d’enseignement à 1/3 du temps d’enseignement. Elles représentent encore 33,4 % du temps d’enseignement.</a:t>
            </a:r>
          </a:p>
          <a:p>
            <a:pPr marL="0" indent="0">
              <a:buFontTx/>
              <a:buNone/>
            </a:pPr>
            <a:r>
              <a:rPr lang="fr-FR" b="1" baseline="0" dirty="0" smtClean="0"/>
              <a:t>Les activités de CP5 continuent à progresser pour arriver à 16,16% cette année. </a:t>
            </a:r>
            <a:r>
              <a:rPr lang="fr-FR" b="1" baseline="0" dirty="0" smtClean="0">
                <a:sym typeface="Wingdings"/>
              </a:rPr>
              <a:t>Rappel des programmes : minimum 2 cycles CP5 puisque pas ces activités ne sont pas enseignées en collège. </a:t>
            </a:r>
          </a:p>
          <a:p>
            <a:pPr marL="0" indent="0">
              <a:buFontTx/>
              <a:buNone/>
            </a:pPr>
            <a:r>
              <a:rPr lang="fr-FR" b="1" baseline="0" dirty="0" smtClean="0">
                <a:sym typeface="Wingdings"/>
              </a:rPr>
              <a:t>Objectif  : permettre à tous les élèves d’atteindre le N4. </a:t>
            </a:r>
          </a:p>
          <a:p>
            <a:pPr marL="0" indent="0">
              <a:buFontTx/>
              <a:buNone/>
            </a:pPr>
            <a:endParaRPr lang="fr-FR" b="1" baseline="0"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a:t>
            </a:fld>
            <a:endParaRPr lang="fr-FR"/>
          </a:p>
        </p:txBody>
      </p:sp>
    </p:spTree>
    <p:extLst>
      <p:ext uri="{BB962C8B-B14F-4D97-AF65-F5344CB8AC3E}">
        <p14:creationId xmlns:p14="http://schemas.microsoft.com/office/powerpoint/2010/main" val="3165712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L’analyse de l’historique des moyennes EPS</a:t>
            </a:r>
            <a:r>
              <a:rPr lang="fr-FR" baseline="0" dirty="0" smtClean="0"/>
              <a:t> au sein de chaque établissement est indispensable pour chaque équipe afin de mesurer l’effet de l’offre de formation, de l’offre de certification sur les acquis des élèves en fin de cursus.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Vous devez utiliser un conseil d’enseignement de fin d’année pour analyser vos résultats et les comparer ( Sur plusieurs années / EPLE / </a:t>
            </a:r>
            <a:r>
              <a:rPr lang="fr-FR" baseline="0" dirty="0" err="1" smtClean="0"/>
              <a:t>Acad</a:t>
            </a:r>
            <a:r>
              <a:rPr lang="fr-FR" baseline="0" dirty="0" smtClean="0"/>
              <a:t>) </a:t>
            </a:r>
            <a:r>
              <a:rPr lang="fr-FR" baseline="0" dirty="0" smtClean="0">
                <a:sym typeface="Wingdings"/>
              </a:rPr>
              <a:t>prise de décision sur l’OF / OC</a:t>
            </a:r>
            <a:endParaRPr lang="fr-FR" baseline="0" dirty="0" smtClean="0"/>
          </a:p>
          <a:p>
            <a:endParaRPr lang="fr-FR" baseline="0" dirty="0" smtClean="0"/>
          </a:p>
          <a:p>
            <a:r>
              <a:rPr lang="fr-FR" baseline="0" dirty="0" smtClean="0"/>
              <a:t>Lycée ROTROU  : 12,82 % des candidats ont une inaptitude partielle. </a:t>
            </a:r>
          </a:p>
          <a:p>
            <a:r>
              <a:rPr lang="fr-FR" baseline="0" dirty="0" smtClean="0"/>
              <a:t>Lycée ZOLA : 10,12 %</a:t>
            </a:r>
          </a:p>
          <a:p>
            <a:r>
              <a:rPr lang="fr-FR" baseline="0" dirty="0" smtClean="0"/>
              <a:t>MARCEAU  : 10,86 %</a:t>
            </a:r>
          </a:p>
          <a:p>
            <a:endParaRPr lang="fr-FR" baseline="0"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30</a:t>
            </a:fld>
            <a:endParaRPr lang="fr-FR" dirty="0"/>
          </a:p>
        </p:txBody>
      </p:sp>
    </p:spTree>
    <p:extLst>
      <p:ext uri="{BB962C8B-B14F-4D97-AF65-F5344CB8AC3E}">
        <p14:creationId xmlns:p14="http://schemas.microsoft.com/office/powerpoint/2010/main" val="2276616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épreuves ponctuelles avec des moyennes</a:t>
            </a:r>
            <a:r>
              <a:rPr lang="fr-FR" baseline="0" dirty="0" smtClean="0"/>
              <a:t> très en dessous des moyennes en CCF </a:t>
            </a:r>
            <a:r>
              <a:rPr lang="fr-FR" baseline="0" dirty="0" smtClean="0">
                <a:sym typeface="Wingdings"/>
              </a:rPr>
              <a:t> Discours à avoir / candidats. </a:t>
            </a:r>
          </a:p>
          <a:p>
            <a:r>
              <a:rPr lang="fr-FR" baseline="0" dirty="0" smtClean="0">
                <a:sym typeface="Wingdings"/>
              </a:rPr>
              <a:t>Des moyennes d’épreuves ponctuelles en baisse par rapport à 2014 !</a:t>
            </a:r>
          </a:p>
          <a:p>
            <a:r>
              <a:rPr lang="fr-FR" baseline="0" dirty="0" smtClean="0">
                <a:sym typeface="Wingdings"/>
              </a:rPr>
              <a:t>Un écart fille / Garçon encore plus important.  TT et Bad </a:t>
            </a:r>
          </a:p>
          <a:p>
            <a:endParaRPr lang="fr-FR" baseline="0" dirty="0" smtClean="0">
              <a:sym typeface="Wingdings"/>
            </a:endParaRPr>
          </a:p>
          <a:p>
            <a:r>
              <a:rPr lang="fr-FR" baseline="0" dirty="0" smtClean="0">
                <a:sym typeface="Wingdings"/>
              </a:rPr>
              <a:t>Une véritable réflexion doit s’engager dans la préparation des candidats mais aussi dans les modalités d’évaluation  équité sur le territoire national  notamment pour les jeunes filles. </a:t>
            </a:r>
          </a:p>
          <a:p>
            <a:endParaRPr lang="fr-FR" baseline="0" dirty="0" smtClean="0">
              <a:sym typeface="Wingdings"/>
            </a:endParaRPr>
          </a:p>
          <a:p>
            <a:pPr marL="171450" indent="-171450">
              <a:buFont typeface="Wingdings" charset="0"/>
              <a:buChar char="à"/>
            </a:pPr>
            <a:r>
              <a:rPr lang="fr-FR" dirty="0" smtClean="0">
                <a:sym typeface="Wingdings"/>
              </a:rPr>
              <a:t>Réflexion d’</a:t>
            </a:r>
            <a:r>
              <a:rPr lang="fr-FR" dirty="0" err="1" smtClean="0">
                <a:sym typeface="Wingdings"/>
              </a:rPr>
              <a:t>harmo</a:t>
            </a:r>
            <a:r>
              <a:rPr lang="fr-FR" baseline="0" dirty="0" smtClean="0">
                <a:sym typeface="Wingdings"/>
              </a:rPr>
              <a:t> sur la </a:t>
            </a:r>
            <a:r>
              <a:rPr lang="fr-FR" baseline="0" dirty="0" err="1" smtClean="0">
                <a:sym typeface="Wingdings"/>
              </a:rPr>
              <a:t>com</a:t>
            </a:r>
            <a:r>
              <a:rPr lang="fr-FR" baseline="0" dirty="0" smtClean="0">
                <a:sym typeface="Wingdings"/>
              </a:rPr>
              <a:t> </a:t>
            </a:r>
            <a:r>
              <a:rPr lang="fr-FR" baseline="0" dirty="0" err="1" smtClean="0">
                <a:sym typeface="Wingdings"/>
              </a:rPr>
              <a:t>acad</a:t>
            </a:r>
            <a:r>
              <a:rPr lang="fr-FR" baseline="0" dirty="0" smtClean="0">
                <a:sym typeface="Wingdings"/>
              </a:rPr>
              <a:t>  pas ce </a:t>
            </a:r>
            <a:r>
              <a:rPr lang="fr-FR" baseline="0" dirty="0" err="1" smtClean="0">
                <a:sym typeface="Wingdings"/>
              </a:rPr>
              <a:t>pb</a:t>
            </a:r>
            <a:r>
              <a:rPr lang="fr-FR" baseline="0" dirty="0" smtClean="0">
                <a:sym typeface="Wingdings"/>
              </a:rPr>
              <a:t> en voie pro !!</a:t>
            </a:r>
          </a:p>
          <a:p>
            <a:pPr marL="171450" indent="-171450">
              <a:buFont typeface="Wingdings" charset="0"/>
              <a:buChar char="à"/>
            </a:pPr>
            <a:endParaRPr lang="fr-FR" baseline="0"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fr-FR" baseline="0" dirty="0" smtClean="0">
                <a:sym typeface="Wingdings"/>
              </a:rPr>
              <a:t>Un point positif : Votre travail sur 3 années tendrait à réduire les écarts et monter le niveau des acquis des élèves. </a:t>
            </a:r>
          </a:p>
          <a:p>
            <a:pPr marL="171450" indent="-171450">
              <a:buFont typeface="Wingdings" charset="0"/>
              <a:buChar char="à"/>
            </a:pPr>
            <a:endParaRPr lang="fr-FR"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31</a:t>
            </a:fld>
            <a:endParaRPr lang="fr-FR" dirty="0"/>
          </a:p>
        </p:txBody>
      </p:sp>
    </p:spTree>
    <p:extLst>
      <p:ext uri="{BB962C8B-B14F-4D97-AF65-F5344CB8AC3E}">
        <p14:creationId xmlns:p14="http://schemas.microsoft.com/office/powerpoint/2010/main" val="281738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Des taux de présence en hausse sur </a:t>
            </a:r>
            <a:r>
              <a:rPr lang="fr-FR" baseline="0" dirty="0" err="1" smtClean="0"/>
              <a:t>choré</a:t>
            </a:r>
            <a:r>
              <a:rPr lang="fr-FR" baseline="0" dirty="0" smtClean="0"/>
              <a:t> et TT. </a:t>
            </a:r>
          </a:p>
          <a:p>
            <a:endParaRPr lang="fr-FR" dirty="0" smtClean="0"/>
          </a:p>
          <a:p>
            <a:endParaRPr lang="fr-FR" dirty="0" smtClean="0"/>
          </a:p>
          <a:p>
            <a:r>
              <a:rPr lang="fr-FR" dirty="0" smtClean="0"/>
              <a:t>Continuer</a:t>
            </a:r>
            <a:r>
              <a:rPr lang="fr-FR" baseline="0" dirty="0" smtClean="0"/>
              <a:t> à </a:t>
            </a:r>
            <a:r>
              <a:rPr lang="fr-FR" dirty="0" smtClean="0"/>
              <a:t>W en EPLE sur la communication </a:t>
            </a:r>
            <a:endParaRPr lang="fr-FR" baseline="0" dirty="0" smtClean="0"/>
          </a:p>
          <a:p>
            <a:r>
              <a:rPr lang="fr-FR" baseline="0" dirty="0" smtClean="0"/>
              <a:t>C’est un niveau 5 de compétence attendue qui est requis</a:t>
            </a:r>
          </a:p>
          <a:p>
            <a:r>
              <a:rPr lang="fr-FR" baseline="0" dirty="0" smtClean="0"/>
              <a:t>Si inscrits </a:t>
            </a:r>
            <a:r>
              <a:rPr lang="fr-FR" baseline="0" dirty="0" smtClean="0">
                <a:sym typeface="Wingdings"/>
              </a:rPr>
              <a:t> rappeler le calendrier des épreuves afin qu’ils assistent. </a:t>
            </a:r>
          </a:p>
          <a:p>
            <a:endParaRPr lang="fr-FR" baseline="0" dirty="0" smtClean="0">
              <a:sym typeface="Wingdings"/>
            </a:endParaRPr>
          </a:p>
          <a:p>
            <a:r>
              <a:rPr lang="fr-FR" baseline="0" dirty="0" smtClean="0">
                <a:sym typeface="Wingdings"/>
              </a:rPr>
              <a:t>Voir modalité d’accompagnement pour mieux préparer les candidats.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32</a:t>
            </a:fld>
            <a:endParaRPr lang="fr-FR" dirty="0"/>
          </a:p>
        </p:txBody>
      </p:sp>
    </p:spTree>
    <p:extLst>
      <p:ext uri="{BB962C8B-B14F-4D97-AF65-F5344CB8AC3E}">
        <p14:creationId xmlns:p14="http://schemas.microsoft.com/office/powerpoint/2010/main" val="861384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Des candidats en hausse sur la </a:t>
            </a:r>
            <a:r>
              <a:rPr lang="fr-FR" dirty="0" err="1" smtClean="0"/>
              <a:t>choré</a:t>
            </a:r>
            <a:r>
              <a:rPr lang="fr-FR" baseline="0" dirty="0" smtClean="0"/>
              <a:t> </a:t>
            </a:r>
            <a:r>
              <a:rPr lang="fr-FR" baseline="0" dirty="0" err="1" smtClean="0"/>
              <a:t>indiv</a:t>
            </a:r>
            <a:r>
              <a:rPr lang="fr-FR" baseline="0" dirty="0" smtClean="0"/>
              <a:t> et la natation.  + CCF FAC + HNSS et SHN</a:t>
            </a:r>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33</a:t>
            </a:fld>
            <a:endParaRPr lang="fr-FR" dirty="0"/>
          </a:p>
        </p:txBody>
      </p:sp>
    </p:spTree>
    <p:extLst>
      <p:ext uri="{BB962C8B-B14F-4D97-AF65-F5344CB8AC3E}">
        <p14:creationId xmlns:p14="http://schemas.microsoft.com/office/powerpoint/2010/main" val="2524877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particularité :  les notes des filles &gt; ou =  à celles des garçons. Sauf en </a:t>
            </a:r>
            <a:r>
              <a:rPr lang="fr-FR" dirty="0" err="1" smtClean="0"/>
              <a:t>choré</a:t>
            </a:r>
            <a:r>
              <a:rPr lang="fr-FR" dirty="0" smtClean="0"/>
              <a:t> </a:t>
            </a:r>
            <a:r>
              <a:rPr lang="fr-FR" dirty="0" err="1" smtClean="0"/>
              <a:t>indiv</a:t>
            </a:r>
            <a:r>
              <a:rPr lang="fr-FR" dirty="0" smtClean="0"/>
              <a:t> </a:t>
            </a:r>
          </a:p>
          <a:p>
            <a:r>
              <a:rPr lang="fr-FR" dirty="0" smtClean="0"/>
              <a:t>Nb</a:t>
            </a:r>
            <a:r>
              <a:rPr lang="fr-FR" baseline="0" dirty="0" smtClean="0"/>
              <a:t> filles moins important : 681 filles présentes pour 955 garçons.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34</a:t>
            </a:fld>
            <a:endParaRPr lang="fr-FR" dirty="0"/>
          </a:p>
        </p:txBody>
      </p:sp>
    </p:spTree>
    <p:extLst>
      <p:ext uri="{BB962C8B-B14F-4D97-AF65-F5344CB8AC3E}">
        <p14:creationId xmlns:p14="http://schemas.microsoft.com/office/powerpoint/2010/main" val="3861183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grande</a:t>
            </a:r>
            <a:r>
              <a:rPr lang="fr-FR" baseline="0" dirty="0" smtClean="0"/>
              <a:t> stabilité dans les moyennes </a:t>
            </a:r>
          </a:p>
          <a:p>
            <a:endParaRPr lang="fr-FR" dirty="0" smtClean="0"/>
          </a:p>
          <a:p>
            <a:r>
              <a:rPr lang="fr-FR" dirty="0" smtClean="0"/>
              <a:t>Les</a:t>
            </a:r>
            <a:r>
              <a:rPr lang="fr-FR" baseline="0" dirty="0" smtClean="0"/>
              <a:t> moyennes </a:t>
            </a:r>
            <a:r>
              <a:rPr lang="fr-FR" baseline="0" dirty="0" err="1" smtClean="0"/>
              <a:t>acad</a:t>
            </a:r>
            <a:r>
              <a:rPr lang="fr-FR" baseline="0" dirty="0" smtClean="0"/>
              <a:t> des épreuves nationales sont au dessus des moyennes nationales. </a:t>
            </a:r>
          </a:p>
          <a:p>
            <a:r>
              <a:rPr lang="fr-FR" baseline="0" dirty="0" smtClean="0"/>
              <a:t>Moyenne des épreuves </a:t>
            </a:r>
            <a:r>
              <a:rPr lang="fr-FR" baseline="0" dirty="0" err="1" smtClean="0"/>
              <a:t>acad</a:t>
            </a:r>
            <a:r>
              <a:rPr lang="fr-FR" baseline="0" dirty="0" smtClean="0"/>
              <a:t> = </a:t>
            </a:r>
            <a:r>
              <a:rPr lang="fr-FR" baseline="0" dirty="0" smtClean="0">
                <a:sym typeface="Wingdings"/>
              </a:rPr>
              <a:t>11,56  chez nous. </a:t>
            </a:r>
            <a:r>
              <a:rPr lang="fr-FR" baseline="0" dirty="0" smtClean="0"/>
              <a:t>12,09 sur le territoire national</a:t>
            </a:r>
            <a:r>
              <a:rPr lang="fr-FR" baseline="0" dirty="0" smtClean="0">
                <a:sym typeface="Wingdings"/>
              </a:rPr>
              <a:t> </a:t>
            </a:r>
          </a:p>
          <a:p>
            <a:endParaRPr lang="fr-FR" baseline="0" dirty="0" smtClean="0">
              <a:sym typeface="Wingdings"/>
            </a:endParaRPr>
          </a:p>
          <a:p>
            <a:r>
              <a:rPr lang="fr-FR" baseline="0" dirty="0" smtClean="0">
                <a:sym typeface="Wingdings"/>
              </a:rPr>
              <a:t>Sur le CCF FAC nous sommes en dessous du national de 1 point.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35</a:t>
            </a:fld>
            <a:endParaRPr lang="fr-FR" dirty="0"/>
          </a:p>
        </p:txBody>
      </p:sp>
    </p:spTree>
    <p:extLst>
      <p:ext uri="{BB962C8B-B14F-4D97-AF65-F5344CB8AC3E}">
        <p14:creationId xmlns:p14="http://schemas.microsoft.com/office/powerpoint/2010/main" val="2438312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taux de rentabilité est</a:t>
            </a:r>
            <a:r>
              <a:rPr lang="fr-FR" baseline="0" dirty="0" smtClean="0"/>
              <a:t> clairement très faible notamment en TT. </a:t>
            </a:r>
          </a:p>
          <a:p>
            <a:r>
              <a:rPr lang="fr-FR" baseline="0" dirty="0" smtClean="0"/>
              <a:t>Cela va interroger la </a:t>
            </a:r>
            <a:r>
              <a:rPr lang="fr-FR" baseline="0" smtClean="0"/>
              <a:t>commission académique. </a:t>
            </a:r>
          </a:p>
          <a:p>
            <a:endParaRPr lang="fr-FR" smtClean="0"/>
          </a:p>
          <a:p>
            <a:r>
              <a:rPr lang="fr-FR" dirty="0" smtClean="0"/>
              <a:t>C’est aussi des éléments à communiquer auprès des candidat</a:t>
            </a:r>
            <a:r>
              <a:rPr lang="fr-FR" baseline="0" dirty="0" smtClean="0"/>
              <a:t>s potentiels.</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37</a:t>
            </a:fld>
            <a:endParaRPr lang="fr-FR" dirty="0"/>
          </a:p>
        </p:txBody>
      </p:sp>
    </p:spTree>
    <p:extLst>
      <p:ext uri="{BB962C8B-B14F-4D97-AF65-F5344CB8AC3E}">
        <p14:creationId xmlns:p14="http://schemas.microsoft.com/office/powerpoint/2010/main" val="3525472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Judo stabilité sur 3 ans rentabilité ok</a:t>
            </a:r>
          </a:p>
          <a:p>
            <a:r>
              <a:rPr lang="fr-FR" dirty="0" smtClean="0"/>
              <a:t>Tennis</a:t>
            </a:r>
            <a:r>
              <a:rPr lang="fr-FR" baseline="0" dirty="0" smtClean="0"/>
              <a:t> en progression </a:t>
            </a:r>
          </a:p>
          <a:p>
            <a:r>
              <a:rPr lang="fr-FR" baseline="0" dirty="0" err="1" smtClean="0"/>
              <a:t>Choré</a:t>
            </a:r>
            <a:r>
              <a:rPr lang="fr-FR" baseline="0" dirty="0" smtClean="0"/>
              <a:t> en progression sur 3 ans</a:t>
            </a:r>
          </a:p>
          <a:p>
            <a:r>
              <a:rPr lang="fr-FR" baseline="0" dirty="0" smtClean="0"/>
              <a:t>TT inquiétant </a:t>
            </a:r>
            <a:r>
              <a:rPr lang="fr-FR" baseline="0" dirty="0" smtClean="0">
                <a:sym typeface="Wingdings"/>
              </a:rPr>
              <a:t> en baisse et taux pas bons</a:t>
            </a:r>
          </a:p>
          <a:p>
            <a:r>
              <a:rPr lang="fr-FR" baseline="0" dirty="0" smtClean="0">
                <a:sym typeface="Wingdings"/>
              </a:rPr>
              <a:t>Natation stabilité. </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38</a:t>
            </a:fld>
            <a:endParaRPr lang="fr-FR" dirty="0"/>
          </a:p>
        </p:txBody>
      </p:sp>
    </p:spTree>
    <p:extLst>
      <p:ext uri="{BB962C8B-B14F-4D97-AF65-F5344CB8AC3E}">
        <p14:creationId xmlns:p14="http://schemas.microsoft.com/office/powerpoint/2010/main" val="4017589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moyennes globalement</a:t>
            </a:r>
            <a:r>
              <a:rPr lang="fr-FR" baseline="0" dirty="0" smtClean="0"/>
              <a:t> en augmentation </a:t>
            </a:r>
          </a:p>
          <a:p>
            <a:r>
              <a:rPr lang="fr-FR" baseline="0" dirty="0" smtClean="0"/>
              <a:t>Des effectifs stables  : mais + 10 filles – 10 garçons</a:t>
            </a:r>
            <a:endParaRPr lang="fr-FR" dirty="0" smtClean="0"/>
          </a:p>
          <a:p>
            <a:endParaRPr lang="fr-FR" dirty="0" smtClean="0"/>
          </a:p>
          <a:p>
            <a:r>
              <a:rPr lang="fr-FR" dirty="0" smtClean="0"/>
              <a:t>Toujours des pratiques d’évaluation hétérogènes : </a:t>
            </a:r>
          </a:p>
          <a:p>
            <a:r>
              <a:rPr lang="fr-FR" dirty="0" smtClean="0"/>
              <a:t>Jean Monnet / Ronsard par rapport à Dreux !! </a:t>
            </a:r>
          </a:p>
          <a:p>
            <a:endParaRPr lang="fr-FR"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39</a:t>
            </a:fld>
            <a:endParaRPr lang="fr-FR" dirty="0"/>
          </a:p>
        </p:txBody>
      </p:sp>
    </p:spTree>
    <p:extLst>
      <p:ext uri="{BB962C8B-B14F-4D97-AF65-F5344CB8AC3E}">
        <p14:creationId xmlns:p14="http://schemas.microsoft.com/office/powerpoint/2010/main" val="2579388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4" indent="0">
              <a:buNone/>
            </a:pPr>
            <a:r>
              <a:rPr lang="fr-FR" sz="1200" dirty="0" smtClean="0">
                <a:solidFill>
                  <a:schemeClr val="bg1"/>
                </a:solidFill>
              </a:rPr>
              <a:t>* Il revient à l'enseignant du groupe classe </a:t>
            </a:r>
            <a:r>
              <a:rPr lang="fr-FR" sz="1200" u="sng" dirty="0" smtClean="0">
                <a:solidFill>
                  <a:schemeClr val="bg1"/>
                </a:solidFill>
              </a:rPr>
              <a:t>d'apprécier la situation pour</a:t>
            </a:r>
            <a:r>
              <a:rPr lang="fr-FR" sz="1200" dirty="0" smtClean="0">
                <a:solidFill>
                  <a:schemeClr val="bg1"/>
                </a:solidFill>
              </a:rPr>
              <a:t> : </a:t>
            </a:r>
          </a:p>
          <a:p>
            <a:pPr marL="342900" lvl="4" indent="-342900">
              <a:buFont typeface="Wingdings" charset="2"/>
              <a:buChar char="u"/>
            </a:pPr>
            <a:r>
              <a:rPr lang="fr-FR" sz="1200" dirty="0" smtClean="0">
                <a:solidFill>
                  <a:schemeClr val="bg1"/>
                </a:solidFill>
              </a:rPr>
              <a:t>soit renvoyer l'élève à l'épreuve d'évaluation différée ;</a:t>
            </a:r>
          </a:p>
          <a:p>
            <a:pPr marL="342900" marR="0" lvl="4" indent="-342900" algn="l" defTabSz="457200" rtl="0" eaLnBrk="1" fontAlgn="auto" latinLnBrk="0" hangingPunct="1">
              <a:lnSpc>
                <a:spcPct val="100000"/>
              </a:lnSpc>
              <a:spcBef>
                <a:spcPts val="0"/>
              </a:spcBef>
              <a:spcAft>
                <a:spcPts val="0"/>
              </a:spcAft>
              <a:buClrTx/>
              <a:buSzTx/>
              <a:buFont typeface="Wingdings" charset="2"/>
              <a:buChar char="u"/>
              <a:tabLst/>
              <a:defRPr/>
            </a:pPr>
            <a:r>
              <a:rPr lang="fr-FR" sz="1200" dirty="0" smtClean="0">
                <a:solidFill>
                  <a:schemeClr val="bg1"/>
                </a:solidFill>
              </a:rPr>
              <a:t>soit permettre une certification sur deux épreuves  </a:t>
            </a:r>
            <a:r>
              <a:rPr lang="fr-FR" dirty="0" smtClean="0"/>
              <a:t>pour le candidat dont l'inaptitude en cours d'année est attestée et qui ne peut, de ce fait, présenter la troisième épreuve physique de son ensemble certificatif. Dans ce cas, le candidat est noté sur la moyenne des deux notes ;</a:t>
            </a:r>
          </a:p>
          <a:p>
            <a:pPr marL="342900" marR="0" lvl="4" indent="-342900" algn="l" defTabSz="457200" rtl="0" eaLnBrk="1" fontAlgn="auto" latinLnBrk="0" hangingPunct="1">
              <a:lnSpc>
                <a:spcPct val="100000"/>
              </a:lnSpc>
              <a:spcBef>
                <a:spcPts val="0"/>
              </a:spcBef>
              <a:spcAft>
                <a:spcPts val="0"/>
              </a:spcAft>
              <a:buClrTx/>
              <a:buSzTx/>
              <a:buFont typeface="Wingdings" charset="2"/>
              <a:buChar char="u"/>
              <a:tabLst/>
              <a:defRPr/>
            </a:pPr>
            <a:r>
              <a:rPr lang="fr-FR" sz="1200" dirty="0" smtClean="0">
                <a:solidFill>
                  <a:schemeClr val="bg1"/>
                </a:solidFill>
              </a:rPr>
              <a:t> soit permettre une certification sur une seule épreuve, </a:t>
            </a:r>
            <a:r>
              <a:rPr lang="fr-FR" dirty="0" smtClean="0"/>
              <a:t>pour le candidat dont l'inaptitude en cours d'année est attestée</a:t>
            </a:r>
          </a:p>
          <a:p>
            <a:pPr marL="342900" lvl="4" indent="-342900">
              <a:buFont typeface="Wingdings" charset="2"/>
              <a:buChar char="u"/>
            </a:pPr>
            <a:r>
              <a:rPr lang="fr-FR" sz="1200" i="1" dirty="0" smtClean="0">
                <a:solidFill>
                  <a:schemeClr val="bg1"/>
                </a:solidFill>
              </a:rPr>
              <a:t> </a:t>
            </a:r>
            <a:r>
              <a:rPr lang="fr-FR" sz="1200" dirty="0" smtClean="0">
                <a:solidFill>
                  <a:schemeClr val="bg1"/>
                </a:solidFill>
              </a:rPr>
              <a:t>soit ne pas formuler de proposition de note s'il considère les éléments d'appréciation trop réduits.</a:t>
            </a:r>
          </a:p>
          <a:p>
            <a:pPr marL="0" marR="0" lvl="4" indent="0" algn="l" defTabSz="457200" rtl="0" eaLnBrk="1" fontAlgn="auto" latinLnBrk="0" hangingPunct="1">
              <a:lnSpc>
                <a:spcPct val="100000"/>
              </a:lnSpc>
              <a:spcBef>
                <a:spcPts val="0"/>
              </a:spcBef>
              <a:spcAft>
                <a:spcPts val="0"/>
              </a:spcAft>
              <a:buClrTx/>
              <a:buSzTx/>
              <a:buFontTx/>
              <a:buNone/>
              <a:tabLst/>
              <a:defRPr/>
            </a:pPr>
            <a:endParaRPr lang="fr-FR" dirty="0" smtClean="0"/>
          </a:p>
          <a:p>
            <a:pPr marL="0" marR="0" lvl="4" indent="0" algn="l" defTabSz="457200" rtl="0" eaLnBrk="1" fontAlgn="auto" latinLnBrk="0" hangingPunct="1">
              <a:lnSpc>
                <a:spcPct val="100000"/>
              </a:lnSpc>
              <a:spcBef>
                <a:spcPts val="0"/>
              </a:spcBef>
              <a:spcAft>
                <a:spcPts val="0"/>
              </a:spcAft>
              <a:buClrTx/>
              <a:buSzTx/>
              <a:buFontTx/>
              <a:buNone/>
              <a:tabLst/>
              <a:defRPr/>
            </a:pPr>
            <a:endParaRPr lang="fr-FR" dirty="0" smtClean="0"/>
          </a:p>
          <a:p>
            <a:r>
              <a:rPr lang="fr-FR" dirty="0" smtClean="0"/>
              <a:t>**</a:t>
            </a:r>
            <a:r>
              <a:rPr lang="fr-FR" sz="1200" kern="1200" dirty="0" smtClean="0">
                <a:solidFill>
                  <a:schemeClr val="tx1"/>
                </a:solidFill>
                <a:effectLst/>
                <a:latin typeface="+mn-lt"/>
                <a:ea typeface="+mn-ea"/>
                <a:cs typeface="+mn-cs"/>
              </a:rPr>
              <a:t>il revient aux examinateurs d'apprécier la situation pour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soit permettre une certification sur une seule épreuve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soit ne pas formuler de note s'ils considèrent les éléments d'appréciation trop réduits et mentionner « dispensé de l'épreuve d'éducation physique et sportive ».</a:t>
            </a:r>
            <a:endParaRPr lang="fr-FR" sz="1100" kern="1200" dirty="0" smtClean="0">
              <a:solidFill>
                <a:schemeClr val="tx1"/>
              </a:solidFill>
              <a:effectLst/>
              <a:latin typeface="+mn-lt"/>
              <a:ea typeface="+mn-ea"/>
              <a:cs typeface="+mn-cs"/>
            </a:endParaRPr>
          </a:p>
          <a:p>
            <a:pPr marL="0" marR="0" lvl="4"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40</a:t>
            </a:fld>
            <a:endParaRPr lang="fr-FR"/>
          </a:p>
        </p:txBody>
      </p:sp>
    </p:spTree>
    <p:extLst>
      <p:ext uri="{BB962C8B-B14F-4D97-AF65-F5344CB8AC3E}">
        <p14:creationId xmlns:p14="http://schemas.microsoft.com/office/powerpoint/2010/main" val="388450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371600" lvl="3" indent="0">
              <a:buFont typeface="Wingdings" charset="0"/>
              <a:buNone/>
            </a:pPr>
            <a:endParaRPr lang="fr-FR" baseline="0" dirty="0" smtClean="0">
              <a:sym typeface="Wingdings"/>
            </a:endParaRPr>
          </a:p>
          <a:p>
            <a:pPr marL="1371600" lvl="3" indent="0">
              <a:buFont typeface="Wingdings" charset="0"/>
              <a:buNone/>
            </a:pPr>
            <a:r>
              <a:rPr lang="fr-FR" b="1" baseline="0" dirty="0" smtClean="0">
                <a:sym typeface="Wingdings"/>
              </a:rPr>
              <a:t>Différence de répartition F/G :</a:t>
            </a:r>
          </a:p>
          <a:p>
            <a:pPr marL="1543050" lvl="3" indent="-171450">
              <a:buFont typeface="Wingdings" charset="0"/>
              <a:buChar char="è"/>
            </a:pPr>
            <a:endParaRPr lang="fr-FR" baseline="0" dirty="0" smtClean="0">
              <a:sym typeface="Wingdings"/>
            </a:endParaRPr>
          </a:p>
          <a:p>
            <a:pPr marL="1543050" lvl="3" indent="-171450">
              <a:buFont typeface="Wingdings" charset="0"/>
              <a:buChar char="è"/>
            </a:pPr>
            <a:r>
              <a:rPr lang="fr-FR" baseline="0" dirty="0" smtClean="0">
                <a:sym typeface="Wingdings"/>
              </a:rPr>
              <a:t>Question : Combien de menus présents sans CP4 dans l’OC de chaque EPLE ?  Elle reste la CP la plus présente dans l’OC ? ( Choix réel ou par défaut pour certains élèves ? ) </a:t>
            </a:r>
          </a:p>
          <a:p>
            <a:pPr marL="1371600" lvl="3" indent="0">
              <a:buFont typeface="Wingdings" charset="0"/>
              <a:buNone/>
            </a:pPr>
            <a:endParaRPr lang="fr-FR" baseline="0" dirty="0" smtClean="0">
              <a:sym typeface="Wingdings"/>
            </a:endParaRPr>
          </a:p>
          <a:p>
            <a:pPr marL="1371600" lvl="3" indent="0">
              <a:buFont typeface="Wingdings" charset="0"/>
              <a:buNone/>
            </a:pPr>
            <a:endParaRPr lang="fr-FR" baseline="0" dirty="0" smtClean="0">
              <a:sym typeface="Wingdings"/>
            </a:endParaRPr>
          </a:p>
          <a:p>
            <a:pPr marL="1543050" lvl="3" indent="-171450">
              <a:buFont typeface="Wingdings" charset="0"/>
              <a:buChar char="è"/>
            </a:pPr>
            <a:r>
              <a:rPr lang="fr-FR" b="1" baseline="0" dirty="0" smtClean="0">
                <a:sym typeface="Wingdings"/>
              </a:rPr>
              <a:t>Comparaison nationale :</a:t>
            </a:r>
          </a:p>
          <a:p>
            <a:pPr marL="1371600" lvl="3" indent="0">
              <a:buFont typeface="Wingdings" charset="0"/>
              <a:buNone/>
            </a:pPr>
            <a:r>
              <a:rPr lang="fr-FR" baseline="0" dirty="0" smtClean="0">
                <a:sym typeface="Wingdings"/>
              </a:rPr>
              <a:t>CP1 = + fréquentée ici +1,83 </a:t>
            </a:r>
          </a:p>
          <a:p>
            <a:pPr marL="1371600" lvl="3" indent="0">
              <a:buFont typeface="Wingdings" charset="0"/>
              <a:buNone/>
            </a:pPr>
            <a:r>
              <a:rPr lang="fr-FR" baseline="0" dirty="0" smtClean="0">
                <a:sym typeface="Wingdings"/>
              </a:rPr>
              <a:t>CP2 Idem = +1,35  mais la spécificité de notre </a:t>
            </a:r>
            <a:r>
              <a:rPr lang="fr-FR" baseline="0" dirty="0" err="1" smtClean="0">
                <a:sym typeface="Wingdings"/>
              </a:rPr>
              <a:t>acad</a:t>
            </a:r>
            <a:r>
              <a:rPr lang="fr-FR" baseline="0" dirty="0" smtClean="0">
                <a:sym typeface="Wingdings"/>
              </a:rPr>
              <a:t> doit permettre une offre de CP2 plus importante  Domaines forestiers importants,  politique de développement des ESO  Activité académique VTT sur l’ensemble du cursus et des voies</a:t>
            </a:r>
          </a:p>
          <a:p>
            <a:pPr marL="1371600" lvl="3" indent="0">
              <a:buFont typeface="Wingdings" charset="0"/>
              <a:buNone/>
            </a:pPr>
            <a:r>
              <a:rPr lang="fr-FR" baseline="0" dirty="0" smtClean="0">
                <a:sym typeface="Wingdings"/>
              </a:rPr>
              <a:t>CP3 = En retrait chez nous / national</a:t>
            </a:r>
          </a:p>
          <a:p>
            <a:pPr marL="1371600" lvl="3" indent="0">
              <a:buFont typeface="Wingdings" charset="0"/>
              <a:buNone/>
            </a:pPr>
            <a:r>
              <a:rPr lang="fr-FR" baseline="0" dirty="0" smtClean="0">
                <a:sym typeface="Wingdings"/>
              </a:rPr>
              <a:t>CP4 = identique </a:t>
            </a:r>
          </a:p>
          <a:p>
            <a:pPr marL="1371600" lvl="3" indent="0">
              <a:buFont typeface="Wingdings" charset="0"/>
              <a:buNone/>
            </a:pPr>
            <a:r>
              <a:rPr lang="fr-FR" baseline="0" dirty="0" smtClean="0">
                <a:sym typeface="Wingdings"/>
              </a:rPr>
              <a:t>CP5 = toujours en dessous du national même si cela progresse. ( des bascules peuvent donc se faire entre CP1 et CP5 assez facilement)</a:t>
            </a:r>
          </a:p>
          <a:p>
            <a:pPr marL="1371600" lvl="3" indent="0">
              <a:buFont typeface="Wingdings" charset="0"/>
              <a:buNone/>
            </a:pPr>
            <a:endParaRPr lang="fr-FR" baseline="0" dirty="0" smtClean="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a:t>
            </a:fld>
            <a:endParaRPr lang="fr-FR"/>
          </a:p>
        </p:txBody>
      </p:sp>
    </p:spTree>
    <p:extLst>
      <p:ext uri="{BB962C8B-B14F-4D97-AF65-F5344CB8AC3E}">
        <p14:creationId xmlns:p14="http://schemas.microsoft.com/office/powerpoint/2010/main" val="1460930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41</a:t>
            </a:fld>
            <a:endParaRPr lang="fr-FR" dirty="0"/>
          </a:p>
        </p:txBody>
      </p:sp>
    </p:spTree>
    <p:extLst>
      <p:ext uri="{BB962C8B-B14F-4D97-AF65-F5344CB8AC3E}">
        <p14:creationId xmlns:p14="http://schemas.microsoft.com/office/powerpoint/2010/main" val="3689200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42</a:t>
            </a:fld>
            <a:endParaRPr lang="fr-FR" dirty="0"/>
          </a:p>
        </p:txBody>
      </p:sp>
    </p:spTree>
    <p:extLst>
      <p:ext uri="{BB962C8B-B14F-4D97-AF65-F5344CB8AC3E}">
        <p14:creationId xmlns:p14="http://schemas.microsoft.com/office/powerpoint/2010/main" val="25222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b="1" baseline="0" dirty="0" smtClean="0"/>
              <a:t>*Plusieurs hypothèses explicatives sur cette légère évolution entre 2014 et 2015: </a:t>
            </a:r>
          </a:p>
          <a:p>
            <a:pPr marL="171450" indent="-171450">
              <a:buFontTx/>
              <a:buChar char="-"/>
            </a:pPr>
            <a:r>
              <a:rPr lang="fr-FR" b="1" baseline="0" dirty="0" smtClean="0"/>
              <a:t>Très légère évolution de l’OC ( CP5 ) corrélée à une évolution de l’OF. </a:t>
            </a:r>
          </a:p>
          <a:p>
            <a:pPr marL="171450" indent="-171450">
              <a:buFontTx/>
              <a:buChar char="-"/>
            </a:pPr>
            <a:r>
              <a:rPr lang="fr-FR" b="1" baseline="0" dirty="0" smtClean="0"/>
              <a:t>Evolution des outils d’évaluation des équipes</a:t>
            </a:r>
          </a:p>
          <a:p>
            <a:pPr marL="171450" indent="-171450">
              <a:buFontTx/>
              <a:buChar char="-"/>
            </a:pPr>
            <a:r>
              <a:rPr lang="fr-FR" b="1" baseline="0" dirty="0" smtClean="0"/>
              <a:t>Evolution du regard sur le candidat lors des évaluations. </a:t>
            </a:r>
            <a:r>
              <a:rPr lang="fr-FR" b="1" baseline="0" dirty="0" smtClean="0">
                <a:sym typeface="Wingdings"/>
              </a:rPr>
              <a:t> Evaluation des compétences </a:t>
            </a:r>
            <a:endParaRPr lang="fr-FR" b="1" baseline="0" dirty="0" smtClean="0"/>
          </a:p>
          <a:p>
            <a:pPr marL="171450" indent="-171450">
              <a:buFontTx/>
              <a:buChar char="-"/>
            </a:pPr>
            <a:r>
              <a:rPr lang="fr-FR" b="1" baseline="0" dirty="0" smtClean="0"/>
              <a:t>Une régulation interne sur les référentiels.</a:t>
            </a:r>
          </a:p>
          <a:p>
            <a:pPr marL="0" indent="0">
              <a:buFontTx/>
              <a:buNone/>
            </a:pPr>
            <a:endParaRPr lang="fr-FR" b="1" baseline="0" dirty="0" smtClean="0"/>
          </a:p>
          <a:p>
            <a:pPr marL="0" indent="0">
              <a:buFontTx/>
              <a:buNone/>
            </a:pPr>
            <a:endParaRPr lang="fr-FR"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t>** C’est un point de vigilance, p</a:t>
            </a:r>
            <a:r>
              <a:rPr lang="fr-FR" b="1" dirty="0" smtClean="0">
                <a:solidFill>
                  <a:srgbClr val="FF0000"/>
                </a:solidFill>
                <a:sym typeface="Wingdings"/>
              </a:rPr>
              <a:t>our préserver une certaine équité aux candidats de notre académie par rapport au national</a:t>
            </a:r>
            <a:r>
              <a:rPr lang="fr-FR" b="1" baseline="0" dirty="0" smtClean="0">
                <a:solidFill>
                  <a:srgbClr val="FF0000"/>
                </a:solidFill>
                <a:sym typeface="Wingdings"/>
              </a:rPr>
              <a:t>.</a:t>
            </a:r>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solidFill>
                  <a:srgbClr val="FF0000"/>
                </a:solidFill>
                <a:sym typeface="Wingdings"/>
              </a:rPr>
              <a:t> D’autant plus si l’on considère les taux de réussite au bac GT de l’année dernière ils étaient  &gt; à la moyenne nationale pour notre académie. </a:t>
            </a:r>
            <a:endParaRPr lang="fr-FR" b="1" dirty="0" smtClean="0">
              <a:solidFill>
                <a:srgbClr val="FF0000"/>
              </a:solidFill>
              <a:sym typeface="Wingdings"/>
            </a:endParaRPr>
          </a:p>
          <a:p>
            <a:pPr marL="0" indent="0">
              <a:buFontTx/>
              <a:buNone/>
            </a:pPr>
            <a:endParaRPr lang="fr-FR" b="1" baseline="0" dirty="0" smtClean="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5</a:t>
            </a:fld>
            <a:endParaRPr lang="fr-FR"/>
          </a:p>
        </p:txBody>
      </p:sp>
    </p:spTree>
    <p:extLst>
      <p:ext uri="{BB962C8B-B14F-4D97-AF65-F5344CB8AC3E}">
        <p14:creationId xmlns:p14="http://schemas.microsoft.com/office/powerpoint/2010/main" val="316571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Entre voie générale et techno : </a:t>
            </a:r>
          </a:p>
          <a:p>
            <a:endParaRPr lang="fr-FR" dirty="0" smtClean="0"/>
          </a:p>
          <a:p>
            <a:r>
              <a:rPr lang="fr-FR" dirty="0" smtClean="0"/>
              <a:t>De 0,77 en 2012 à 1,18 en 2014 </a:t>
            </a:r>
            <a:r>
              <a:rPr lang="fr-FR" baseline="0" dirty="0" smtClean="0"/>
              <a:t> </a:t>
            </a:r>
            <a:r>
              <a:rPr lang="fr-FR" baseline="0" dirty="0" smtClean="0">
                <a:sym typeface="Wingdings"/>
              </a:rPr>
              <a:t> Stabilisé à 1,14 en 2015.</a:t>
            </a:r>
          </a:p>
          <a:p>
            <a:endParaRPr lang="fr-FR" baseline="0" dirty="0" smtClean="0">
              <a:sym typeface="Wingdings"/>
            </a:endParaRPr>
          </a:p>
          <a:p>
            <a:r>
              <a:rPr lang="fr-FR" baseline="0" dirty="0" smtClean="0">
                <a:sym typeface="Wingdings"/>
              </a:rPr>
              <a:t>Pour info Bac Pro  : 12,89 comme bac techno</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6</a:t>
            </a:fld>
            <a:endParaRPr lang="fr-FR" dirty="0"/>
          </a:p>
        </p:txBody>
      </p:sp>
    </p:spTree>
    <p:extLst>
      <p:ext uri="{BB962C8B-B14F-4D97-AF65-F5344CB8AC3E}">
        <p14:creationId xmlns:p14="http://schemas.microsoft.com/office/powerpoint/2010/main" val="120991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Stabilité des STMG : 12,49 à 12,66 = + 0,17</a:t>
            </a:r>
          </a:p>
          <a:p>
            <a:r>
              <a:rPr lang="fr-FR" dirty="0" smtClean="0"/>
              <a:t>Augmentation</a:t>
            </a:r>
            <a:r>
              <a:rPr lang="fr-FR" baseline="0" dirty="0" smtClean="0"/>
              <a:t> des </a:t>
            </a:r>
            <a:r>
              <a:rPr lang="fr-FR" dirty="0" smtClean="0"/>
              <a:t>S de</a:t>
            </a:r>
            <a:r>
              <a:rPr lang="fr-FR" baseline="0" dirty="0" smtClean="0"/>
              <a:t> 13,94 à 14,57 : + 0,63</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Idem pour L : de 11,84 à 12,54 = + 0,7</a:t>
            </a:r>
          </a:p>
          <a:p>
            <a:r>
              <a:rPr lang="fr-FR" baseline="0" dirty="0" smtClean="0"/>
              <a:t>Idem pour les ES = de 13,24 à 13,82 = + 0,58</a:t>
            </a:r>
          </a:p>
          <a:p>
            <a:r>
              <a:rPr lang="fr-FR" baseline="0" dirty="0" smtClean="0"/>
              <a:t>Les écarts se sont donc creusés entre les séries S / L/  ES et STMG ( les plus grands écart S / STMG = 1,91 // entre S et L 2,03 point)</a:t>
            </a:r>
          </a:p>
          <a:p>
            <a:endParaRPr lang="fr-FR" baseline="0" dirty="0" smtClean="0"/>
          </a:p>
          <a:p>
            <a:r>
              <a:rPr lang="fr-FR" baseline="0" dirty="0" smtClean="0"/>
              <a:t>Etre attentif à cela dans vos réflexions d’équipe. </a:t>
            </a:r>
          </a:p>
          <a:p>
            <a:endParaRPr lang="fr-FR" baseline="0" dirty="0" smtClean="0"/>
          </a:p>
          <a:p>
            <a:r>
              <a:rPr lang="fr-FR" dirty="0" smtClean="0"/>
              <a:t>Pour information</a:t>
            </a:r>
            <a:r>
              <a:rPr lang="fr-FR" baseline="0" dirty="0" smtClean="0"/>
              <a:t> : moyenne STI STS STL : 13,07 alors qu’elle était de 12,77 en 2014 et de 12,69 en 2013</a:t>
            </a:r>
            <a:endParaRPr lang="fr-FR" dirty="0"/>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7</a:t>
            </a:fld>
            <a:endParaRPr lang="fr-FR" dirty="0"/>
          </a:p>
        </p:txBody>
      </p:sp>
    </p:spTree>
    <p:extLst>
      <p:ext uri="{BB962C8B-B14F-4D97-AF65-F5344CB8AC3E}">
        <p14:creationId xmlns:p14="http://schemas.microsoft.com/office/powerpoint/2010/main" val="120991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latin typeface="Arial"/>
                <a:cs typeface="Arial"/>
                <a:sym typeface="Wingdings"/>
              </a:rPr>
              <a:t>Cette analyse macroscopique</a:t>
            </a:r>
            <a:r>
              <a:rPr lang="fr-FR" sz="1200" baseline="0" dirty="0" smtClean="0">
                <a:latin typeface="Arial"/>
                <a:cs typeface="Arial"/>
                <a:sym typeface="Wingdings"/>
              </a:rPr>
              <a:t> est plutôt encourageante même s’il faut rester vigilant ( Note EPS OT &lt; Nationale) </a:t>
            </a:r>
          </a:p>
          <a:p>
            <a:r>
              <a:rPr lang="fr-FR" sz="1200" baseline="0" dirty="0" smtClean="0">
                <a:latin typeface="Arial"/>
                <a:cs typeface="Arial"/>
                <a:sym typeface="Wingdings"/>
              </a:rPr>
              <a:t>Une Différence entre les filières et les séries. </a:t>
            </a:r>
          </a:p>
          <a:p>
            <a:endParaRPr lang="fr-FR" sz="1200" baseline="0" dirty="0" smtClean="0">
              <a:latin typeface="Arial"/>
              <a:cs typeface="Arial"/>
              <a:sym typeface="Wingdings"/>
            </a:endParaRPr>
          </a:p>
          <a:p>
            <a:r>
              <a:rPr lang="fr-FR" sz="1400" b="1" baseline="0" dirty="0" smtClean="0">
                <a:latin typeface="Arial"/>
                <a:cs typeface="Arial"/>
                <a:sym typeface="Wingdings"/>
              </a:rPr>
              <a:t> Impact fort de la réforme de la certification bac en 2013  obligation de 3 CP différentes </a:t>
            </a:r>
          </a:p>
          <a:p>
            <a:pPr marL="171450" indent="-171450">
              <a:buFont typeface="Wingdings" charset="0"/>
              <a:buChar char="à"/>
            </a:pPr>
            <a:r>
              <a:rPr lang="fr-FR" sz="1400" b="1" baseline="0" dirty="0" smtClean="0">
                <a:latin typeface="Arial"/>
                <a:cs typeface="Arial"/>
                <a:sym typeface="Wingdings"/>
              </a:rPr>
              <a:t>Une poursuite de tendance plus ténue mais présente  corrélée à la légère évolution des OF et OC  place plus importante de la CP5 </a:t>
            </a:r>
          </a:p>
          <a:p>
            <a:pPr marL="171450" indent="-171450">
              <a:buFont typeface="Wingdings" charset="0"/>
              <a:buChar char="à"/>
            </a:pPr>
            <a:r>
              <a:rPr lang="fr-FR" sz="1400" b="1" baseline="0" dirty="0" smtClean="0">
                <a:latin typeface="Arial"/>
                <a:cs typeface="Arial"/>
                <a:sym typeface="Wingdings"/>
              </a:rPr>
              <a:t>Des marges si on arrive à augmenter l’offre des menus sans CP4 au bac ( Il ne s’agit pas de l’éliminer mais de permettre pour certains profils de disposer d’une offre sans CP4)</a:t>
            </a:r>
          </a:p>
          <a:p>
            <a:endParaRPr lang="fr-FR" sz="1400" b="1" baseline="0" dirty="0" smtClean="0">
              <a:latin typeface="Arial"/>
              <a:cs typeface="Arial"/>
              <a:sym typeface="Wingdings"/>
            </a:endParaRPr>
          </a:p>
          <a:p>
            <a:r>
              <a:rPr lang="fr-FR" sz="1200" b="1" baseline="0" dirty="0" smtClean="0">
                <a:latin typeface="Arial"/>
                <a:cs typeface="Arial"/>
                <a:sym typeface="Wingdings"/>
              </a:rPr>
              <a:t>Auto pilotage = rôle des conseils d’enseignement  Discours sur mode de pilotage. </a:t>
            </a:r>
          </a:p>
          <a:p>
            <a:pPr marL="171450" indent="-171450">
              <a:buFont typeface="Wingdings" charset="0"/>
              <a:buChar char="è"/>
            </a:pPr>
            <a:r>
              <a:rPr lang="fr-FR" sz="1200" baseline="0" dirty="0" smtClean="0">
                <a:latin typeface="Arial"/>
                <a:cs typeface="Arial"/>
                <a:sym typeface="Wingdings"/>
              </a:rPr>
              <a:t>Il appartient à chaque établissement, dans le cadre d’un conseil pédagogique disciplinaire d’analyser ses propres résultats pour les comparer avec le niveau académique et expliquer les évolutions éventuelles. </a:t>
            </a:r>
          </a:p>
          <a:p>
            <a:pPr marL="171450" indent="-171450">
              <a:buFont typeface="Wingdings" charset="0"/>
              <a:buChar char="è"/>
            </a:pPr>
            <a:r>
              <a:rPr lang="fr-FR" sz="1200" baseline="0" dirty="0" smtClean="0">
                <a:latin typeface="Arial"/>
                <a:cs typeface="Arial"/>
                <a:sym typeface="Wingdings"/>
              </a:rPr>
              <a:t>L’idée c’est d’utiliser ces éléments comme des éléments de pilotage du projet pédagogique d’EPS  avec pour incidence une évolution éventuelle ou des ajustements de l’offre de formation, de certification à l’échelle d’une cohorte. </a:t>
            </a:r>
          </a:p>
          <a:p>
            <a:r>
              <a:rPr lang="fr-FR" sz="1200" b="1" baseline="0" dirty="0" smtClean="0">
                <a:solidFill>
                  <a:schemeClr val="bg1"/>
                </a:solidFill>
                <a:latin typeface="Arial Black" pitchFamily="34" charset="0"/>
                <a:sym typeface="Wingdings"/>
              </a:rPr>
              <a:t> </a:t>
            </a:r>
            <a:endParaRPr lang="fr-FR" sz="1200" b="1" dirty="0" smtClean="0">
              <a:solidFill>
                <a:schemeClr val="bg1"/>
              </a:solidFill>
              <a:latin typeface="Arial Black" pitchFamily="34" charset="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8</a:t>
            </a:fld>
            <a:endParaRPr lang="fr-FR"/>
          </a:p>
        </p:txBody>
      </p:sp>
    </p:spTree>
    <p:extLst>
      <p:ext uri="{BB962C8B-B14F-4D97-AF65-F5344CB8AC3E}">
        <p14:creationId xmlns:p14="http://schemas.microsoft.com/office/powerpoint/2010/main" val="394749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dirty="0" smtClean="0"/>
              <a:t>*</a:t>
            </a:r>
            <a:r>
              <a:rPr lang="fr-FR" baseline="0" dirty="0" smtClean="0"/>
              <a:t>Analyse par ordre décroissant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CP 2 + 0,30</a:t>
            </a:r>
          </a:p>
          <a:p>
            <a:pPr marL="0" indent="0">
              <a:buFontTx/>
              <a:buNone/>
            </a:pPr>
            <a:r>
              <a:rPr lang="fr-FR" baseline="0" dirty="0" smtClean="0"/>
              <a:t>CP 1 +0,25 </a:t>
            </a:r>
          </a:p>
          <a:p>
            <a:pPr marL="0" indent="0">
              <a:buFontTx/>
              <a:buNone/>
            </a:pPr>
            <a:r>
              <a:rPr lang="fr-FR" baseline="0" dirty="0" smtClean="0"/>
              <a:t>CP3 + 0,15</a:t>
            </a:r>
          </a:p>
          <a:p>
            <a:pPr marL="0" indent="0">
              <a:buFontTx/>
              <a:buNone/>
            </a:pPr>
            <a:r>
              <a:rPr lang="fr-FR" baseline="0" dirty="0" smtClean="0"/>
              <a:t>CP5 + 0,15</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CP4 +0,10</a:t>
            </a:r>
          </a:p>
          <a:p>
            <a:pPr marL="171450" indent="-171450">
              <a:buFont typeface="Wingdings" charset="0"/>
              <a:buChar char="à"/>
            </a:pPr>
            <a:r>
              <a:rPr lang="fr-FR" dirty="0" smtClean="0"/>
              <a:t>E</a:t>
            </a:r>
            <a:r>
              <a:rPr lang="fr-FR" baseline="0" dirty="0" smtClean="0"/>
              <a:t>ffet appropriation des référentiels ?  Outil ? / Regard porté ? </a:t>
            </a:r>
          </a:p>
          <a:p>
            <a:pPr marL="171450" indent="-171450">
              <a:buFont typeface="Wingdings" charset="0"/>
              <a:buChar char="à"/>
            </a:pPr>
            <a:endParaRPr lang="fr-FR" baseline="0" dirty="0" smtClean="0"/>
          </a:p>
          <a:p>
            <a:pPr marL="0" indent="0">
              <a:buFontTx/>
              <a:buNone/>
            </a:pPr>
            <a:r>
              <a:rPr lang="fr-FR" baseline="0" dirty="0" smtClean="0"/>
              <a:t>** La CP4 reste encore celle qui paye le moins et qui écarte le plus. </a:t>
            </a:r>
          </a:p>
          <a:p>
            <a:pPr marL="0" indent="0">
              <a:buFontTx/>
              <a:buNone/>
            </a:pPr>
            <a:r>
              <a:rPr lang="fr-FR" baseline="0" dirty="0" smtClean="0"/>
              <a:t>Une inquiétude sur l’évolution de la moyenne des garçons en CP3 ? </a:t>
            </a:r>
          </a:p>
          <a:p>
            <a:pPr marL="0" indent="0">
              <a:buFontTx/>
              <a:buNone/>
            </a:pPr>
            <a:endParaRPr lang="fr-FR" baseline="0" dirty="0" smtClean="0"/>
          </a:p>
          <a:p>
            <a:pPr marL="0" indent="0">
              <a:buFont typeface="Wingdings" charset="0"/>
              <a:buNone/>
            </a:pPr>
            <a:r>
              <a:rPr lang="fr-FR" baseline="0" dirty="0" smtClean="0">
                <a:sym typeface="Wingdings"/>
              </a:rPr>
              <a:t>*** </a:t>
            </a:r>
            <a:r>
              <a:rPr lang="fr-FR" b="1" baseline="0" dirty="0" smtClean="0">
                <a:sym typeface="Wingdings"/>
              </a:rPr>
              <a:t>Dans toutes les combinaisons gagnantes  : la CP5 et la CP2 apparaissent  </a:t>
            </a:r>
          </a:p>
          <a:p>
            <a:pPr marL="0" indent="0">
              <a:buFont typeface="Wingdings" charset="0"/>
              <a:buNone/>
            </a:pPr>
            <a:r>
              <a:rPr lang="fr-FR" b="1" baseline="0" dirty="0" smtClean="0">
                <a:sym typeface="Wingdings"/>
              </a:rPr>
              <a:t>Elles sont pourtant encore celles qui sont les moins enseignées ou les moins proposées au sein de l’OC</a:t>
            </a:r>
            <a:r>
              <a:rPr lang="fr-FR" baseline="0" dirty="0" smtClean="0">
                <a:sym typeface="Wingdings"/>
              </a:rPr>
              <a:t>. </a:t>
            </a:r>
          </a:p>
          <a:p>
            <a:pPr marL="0" indent="0">
              <a:buFont typeface="Wingdings" charset="0"/>
              <a:buNone/>
            </a:pPr>
            <a:endParaRPr lang="fr-FR" baseline="0" dirty="0" smtClean="0">
              <a:sym typeface="Wingdings"/>
            </a:endParaRPr>
          </a:p>
          <a:p>
            <a:pPr marL="171450" indent="-171450">
              <a:buFont typeface="Wingdings" charset="0"/>
              <a:buChar char="è"/>
            </a:pPr>
            <a:r>
              <a:rPr lang="fr-FR" b="1" baseline="0" dirty="0" smtClean="0">
                <a:sym typeface="Wingdings"/>
              </a:rPr>
              <a:t>Combien de vos menus proposent le tiercé gagnant </a:t>
            </a:r>
            <a:r>
              <a:rPr lang="fr-FR" baseline="0" dirty="0" smtClean="0">
                <a:sym typeface="Wingdings"/>
              </a:rPr>
              <a:t>CP5 / CP2 / CP3 ? 14,01 en moyenne. </a:t>
            </a:r>
          </a:p>
          <a:p>
            <a:pPr marL="171450" indent="-171450">
              <a:buFont typeface="Wingdings" charset="0"/>
              <a:buChar char="è"/>
            </a:pPr>
            <a:r>
              <a:rPr lang="fr-FR" baseline="0" dirty="0" smtClean="0">
                <a:sym typeface="Wingdings"/>
              </a:rPr>
              <a:t>Combien proposent CP4 / CP1 / CP3  ?  13,60  </a:t>
            </a:r>
            <a:r>
              <a:rPr lang="fr-FR" baseline="0" dirty="0" err="1" smtClean="0">
                <a:sym typeface="Wingdings"/>
              </a:rPr>
              <a:t>Dif</a:t>
            </a:r>
            <a:r>
              <a:rPr lang="fr-FR" baseline="0" dirty="0" smtClean="0">
                <a:sym typeface="Wingdings"/>
              </a:rPr>
              <a:t> - 0,41</a:t>
            </a:r>
          </a:p>
          <a:p>
            <a:pPr marL="0" indent="0">
              <a:buFont typeface="Wingdings" charset="0"/>
              <a:buNone/>
            </a:pPr>
            <a:endParaRPr lang="fr-FR" baseline="0" dirty="0" smtClean="0">
              <a:sym typeface="Wingdings"/>
            </a:endParaRPr>
          </a:p>
          <a:p>
            <a:pPr marL="171450" indent="-171450">
              <a:buFont typeface="Wingdings" charset="0"/>
              <a:buChar char="è"/>
            </a:pPr>
            <a:r>
              <a:rPr lang="fr-FR" b="1" baseline="0" dirty="0" smtClean="0">
                <a:sym typeface="Wingdings"/>
              </a:rPr>
              <a:t>Pour les garçons  : </a:t>
            </a:r>
          </a:p>
          <a:p>
            <a:pPr marL="171450" indent="-171450">
              <a:buFont typeface="Wingdings" charset="0"/>
              <a:buChar char="è"/>
            </a:pPr>
            <a:r>
              <a:rPr lang="fr-FR" baseline="0" dirty="0" smtClean="0">
                <a:sym typeface="Wingdings"/>
              </a:rPr>
              <a:t>CP2 CP5 CP1 = 14,17 // CP4  /CP1 / CP3 = 13,79  </a:t>
            </a:r>
            <a:r>
              <a:rPr lang="fr-FR" baseline="0" dirty="0" err="1" smtClean="0">
                <a:sym typeface="Wingdings"/>
              </a:rPr>
              <a:t>Dif</a:t>
            </a:r>
            <a:r>
              <a:rPr lang="fr-FR" baseline="0" dirty="0" smtClean="0">
                <a:sym typeface="Wingdings"/>
              </a:rPr>
              <a:t> 0,37</a:t>
            </a:r>
          </a:p>
          <a:p>
            <a:pPr marL="171450" indent="-171450">
              <a:buFont typeface="Wingdings" charset="0"/>
              <a:buChar char="è"/>
            </a:pPr>
            <a:r>
              <a:rPr lang="fr-FR" b="1" baseline="0" dirty="0" smtClean="0">
                <a:sym typeface="Wingdings"/>
              </a:rPr>
              <a:t>Pour les filles : </a:t>
            </a:r>
          </a:p>
          <a:p>
            <a:pPr marL="171450" indent="-171450">
              <a:buFont typeface="Wingdings" charset="0"/>
              <a:buChar char="è"/>
            </a:pPr>
            <a:r>
              <a:rPr lang="fr-FR" baseline="0" dirty="0" smtClean="0">
                <a:sym typeface="Wingdings"/>
              </a:rPr>
              <a:t>CP5 CP3 CP2 = 14,21 /// CP4 CP1 CP2 = 13,28  </a:t>
            </a:r>
            <a:r>
              <a:rPr lang="fr-FR" baseline="0" dirty="0" err="1" smtClean="0">
                <a:sym typeface="Wingdings"/>
              </a:rPr>
              <a:t>Dif</a:t>
            </a:r>
            <a:r>
              <a:rPr lang="fr-FR" baseline="0" dirty="0" smtClean="0">
                <a:sym typeface="Wingdings"/>
              </a:rPr>
              <a:t> 0,93 point </a:t>
            </a:r>
          </a:p>
          <a:p>
            <a:pPr marL="0" indent="0">
              <a:buFont typeface="Wingdings" charset="0"/>
              <a:buNone/>
            </a:pPr>
            <a:endParaRPr lang="fr-FR" baseline="0" dirty="0" smtClean="0">
              <a:sym typeface="Wingdings"/>
            </a:endParaRPr>
          </a:p>
          <a:p>
            <a:pPr marL="0" indent="0">
              <a:buFont typeface="Wingdings" charset="0"/>
              <a:buNone/>
            </a:pPr>
            <a:r>
              <a:rPr lang="fr-FR" baseline="0" dirty="0" smtClean="0">
                <a:sym typeface="Wingdings"/>
              </a:rPr>
              <a:t>C’est une réflexion à mener dans vos établissements en équipe pédagogique. </a:t>
            </a:r>
          </a:p>
          <a:p>
            <a:pPr marL="0" indent="0">
              <a:buFont typeface="Wingdings" charset="0"/>
              <a:buNone/>
            </a:pPr>
            <a:r>
              <a:rPr lang="fr-FR" baseline="0" dirty="0" smtClean="0">
                <a:sym typeface="Wingdings"/>
              </a:rPr>
              <a:t>Ce sont aussi des éléments de communication à fournir aux familles et aux élèves. </a:t>
            </a:r>
          </a:p>
          <a:p>
            <a:pPr marL="0" indent="0">
              <a:buFont typeface="Wingdings" charset="0"/>
              <a:buNone/>
            </a:pPr>
            <a:endParaRPr lang="fr-FR" baseline="0" dirty="0" smtClean="0">
              <a:sym typeface="Wingdings"/>
            </a:endParaRPr>
          </a:p>
          <a:p>
            <a:pPr marL="0" indent="0">
              <a:buFont typeface="Wingdings" charset="0"/>
              <a:buNone/>
            </a:pPr>
            <a:endParaRPr lang="fr-FR" baseline="0" dirty="0" smtClean="0">
              <a:sym typeface="Wingdings"/>
            </a:endParaRPr>
          </a:p>
          <a:p>
            <a:pPr marL="0" indent="0">
              <a:buFont typeface="Wingdings" charset="0"/>
              <a:buNone/>
            </a:pPr>
            <a:endParaRPr lang="fr-FR" baseline="0" dirty="0" smtClean="0">
              <a:sym typeface="Wingdings"/>
            </a:endParaRPr>
          </a:p>
        </p:txBody>
      </p:sp>
      <p:sp>
        <p:nvSpPr>
          <p:cNvPr id="4" name="Espace réservé du numéro de diapositive 3"/>
          <p:cNvSpPr>
            <a:spLocks noGrp="1"/>
          </p:cNvSpPr>
          <p:nvPr>
            <p:ph type="sldNum" sz="quarter" idx="10"/>
          </p:nvPr>
        </p:nvSpPr>
        <p:spPr/>
        <p:txBody>
          <a:bodyPr/>
          <a:lstStyle/>
          <a:p>
            <a:fld id="{28843A0A-E4FD-1448-B90B-C3AD6657AE29}" type="slidenum">
              <a:rPr lang="fr-FR" smtClean="0"/>
              <a:pPr/>
              <a:t>9</a:t>
            </a:fld>
            <a:endParaRPr lang="fr-FR"/>
          </a:p>
        </p:txBody>
      </p:sp>
    </p:spTree>
    <p:extLst>
      <p:ext uri="{BB962C8B-B14F-4D97-AF65-F5344CB8AC3E}">
        <p14:creationId xmlns:p14="http://schemas.microsoft.com/office/powerpoint/2010/main" val="130814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orleans-tours.fr/"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pic>
        <p:nvPicPr>
          <p:cNvPr id="9" name="Picture 2" descr="http://eps.ac-orleans-tours.fr/typo3temp/pics/ed95f2fa2b.jpg"/>
          <p:cNvPicPr>
            <a:picLocks noChangeAspect="1" noChangeArrowheads="1"/>
          </p:cNvPicPr>
          <p:nvPr/>
        </p:nvPicPr>
        <p:blipFill>
          <a:blip r:embed="rId2" cstate="print"/>
          <a:srcRect b="5940"/>
          <a:stretch>
            <a:fillRect/>
          </a:stretch>
        </p:blipFill>
        <p:spPr bwMode="auto">
          <a:xfrm>
            <a:off x="0" y="-27384"/>
            <a:ext cx="9144000" cy="1296144"/>
          </a:xfrm>
          <a:prstGeom prst="rect">
            <a:avLst/>
          </a:prstGeom>
          <a:noFill/>
          <a:effectLst>
            <a:outerShdw blurRad="50800" dist="50800" dir="5400000" algn="ctr" rotWithShape="0">
              <a:srgbClr val="000000">
                <a:alpha val="13000"/>
              </a:srgbClr>
            </a:outerShdw>
          </a:effectLst>
        </p:spPr>
      </p:pic>
      <p:pic>
        <p:nvPicPr>
          <p:cNvPr id="10" name="Picture 2" descr="http://eps.ac-orleans-tours.fr/fileadmin/templates/gui/images/peda/logoacademie-home.png">
            <a:hlinkClick r:id="rId3" tooltip="Retour a la page d'accueil de l'espace académique."/>
          </p:cNvPr>
          <p:cNvPicPr>
            <a:picLocks noChangeAspect="1" noChangeArrowheads="1"/>
          </p:cNvPicPr>
          <p:nvPr/>
        </p:nvPicPr>
        <p:blipFill>
          <a:blip r:embed="rId4" cstate="print"/>
          <a:srcRect/>
          <a:stretch>
            <a:fillRect/>
          </a:stretch>
        </p:blipFill>
        <p:spPr bwMode="auto">
          <a:xfrm>
            <a:off x="179512" y="44624"/>
            <a:ext cx="1190625" cy="1200150"/>
          </a:xfrm>
          <a:prstGeom prst="rect">
            <a:avLst/>
          </a:prstGeom>
          <a:noFill/>
        </p:spPr>
      </p:pic>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lvl1pPr>
              <a:defRPr b="1"/>
            </a:lvl1p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AUT">
    <p:spTree>
      <p:nvGrpSpPr>
        <p:cNvPr id="1" name=""/>
        <p:cNvGrpSpPr/>
        <p:nvPr/>
      </p:nvGrpSpPr>
      <p:grpSpPr>
        <a:xfrm>
          <a:off x="0" y="0"/>
          <a:ext cx="0" cy="0"/>
          <a:chOff x="0" y="0"/>
          <a:chExt cx="0" cy="0"/>
        </a:xfrm>
      </p:grpSpPr>
      <p:pic>
        <p:nvPicPr>
          <p:cNvPr id="9" name="Picture 2" descr="http://eps.ac-orleans-tours.fr/typo3temp/pics/a4abc45398.jpg"/>
          <p:cNvPicPr>
            <a:picLocks noChangeAspect="1" noChangeArrowheads="1"/>
          </p:cNvPicPr>
          <p:nvPr/>
        </p:nvPicPr>
        <p:blipFill>
          <a:blip r:embed="rId2" cstate="print"/>
          <a:srcRect/>
          <a:stretch>
            <a:fillRect/>
          </a:stretch>
        </p:blipFill>
        <p:spPr bwMode="auto">
          <a:xfrm>
            <a:off x="-36513" y="7262"/>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chemeClr val="tx2">
                    <a:lumMod val="60000"/>
                    <a:lumOff val="40000"/>
                  </a:schemeClr>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3E4AAA4-6363-4581-962D-1ACCC2D600C5}" type="slidenum">
              <a:rPr lang="en-US" smtClean="0"/>
              <a:pPr/>
              <a:t>‹N°›</a:t>
            </a:fld>
            <a:endParaRPr lang="en-US" dirty="0"/>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fr-FR" smtClean="0"/>
              <a:t>Cliquez et modifiez le titre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TATION">
    <p:spTree>
      <p:nvGrpSpPr>
        <p:cNvPr id="1" name=""/>
        <p:cNvGrpSpPr/>
        <p:nvPr/>
      </p:nvGrpSpPr>
      <p:grpSpPr>
        <a:xfrm>
          <a:off x="0" y="0"/>
          <a:ext cx="0" cy="0"/>
          <a:chOff x="0" y="0"/>
          <a:chExt cx="0" cy="0"/>
        </a:xfrm>
      </p:grpSpPr>
      <p:pic>
        <p:nvPicPr>
          <p:cNvPr id="7" name="Picture 2" descr="http://eps.ac-orleans-tours.fr/typo3temp/pics/ed95f2fa2b.jpg"/>
          <p:cNvPicPr>
            <a:picLocks noChangeAspect="1" noChangeArrowheads="1"/>
          </p:cNvPicPr>
          <p:nvPr/>
        </p:nvPicPr>
        <p:blipFill>
          <a:blip r:embed="rId2" cstate="print"/>
          <a:srcRect b="5940"/>
          <a:stretch>
            <a:fillRect/>
          </a:stretch>
        </p:blipFill>
        <p:spPr bwMode="auto">
          <a:xfrm>
            <a:off x="0" y="-27384"/>
            <a:ext cx="9144000" cy="1296144"/>
          </a:xfrm>
          <a:prstGeom prst="rect">
            <a:avLst/>
          </a:prstGeom>
          <a:noFill/>
          <a:effectLst>
            <a:outerShdw blurRad="50800" dist="50800" dir="5400000" algn="ctr" rotWithShape="0">
              <a:srgbClr val="000000">
                <a:alpha val="13000"/>
              </a:srgbClr>
            </a:outerShdw>
            <a:softEdge rad="317500"/>
          </a:effectLst>
        </p:spPr>
      </p:pic>
      <p:sp>
        <p:nvSpPr>
          <p:cNvPr id="3" name="Espace réservé du contenu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
        <p:nvSpPr>
          <p:cNvPr id="14" name="Titre 13"/>
          <p:cNvSpPr>
            <a:spLocks noGrp="1"/>
          </p:cNvSpPr>
          <p:nvPr>
            <p:ph type="title"/>
          </p:nvPr>
        </p:nvSpPr>
        <p:spPr>
          <a:xfrm>
            <a:off x="0" y="0"/>
            <a:ext cx="9144000" cy="1196752"/>
          </a:xfrm>
        </p:spPr>
        <p:txBody>
          <a:bodyPr>
            <a:noAutofit/>
          </a:bodyPr>
          <a:lstStyle>
            <a:lvl1pPr>
              <a:defRPr sz="3400" baseline="0">
                <a:solidFill>
                  <a:schemeClr val="bg1"/>
                </a:solidFill>
                <a:effectLst>
                  <a:outerShdw blurRad="38100" dist="38100" dir="2700000" algn="tl">
                    <a:srgbClr val="000000">
                      <a:alpha val="43137"/>
                    </a:srgbClr>
                  </a:outerShdw>
                </a:effectLst>
                <a:latin typeface="Arial Black" pitchFamily="34" charset="0"/>
              </a:defRPr>
            </a:lvl1pPr>
          </a:lstStyle>
          <a:p>
            <a:r>
              <a:rPr lang="fr-FR" dirty="0" smtClean="0"/>
              <a:t>Cliquez pour modifier le style du titre</a:t>
            </a:r>
            <a:endParaRPr lang="fr-FR" dirty="0"/>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pic>
        <p:nvPicPr>
          <p:cNvPr id="7" name="Picture 2" descr="http://eps.ac-orleans-tours.fr/typo3temp/pics/ed95f2fa2b.jpg"/>
          <p:cNvPicPr>
            <a:picLocks noChangeAspect="1" noChangeArrowheads="1"/>
          </p:cNvPicPr>
          <p:nvPr/>
        </p:nvPicPr>
        <p:blipFill>
          <a:blip r:embed="rId2" cstate="print"/>
          <a:srcRect b="5940"/>
          <a:stretch>
            <a:fillRect/>
          </a:stretch>
        </p:blipFill>
        <p:spPr bwMode="auto">
          <a:xfrm>
            <a:off x="0" y="-27384"/>
            <a:ext cx="9144000" cy="1296144"/>
          </a:xfrm>
          <a:prstGeom prst="rect">
            <a:avLst/>
          </a:prstGeom>
          <a:noFill/>
          <a:effectLst>
            <a:outerShdw blurRad="50800" dist="50800" dir="5400000" algn="ctr" rotWithShape="0">
              <a:srgbClr val="000000">
                <a:alpha val="13000"/>
              </a:srgbClr>
            </a:outerShdw>
            <a:softEdge rad="317500"/>
          </a:effectLst>
        </p:spPr>
      </p:pic>
      <p:sp>
        <p:nvSpPr>
          <p:cNvPr id="3" name="Espace réservé du contenu 2"/>
          <p:cNvSpPr>
            <a:spLocks noGrp="1"/>
          </p:cNvSpPr>
          <p:nvPr>
            <p:ph idx="1"/>
          </p:nvPr>
        </p:nvSpPr>
        <p:spPr>
          <a:xfrm>
            <a:off x="457200" y="1196753"/>
            <a:ext cx="8229600" cy="2088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
        <p:nvSpPr>
          <p:cNvPr id="14" name="Titre 13"/>
          <p:cNvSpPr>
            <a:spLocks noGrp="1"/>
          </p:cNvSpPr>
          <p:nvPr>
            <p:ph type="title"/>
          </p:nvPr>
        </p:nvSpPr>
        <p:spPr>
          <a:xfrm>
            <a:off x="0" y="0"/>
            <a:ext cx="9144000" cy="1196752"/>
          </a:xfrm>
        </p:spPr>
        <p:txBody>
          <a:bodyPr>
            <a:noAutofit/>
          </a:bodyPr>
          <a:lstStyle>
            <a:lvl1pPr>
              <a:defRPr sz="3600" baseline="0">
                <a:solidFill>
                  <a:schemeClr val="bg1"/>
                </a:solidFill>
                <a:effectLst>
                  <a:outerShdw blurRad="38100" dist="38100" dir="2700000" algn="tl">
                    <a:srgbClr val="000000">
                      <a:alpha val="43137"/>
                    </a:srgbClr>
                  </a:outerShdw>
                </a:effectLst>
                <a:latin typeface="Arial Black" pitchFamily="34" charset="0"/>
              </a:defRPr>
            </a:lvl1pPr>
          </a:lstStyle>
          <a:p>
            <a:r>
              <a:rPr lang="fr-FR" dirty="0" smtClean="0"/>
              <a:t>Cliquez pour modifier le style du titre</a:t>
            </a:r>
            <a:endParaRPr lang="fr-FR" dirty="0"/>
          </a:p>
        </p:txBody>
      </p:sp>
      <p:pic>
        <p:nvPicPr>
          <p:cNvPr id="8" name="Picture 2" descr="http://eps.ac-orleans-tours.fr/typo3temp/pics/38d92ddb59.jpg"/>
          <p:cNvPicPr>
            <a:picLocks noChangeAspect="1" noChangeArrowheads="1"/>
          </p:cNvPicPr>
          <p:nvPr/>
        </p:nvPicPr>
        <p:blipFill>
          <a:blip r:embed="rId3" cstate="print"/>
          <a:srcRect/>
          <a:stretch>
            <a:fillRect/>
          </a:stretch>
        </p:blipFill>
        <p:spPr bwMode="auto">
          <a:xfrm>
            <a:off x="-36513" y="3197706"/>
            <a:ext cx="9180000" cy="1383422"/>
          </a:xfrm>
          <a:prstGeom prst="rect">
            <a:avLst/>
          </a:prstGeom>
          <a:noFill/>
          <a:effectLst>
            <a:softEdge rad="317500"/>
          </a:effectLst>
        </p:spPr>
      </p:pic>
      <p:sp>
        <p:nvSpPr>
          <p:cNvPr id="10" name="Espace réservé du contenu 2"/>
          <p:cNvSpPr>
            <a:spLocks noGrp="1"/>
          </p:cNvSpPr>
          <p:nvPr>
            <p:ph idx="13"/>
          </p:nvPr>
        </p:nvSpPr>
        <p:spPr>
          <a:xfrm>
            <a:off x="467544" y="4509120"/>
            <a:ext cx="8229600" cy="208823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YM">
    <p:spTree>
      <p:nvGrpSpPr>
        <p:cNvPr id="1" name=""/>
        <p:cNvGrpSpPr/>
        <p:nvPr/>
      </p:nvGrpSpPr>
      <p:grpSpPr>
        <a:xfrm>
          <a:off x="0" y="0"/>
          <a:ext cx="0" cy="0"/>
          <a:chOff x="0" y="0"/>
          <a:chExt cx="0" cy="0"/>
        </a:xfrm>
      </p:grpSpPr>
      <p:pic>
        <p:nvPicPr>
          <p:cNvPr id="7" name="Picture 4" descr="http://eps.ac-orleans-tours.fr/typo3temp/pics/76010f26f3.jpg"/>
          <p:cNvPicPr>
            <a:picLocks noChangeAspect="1" noChangeArrowheads="1"/>
          </p:cNvPicPr>
          <p:nvPr/>
        </p:nvPicPr>
        <p:blipFill>
          <a:blip r:embed="rId2" cstate="print"/>
          <a:srcRect/>
          <a:stretch>
            <a:fillRect/>
          </a:stretch>
        </p:blipFill>
        <p:spPr bwMode="auto">
          <a:xfrm>
            <a:off x="-36513" y="7262"/>
            <a:ext cx="9180000" cy="1383422"/>
          </a:xfrm>
          <a:prstGeom prst="rect">
            <a:avLst/>
          </a:prstGeom>
          <a:noFill/>
          <a:effectLst>
            <a:softEdge rad="317500"/>
          </a:effectLst>
        </p:spPr>
      </p:pic>
      <p:sp>
        <p:nvSpPr>
          <p:cNvPr id="2" name="Titre 1"/>
          <p:cNvSpPr>
            <a:spLocks noGrp="1"/>
          </p:cNvSpPr>
          <p:nvPr>
            <p:ph type="title"/>
          </p:nvPr>
        </p:nvSpPr>
        <p:spPr>
          <a:xfrm>
            <a:off x="0" y="188640"/>
            <a:ext cx="9144000" cy="1143000"/>
          </a:xfrm>
        </p:spPr>
        <p:txBody>
          <a:bodyPr/>
          <a:lstStyle>
            <a:lvl1pPr>
              <a:defRPr b="1">
                <a:solidFill>
                  <a:srgbClr val="FF6600"/>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RIATHLON">
    <p:spTree>
      <p:nvGrpSpPr>
        <p:cNvPr id="1" name=""/>
        <p:cNvGrpSpPr/>
        <p:nvPr/>
      </p:nvGrpSpPr>
      <p:grpSpPr>
        <a:xfrm>
          <a:off x="0" y="0"/>
          <a:ext cx="0" cy="0"/>
          <a:chOff x="0" y="0"/>
          <a:chExt cx="0" cy="0"/>
        </a:xfrm>
      </p:grpSpPr>
      <p:pic>
        <p:nvPicPr>
          <p:cNvPr id="8" name="Picture 4" descr="http://eps.ac-orleans-tours.fr/typo3temp/pics/a3593f9d53.jpg"/>
          <p:cNvPicPr>
            <a:picLocks noChangeAspect="1" noChangeArrowheads="1"/>
          </p:cNvPicPr>
          <p:nvPr/>
        </p:nvPicPr>
        <p:blipFill>
          <a:blip r:embed="rId2" cstate="print"/>
          <a:srcRect/>
          <a:stretch>
            <a:fillRect/>
          </a:stretch>
        </p:blipFill>
        <p:spPr bwMode="auto">
          <a:xfrm>
            <a:off x="0" y="29354"/>
            <a:ext cx="9180000" cy="1383422"/>
          </a:xfrm>
          <a:prstGeom prst="rect">
            <a:avLst/>
          </a:prstGeom>
          <a:noFill/>
          <a:effectLst>
            <a:outerShdw sx="1000" sy="1000" algn="ctr" rotWithShape="0">
              <a:srgbClr val="000000"/>
            </a:outerShdw>
            <a:softEdge rad="127000"/>
          </a:effectLst>
        </p:spPr>
      </p:pic>
      <p:sp>
        <p:nvSpPr>
          <p:cNvPr id="2" name="Titre 1"/>
          <p:cNvSpPr>
            <a:spLocks noGrp="1"/>
          </p:cNvSpPr>
          <p:nvPr>
            <p:ph type="title"/>
          </p:nvPr>
        </p:nvSpPr>
        <p:spPr>
          <a:xfrm>
            <a:off x="395536" y="188640"/>
            <a:ext cx="8229600" cy="1143000"/>
          </a:xfrm>
        </p:spPr>
        <p:txBody>
          <a:bodyPr/>
          <a:lstStyle>
            <a:lvl1pPr>
              <a:defRPr b="1">
                <a:solidFill>
                  <a:schemeClr val="bg1"/>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VOLLEY">
    <p:spTree>
      <p:nvGrpSpPr>
        <p:cNvPr id="1" name=""/>
        <p:cNvGrpSpPr/>
        <p:nvPr/>
      </p:nvGrpSpPr>
      <p:grpSpPr>
        <a:xfrm>
          <a:off x="0" y="0"/>
          <a:ext cx="0" cy="0"/>
          <a:chOff x="0" y="0"/>
          <a:chExt cx="0" cy="0"/>
        </a:xfrm>
      </p:grpSpPr>
      <p:pic>
        <p:nvPicPr>
          <p:cNvPr id="9" name="Picture 4" descr="http://eps.ac-orleans-tours.fr/typo3temp/pics/9f79a0bf68.jpg"/>
          <p:cNvPicPr>
            <a:picLocks noChangeAspect="1" noChangeArrowheads="1"/>
          </p:cNvPicPr>
          <p:nvPr/>
        </p:nvPicPr>
        <p:blipFill>
          <a:blip r:embed="rId2" cstate="print"/>
          <a:srcRect/>
          <a:stretch>
            <a:fillRect/>
          </a:stretch>
        </p:blipFill>
        <p:spPr bwMode="auto">
          <a:xfrm>
            <a:off x="-36000" y="-27384"/>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rgbClr val="FF0000"/>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ROSS">
    <p:spTree>
      <p:nvGrpSpPr>
        <p:cNvPr id="1" name=""/>
        <p:cNvGrpSpPr/>
        <p:nvPr/>
      </p:nvGrpSpPr>
      <p:grpSpPr>
        <a:xfrm>
          <a:off x="0" y="0"/>
          <a:ext cx="0" cy="0"/>
          <a:chOff x="0" y="0"/>
          <a:chExt cx="0" cy="0"/>
        </a:xfrm>
      </p:grpSpPr>
      <p:pic>
        <p:nvPicPr>
          <p:cNvPr id="8" name="Picture 2" descr="http://eps.ac-orleans-tours.fr/typo3temp/pics/38d92ddb59.jpg"/>
          <p:cNvPicPr>
            <a:picLocks noChangeAspect="1" noChangeArrowheads="1"/>
          </p:cNvPicPr>
          <p:nvPr/>
        </p:nvPicPr>
        <p:blipFill>
          <a:blip r:embed="rId2" cstate="print"/>
          <a:srcRect/>
          <a:stretch>
            <a:fillRect/>
          </a:stretch>
        </p:blipFill>
        <p:spPr bwMode="auto">
          <a:xfrm>
            <a:off x="-36513" y="-27389"/>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rgbClr val="0066FF"/>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CE">
    <p:spTree>
      <p:nvGrpSpPr>
        <p:cNvPr id="1" name=""/>
        <p:cNvGrpSpPr/>
        <p:nvPr/>
      </p:nvGrpSpPr>
      <p:grpSpPr>
        <a:xfrm>
          <a:off x="0" y="0"/>
          <a:ext cx="0" cy="0"/>
          <a:chOff x="0" y="0"/>
          <a:chExt cx="0" cy="0"/>
        </a:xfrm>
      </p:grpSpPr>
      <p:pic>
        <p:nvPicPr>
          <p:cNvPr id="9" name="Picture 2" descr="http://eps.ac-orleans-tours.fr/typo3temp/pics/d897fb5193.jpg"/>
          <p:cNvPicPr>
            <a:picLocks noChangeAspect="1" noChangeArrowheads="1"/>
          </p:cNvPicPr>
          <p:nvPr/>
        </p:nvPicPr>
        <p:blipFill>
          <a:blip r:embed="rId2" cstate="print"/>
          <a:srcRect/>
          <a:stretch>
            <a:fillRect/>
          </a:stretch>
        </p:blipFill>
        <p:spPr bwMode="auto">
          <a:xfrm>
            <a:off x="-36513" y="23929"/>
            <a:ext cx="9216000" cy="1388847"/>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chemeClr val="accent3">
                    <a:lumMod val="60000"/>
                    <a:lumOff val="40000"/>
                  </a:schemeClr>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PPN">
    <p:spTree>
      <p:nvGrpSpPr>
        <p:cNvPr id="1" name=""/>
        <p:cNvGrpSpPr/>
        <p:nvPr/>
      </p:nvGrpSpPr>
      <p:grpSpPr>
        <a:xfrm>
          <a:off x="0" y="0"/>
          <a:ext cx="0" cy="0"/>
          <a:chOff x="0" y="0"/>
          <a:chExt cx="0" cy="0"/>
        </a:xfrm>
      </p:grpSpPr>
      <p:pic>
        <p:nvPicPr>
          <p:cNvPr id="8" name="Picture 2" descr="http://eps.ac-orleans-tours.fr/typo3temp/pics/1130d201a2.jpg"/>
          <p:cNvPicPr>
            <a:picLocks noChangeAspect="1" noChangeArrowheads="1"/>
          </p:cNvPicPr>
          <p:nvPr/>
        </p:nvPicPr>
        <p:blipFill>
          <a:blip r:embed="rId2" cstate="print"/>
          <a:srcRect/>
          <a:stretch>
            <a:fillRect/>
          </a:stretch>
        </p:blipFill>
        <p:spPr bwMode="auto">
          <a:xfrm>
            <a:off x="-36513" y="7262"/>
            <a:ext cx="9180000" cy="1383422"/>
          </a:xfrm>
          <a:prstGeom prst="rect">
            <a:avLst/>
          </a:prstGeom>
          <a:noFill/>
          <a:effectLst>
            <a:softEdge rad="317500"/>
          </a:effectLst>
        </p:spPr>
      </p:pic>
      <p:sp>
        <p:nvSpPr>
          <p:cNvPr id="2" name="Titre 1"/>
          <p:cNvSpPr>
            <a:spLocks noGrp="1"/>
          </p:cNvSpPr>
          <p:nvPr>
            <p:ph type="title"/>
          </p:nvPr>
        </p:nvSpPr>
        <p:spPr>
          <a:xfrm>
            <a:off x="395536" y="188640"/>
            <a:ext cx="8229600" cy="1143000"/>
          </a:xfrm>
        </p:spPr>
        <p:txBody>
          <a:bodyPr/>
          <a:lstStyle>
            <a:lvl1pPr>
              <a:defRPr>
                <a:solidFill>
                  <a:srgbClr val="00CCFF"/>
                </a:solidFill>
                <a:effectLst>
                  <a:outerShdw blurRad="38100" dist="38100" dir="2700000" algn="tl">
                    <a:srgbClr val="000000">
                      <a:alpha val="43137"/>
                    </a:srgbClr>
                  </a:outerShdw>
                </a:effectLst>
                <a:latin typeface="Arial Black" pitchFamily="34" charset="0"/>
              </a:defRPr>
            </a:lvl1p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93E4AAA4-6363-4581-962D-1ACCC2D600C5}" type="slidenum">
              <a:rPr lang="en-US" smtClean="0"/>
              <a:pPr/>
              <a:t>‹N°›</a:t>
            </a:fld>
            <a:endParaRPr lang="en-US" dirty="0"/>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9672" y="0"/>
            <a:ext cx="7524328" cy="1196752"/>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825E-4A15-4D39-8176-1F07E904CB30}" type="datetimeFigureOut">
              <a:rPr lang="en-US" smtClean="0"/>
              <a:pPr/>
              <a:t>7/15/2015</a:t>
            </a:fld>
            <a:endParaRPr lang="en-US"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4AAA4-6363-4581-962D-1ACCC2D600C5}"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med">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slide" Target="slide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0015" y="2061350"/>
            <a:ext cx="8599054" cy="1470025"/>
          </a:xfrm>
        </p:spPr>
        <p:txBody>
          <a:bodyPr/>
          <a:lstStyle/>
          <a:p>
            <a:r>
              <a:rPr lang="fr-FR" dirty="0" smtClean="0">
                <a:solidFill>
                  <a:schemeClr val="bg1"/>
                </a:solidFill>
              </a:rPr>
              <a:t>Sous-commissions académiques LGT</a:t>
            </a:r>
            <a:endParaRPr lang="fr-FR" dirty="0">
              <a:solidFill>
                <a:schemeClr val="bg1"/>
              </a:solidFill>
            </a:endParaRPr>
          </a:p>
        </p:txBody>
      </p:sp>
      <p:sp>
        <p:nvSpPr>
          <p:cNvPr id="3" name="Sous-titre 2"/>
          <p:cNvSpPr>
            <a:spLocks noGrp="1"/>
          </p:cNvSpPr>
          <p:nvPr>
            <p:ph type="subTitle" idx="1"/>
          </p:nvPr>
        </p:nvSpPr>
        <p:spPr>
          <a:xfrm>
            <a:off x="0" y="3880556"/>
            <a:ext cx="9144000" cy="2520244"/>
          </a:xfrm>
        </p:spPr>
        <p:txBody>
          <a:bodyPr>
            <a:normAutofit fontScale="85000" lnSpcReduction="20000"/>
          </a:bodyPr>
          <a:lstStyle/>
          <a:p>
            <a:endParaRPr lang="fr-FR" dirty="0" smtClean="0">
              <a:solidFill>
                <a:schemeClr val="bg1"/>
              </a:solidFill>
            </a:endParaRPr>
          </a:p>
          <a:p>
            <a:endParaRPr lang="fr-FR" dirty="0">
              <a:solidFill>
                <a:schemeClr val="bg1"/>
              </a:solidFill>
            </a:endParaRPr>
          </a:p>
          <a:p>
            <a:endParaRPr lang="fr-FR" dirty="0" smtClean="0">
              <a:solidFill>
                <a:schemeClr val="bg1"/>
              </a:solidFill>
            </a:endParaRPr>
          </a:p>
          <a:p>
            <a:r>
              <a:rPr lang="fr-FR" sz="1900" dirty="0">
                <a:solidFill>
                  <a:schemeClr val="bg1"/>
                </a:solidFill>
              </a:rPr>
              <a:t>Saint Jean de </a:t>
            </a:r>
            <a:r>
              <a:rPr lang="fr-FR" sz="1900" dirty="0" smtClean="0">
                <a:solidFill>
                  <a:schemeClr val="bg1"/>
                </a:solidFill>
              </a:rPr>
              <a:t>Braye, Châteauroux, Tours, Vendôme. </a:t>
            </a:r>
          </a:p>
          <a:p>
            <a:r>
              <a:rPr lang="fr-FR" sz="1900" dirty="0" smtClean="0">
                <a:solidFill>
                  <a:schemeClr val="bg1"/>
                </a:solidFill>
              </a:rPr>
              <a:t>Jeudi 11 juin  –   Vendredi 12 juin 2015</a:t>
            </a:r>
          </a:p>
          <a:p>
            <a:endParaRPr lang="fr-FR" sz="1500" dirty="0" smtClean="0">
              <a:solidFill>
                <a:schemeClr val="bg1"/>
              </a:solidFill>
            </a:endParaRPr>
          </a:p>
          <a:p>
            <a:r>
              <a:rPr lang="fr-FR" sz="1500" dirty="0" smtClean="0">
                <a:solidFill>
                  <a:schemeClr val="bg1"/>
                </a:solidFill>
              </a:rPr>
              <a:t>Inspection Pédagogique Régionale d’ E.P.S. </a:t>
            </a:r>
          </a:p>
          <a:p>
            <a:r>
              <a:rPr lang="fr-FR" sz="1500" dirty="0" smtClean="0">
                <a:solidFill>
                  <a:schemeClr val="bg1"/>
                </a:solidFill>
              </a:rPr>
              <a:t>Académie d’Orléans-Tours. </a:t>
            </a:r>
          </a:p>
        </p:txBody>
      </p:sp>
    </p:spTree>
    <p:extLst>
      <p:ext uri="{BB962C8B-B14F-4D97-AF65-F5344CB8AC3E}">
        <p14:creationId xmlns:p14="http://schemas.microsoft.com/office/powerpoint/2010/main" val="3441027730"/>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0" y="4136065"/>
            <a:ext cx="9144000" cy="2142499"/>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ts val="1200"/>
              </a:spcBef>
              <a:spcAft>
                <a:spcPts val="0"/>
              </a:spcAft>
              <a:buClrTx/>
              <a:buSzTx/>
              <a:buFont typeface="Arial" pitchFamily="34" charset="0"/>
              <a:buNone/>
              <a:tabLst/>
              <a:defRPr/>
            </a:pPr>
            <a:endParaRPr lang="fr-FR" dirty="0">
              <a:solidFill>
                <a:schemeClr val="bg1"/>
              </a:solidFill>
            </a:endParaRPr>
          </a:p>
        </p:txBody>
      </p:sp>
      <p:sp>
        <p:nvSpPr>
          <p:cNvPr id="6" name="Titre 1"/>
          <p:cNvSpPr>
            <a:spLocks noGrp="1"/>
          </p:cNvSpPr>
          <p:nvPr>
            <p:ph type="title"/>
          </p:nvPr>
        </p:nvSpPr>
        <p:spPr>
          <a:xfrm>
            <a:off x="0" y="418352"/>
            <a:ext cx="9144000" cy="418353"/>
          </a:xfrm>
        </p:spPr>
        <p:txBody>
          <a:bodyPr>
            <a:normAutofit fontScale="90000"/>
          </a:bodyPr>
          <a:lstStyle/>
          <a:p>
            <a:r>
              <a:rPr lang="fr-FR" sz="3400" dirty="0" smtClean="0">
                <a:solidFill>
                  <a:schemeClr val="bg1"/>
                </a:solidFill>
              </a:rPr>
              <a:t>ZOOM SUR LES APSA de la CP 1</a:t>
            </a:r>
            <a:endParaRPr lang="fr-FR" sz="3400" dirty="0">
              <a:solidFill>
                <a:schemeClr val="bg1"/>
              </a:solidFill>
            </a:endParaRPr>
          </a:p>
        </p:txBody>
      </p:sp>
      <p:graphicFrame>
        <p:nvGraphicFramePr>
          <p:cNvPr id="8" name="Chart 2"/>
          <p:cNvGraphicFramePr>
            <a:graphicFrameLocks/>
          </p:cNvGraphicFramePr>
          <p:nvPr>
            <p:extLst>
              <p:ext uri="{D42A27DB-BD31-4B8C-83A1-F6EECF244321}">
                <p14:modId xmlns:p14="http://schemas.microsoft.com/office/powerpoint/2010/main" val="1826544469"/>
              </p:ext>
            </p:extLst>
          </p:nvPr>
        </p:nvGraphicFramePr>
        <p:xfrm>
          <a:off x="272928" y="1287463"/>
          <a:ext cx="8572134" cy="5421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26228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418352"/>
            <a:ext cx="9144000" cy="418353"/>
          </a:xfrm>
        </p:spPr>
        <p:txBody>
          <a:bodyPr>
            <a:normAutofit fontScale="90000"/>
          </a:bodyPr>
          <a:lstStyle/>
          <a:p>
            <a:r>
              <a:rPr lang="fr-FR" sz="3400" dirty="0" smtClean="0">
                <a:solidFill>
                  <a:schemeClr val="bg1"/>
                </a:solidFill>
              </a:rPr>
              <a:t>ZOOM SUR LES APSA de la CP 2</a:t>
            </a:r>
            <a:endParaRPr lang="fr-FR" sz="3400" dirty="0">
              <a:solidFill>
                <a:schemeClr val="bg1"/>
              </a:solidFill>
            </a:endParaRPr>
          </a:p>
        </p:txBody>
      </p:sp>
      <p:graphicFrame>
        <p:nvGraphicFramePr>
          <p:cNvPr id="5" name="Chart 2"/>
          <p:cNvGraphicFramePr>
            <a:graphicFrameLocks/>
          </p:cNvGraphicFramePr>
          <p:nvPr>
            <p:extLst>
              <p:ext uri="{D42A27DB-BD31-4B8C-83A1-F6EECF244321}">
                <p14:modId xmlns:p14="http://schemas.microsoft.com/office/powerpoint/2010/main" val="2744323268"/>
              </p:ext>
            </p:extLst>
          </p:nvPr>
        </p:nvGraphicFramePr>
        <p:xfrm>
          <a:off x="167054" y="1327638"/>
          <a:ext cx="8801100" cy="52402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0138574"/>
      </p:ext>
    </p:extLst>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0" y="418352"/>
            <a:ext cx="9144000" cy="418353"/>
          </a:xfrm>
        </p:spPr>
        <p:txBody>
          <a:bodyPr>
            <a:normAutofit fontScale="90000"/>
          </a:bodyPr>
          <a:lstStyle/>
          <a:p>
            <a:r>
              <a:rPr lang="fr-FR" sz="3400" dirty="0" smtClean="0">
                <a:solidFill>
                  <a:schemeClr val="bg1"/>
                </a:solidFill>
              </a:rPr>
              <a:t>ZOOM SUR LES APSA de la CP 3</a:t>
            </a:r>
            <a:endParaRPr lang="fr-FR" sz="3400" dirty="0">
              <a:solidFill>
                <a:schemeClr val="bg1"/>
              </a:solidFill>
            </a:endParaRPr>
          </a:p>
        </p:txBody>
      </p:sp>
      <p:graphicFrame>
        <p:nvGraphicFramePr>
          <p:cNvPr id="7" name="Chart 2"/>
          <p:cNvGraphicFramePr>
            <a:graphicFrameLocks/>
          </p:cNvGraphicFramePr>
          <p:nvPr>
            <p:extLst>
              <p:ext uri="{D42A27DB-BD31-4B8C-83A1-F6EECF244321}">
                <p14:modId xmlns:p14="http://schemas.microsoft.com/office/powerpoint/2010/main" val="505730626"/>
              </p:ext>
            </p:extLst>
          </p:nvPr>
        </p:nvGraphicFramePr>
        <p:xfrm>
          <a:off x="237392" y="1419224"/>
          <a:ext cx="8739554" cy="5210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4948544"/>
      </p:ext>
    </p:extLst>
  </p:cSld>
  <p:clrMapOvr>
    <a:masterClrMapping/>
  </p:clrMapOvr>
  <p:transition spd="med">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0" y="418352"/>
            <a:ext cx="9144000" cy="418353"/>
          </a:xfrm>
        </p:spPr>
        <p:txBody>
          <a:bodyPr>
            <a:normAutofit fontScale="90000"/>
          </a:bodyPr>
          <a:lstStyle/>
          <a:p>
            <a:r>
              <a:rPr lang="fr-FR" sz="3400" dirty="0" smtClean="0">
                <a:solidFill>
                  <a:schemeClr val="bg1"/>
                </a:solidFill>
              </a:rPr>
              <a:t>ZOOM SUR LES APSA de la CP 4</a:t>
            </a:r>
            <a:endParaRPr lang="fr-FR" sz="3400" dirty="0">
              <a:solidFill>
                <a:schemeClr val="bg1"/>
              </a:solidFill>
            </a:endParaRPr>
          </a:p>
        </p:txBody>
      </p:sp>
      <p:graphicFrame>
        <p:nvGraphicFramePr>
          <p:cNvPr id="7" name="Chart 2"/>
          <p:cNvGraphicFramePr>
            <a:graphicFrameLocks/>
          </p:cNvGraphicFramePr>
          <p:nvPr>
            <p:extLst>
              <p:ext uri="{D42A27DB-BD31-4B8C-83A1-F6EECF244321}">
                <p14:modId xmlns:p14="http://schemas.microsoft.com/office/powerpoint/2010/main" val="1038580595"/>
              </p:ext>
            </p:extLst>
          </p:nvPr>
        </p:nvGraphicFramePr>
        <p:xfrm>
          <a:off x="202224" y="1266092"/>
          <a:ext cx="8721968" cy="52841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2385783"/>
      </p:ext>
    </p:extLst>
  </p:cSld>
  <p:clrMapOvr>
    <a:masterClrMapping/>
  </p:clrMapOvr>
  <p:transition spd="med">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0" y="418352"/>
            <a:ext cx="9144000" cy="418353"/>
          </a:xfrm>
        </p:spPr>
        <p:txBody>
          <a:bodyPr>
            <a:normAutofit fontScale="90000"/>
          </a:bodyPr>
          <a:lstStyle/>
          <a:p>
            <a:r>
              <a:rPr lang="fr-FR" sz="3400" dirty="0" smtClean="0">
                <a:solidFill>
                  <a:schemeClr val="bg1"/>
                </a:solidFill>
              </a:rPr>
              <a:t>ZOOM SUR LES APSA de la CP 5</a:t>
            </a:r>
            <a:endParaRPr lang="fr-FR" sz="3400" dirty="0">
              <a:solidFill>
                <a:schemeClr val="bg1"/>
              </a:solidFill>
            </a:endParaRPr>
          </a:p>
        </p:txBody>
      </p:sp>
      <p:graphicFrame>
        <p:nvGraphicFramePr>
          <p:cNvPr id="7" name="Chart 2"/>
          <p:cNvGraphicFramePr>
            <a:graphicFrameLocks/>
          </p:cNvGraphicFramePr>
          <p:nvPr>
            <p:extLst>
              <p:ext uri="{D42A27DB-BD31-4B8C-83A1-F6EECF244321}">
                <p14:modId xmlns:p14="http://schemas.microsoft.com/office/powerpoint/2010/main" val="4201101740"/>
              </p:ext>
            </p:extLst>
          </p:nvPr>
        </p:nvGraphicFramePr>
        <p:xfrm>
          <a:off x="253878" y="1139703"/>
          <a:ext cx="8661522" cy="55776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9923856"/>
      </p:ext>
    </p:extLst>
  </p:cSld>
  <p:clrMapOvr>
    <a:masterClrMapping/>
  </p:clrMapOvr>
  <p:transition spd="med">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695153203"/>
              </p:ext>
            </p:extLst>
          </p:nvPr>
        </p:nvGraphicFramePr>
        <p:xfrm>
          <a:off x="509516" y="1378656"/>
          <a:ext cx="7535009" cy="3534863"/>
        </p:xfrm>
        <a:graphic>
          <a:graphicData uri="http://schemas.openxmlformats.org/drawingml/2006/table">
            <a:tbl>
              <a:tblPr firstRow="1" bandRow="1">
                <a:tableStyleId>{5C22544A-7EE6-4342-B048-85BDC9FD1C3A}</a:tableStyleId>
              </a:tblPr>
              <a:tblGrid>
                <a:gridCol w="2252525"/>
                <a:gridCol w="847237"/>
                <a:gridCol w="1041181"/>
                <a:gridCol w="1092222"/>
                <a:gridCol w="1150922"/>
                <a:gridCol w="1150922"/>
              </a:tblGrid>
              <a:tr h="608783">
                <a:tc>
                  <a:txBody>
                    <a:bodyPr/>
                    <a:lstStyle/>
                    <a:p>
                      <a:pPr algn="ctr"/>
                      <a:r>
                        <a:rPr lang="fr-FR" b="1" dirty="0" smtClean="0"/>
                        <a:t>Type</a:t>
                      </a:r>
                      <a:r>
                        <a:rPr lang="fr-FR" b="1" baseline="0" dirty="0" smtClean="0"/>
                        <a:t> de candidat</a:t>
                      </a:r>
                      <a:endParaRPr lang="fr-FR" b="1" dirty="0"/>
                    </a:p>
                  </a:txBody>
                  <a:tcPr anchor="ctr"/>
                </a:tc>
                <a:tc>
                  <a:txBody>
                    <a:bodyPr/>
                    <a:lstStyle/>
                    <a:p>
                      <a:pPr algn="ctr"/>
                      <a:r>
                        <a:rPr lang="fr-FR" b="1" dirty="0" smtClean="0"/>
                        <a:t>Sexe</a:t>
                      </a:r>
                      <a:endParaRPr lang="fr-FR" b="1" dirty="0"/>
                    </a:p>
                  </a:txBody>
                  <a:tcPr anchor="ctr"/>
                </a:tc>
                <a:tc>
                  <a:txBody>
                    <a:bodyPr/>
                    <a:lstStyle/>
                    <a:p>
                      <a:pPr algn="ctr"/>
                      <a:r>
                        <a:rPr lang="fr-FR" b="1" dirty="0" smtClean="0"/>
                        <a:t>2012</a:t>
                      </a:r>
                      <a:endParaRPr lang="fr-FR" b="1" dirty="0"/>
                    </a:p>
                  </a:txBody>
                  <a:tcPr anchor="ctr"/>
                </a:tc>
                <a:tc>
                  <a:txBody>
                    <a:bodyPr/>
                    <a:lstStyle/>
                    <a:p>
                      <a:pPr algn="ctr"/>
                      <a:r>
                        <a:rPr lang="fr-FR" b="1" dirty="0" smtClean="0"/>
                        <a:t>2013</a:t>
                      </a:r>
                      <a:endParaRPr lang="fr-FR" b="1" dirty="0"/>
                    </a:p>
                  </a:txBody>
                  <a:tcPr anchor="ctr"/>
                </a:tc>
                <a:tc>
                  <a:txBody>
                    <a:bodyPr/>
                    <a:lstStyle/>
                    <a:p>
                      <a:pPr algn="ctr"/>
                      <a:r>
                        <a:rPr lang="fr-FR" b="1" dirty="0" smtClean="0"/>
                        <a:t>2014</a:t>
                      </a:r>
                      <a:endParaRPr lang="fr-FR" b="1" dirty="0"/>
                    </a:p>
                  </a:txBody>
                  <a:tcPr anchor="ctr"/>
                </a:tc>
                <a:tc>
                  <a:txBody>
                    <a:bodyPr/>
                    <a:lstStyle/>
                    <a:p>
                      <a:pPr algn="ctr"/>
                      <a:r>
                        <a:rPr lang="fr-FR" b="1" dirty="0" smtClean="0"/>
                        <a:t>2015</a:t>
                      </a:r>
                      <a:endParaRPr lang="fr-FR" b="1" dirty="0"/>
                    </a:p>
                  </a:txBody>
                  <a:tcPr anchor="ctr"/>
                </a:tc>
              </a:tr>
              <a:tr h="0">
                <a:tc>
                  <a:txBody>
                    <a:bodyPr/>
                    <a:lstStyle/>
                    <a:p>
                      <a:pPr algn="ctr"/>
                      <a:r>
                        <a:rPr lang="fr-FR" b="1" dirty="0" smtClean="0"/>
                        <a:t>Inaptes Totaux</a:t>
                      </a:r>
                      <a:endParaRPr lang="fr-FR" b="1" dirty="0"/>
                    </a:p>
                  </a:txBody>
                  <a:tcPr anchor="ctr"/>
                </a:tc>
                <a:tc>
                  <a:txBody>
                    <a:bodyPr/>
                    <a:lstStyle/>
                    <a:p>
                      <a:pPr algn="ctr"/>
                      <a:r>
                        <a:rPr lang="fr-FR" b="1" dirty="0" smtClean="0"/>
                        <a:t>M</a:t>
                      </a:r>
                      <a:endParaRPr lang="fr-FR" b="1" dirty="0"/>
                    </a:p>
                  </a:txBody>
                  <a:tcPr anchor="ctr"/>
                </a:tc>
                <a:tc>
                  <a:txBody>
                    <a:bodyPr/>
                    <a:lstStyle/>
                    <a:p>
                      <a:pPr algn="ctr"/>
                      <a:r>
                        <a:rPr lang="fr-FR" b="1" smtClean="0">
                          <a:solidFill>
                            <a:schemeClr val="tx1"/>
                          </a:solidFill>
                        </a:rPr>
                        <a:t>2,97 %</a:t>
                      </a:r>
                      <a:endParaRPr lang="fr-FR" b="1" dirty="0">
                        <a:solidFill>
                          <a:schemeClr val="tx1"/>
                        </a:solidFill>
                      </a:endParaRPr>
                    </a:p>
                  </a:txBody>
                  <a:tcPr anchor="ctr"/>
                </a:tc>
                <a:tc>
                  <a:txBody>
                    <a:bodyPr/>
                    <a:lstStyle/>
                    <a:p>
                      <a:pPr algn="ctr"/>
                      <a:r>
                        <a:rPr lang="fr-FR" b="1" smtClean="0">
                          <a:solidFill>
                            <a:schemeClr val="tx1"/>
                          </a:solidFill>
                        </a:rPr>
                        <a:t>3,06 %</a:t>
                      </a:r>
                      <a:endParaRPr lang="fr-FR" b="1" dirty="0">
                        <a:solidFill>
                          <a:schemeClr val="tx1"/>
                        </a:solidFill>
                      </a:endParaRPr>
                    </a:p>
                  </a:txBody>
                  <a:tcPr anchor="ctr"/>
                </a:tc>
                <a:tc>
                  <a:txBody>
                    <a:bodyPr/>
                    <a:lstStyle/>
                    <a:p>
                      <a:pPr algn="ctr"/>
                      <a:r>
                        <a:rPr lang="fr-FR" b="1" dirty="0" smtClean="0">
                          <a:solidFill>
                            <a:schemeClr val="tx1"/>
                          </a:solidFill>
                        </a:rPr>
                        <a:t>2,73 %</a:t>
                      </a:r>
                      <a:endParaRPr lang="fr-FR" b="1" dirty="0">
                        <a:solidFill>
                          <a:schemeClr val="tx1"/>
                        </a:solidFill>
                      </a:endParaRPr>
                    </a:p>
                  </a:txBody>
                  <a:tcPr anchor="ctr"/>
                </a:tc>
                <a:tc>
                  <a:txBody>
                    <a:bodyPr/>
                    <a:lstStyle/>
                    <a:p>
                      <a:pPr algn="ctr"/>
                      <a:r>
                        <a:rPr lang="fr-FR" b="1" dirty="0" smtClean="0">
                          <a:solidFill>
                            <a:schemeClr val="tx1"/>
                          </a:solidFill>
                        </a:rPr>
                        <a:t>2,54 %</a:t>
                      </a:r>
                      <a:endParaRPr lang="fr-FR" b="1" dirty="0">
                        <a:solidFill>
                          <a:schemeClr val="tx1"/>
                        </a:solidFill>
                      </a:endParaRPr>
                    </a:p>
                  </a:txBody>
                  <a:tcPr anchor="ctr"/>
                </a:tc>
              </a:tr>
              <a:tr h="147054">
                <a:tc>
                  <a:txBody>
                    <a:bodyPr/>
                    <a:lstStyle/>
                    <a:p>
                      <a:pPr algn="ctr"/>
                      <a:r>
                        <a:rPr lang="fr-FR" b="1" dirty="0" smtClean="0"/>
                        <a:t>Inaptes Totaux</a:t>
                      </a:r>
                      <a:endParaRPr lang="fr-FR" b="1" dirty="0"/>
                    </a:p>
                  </a:txBody>
                  <a:tcPr anchor="ctr"/>
                </a:tc>
                <a:tc>
                  <a:txBody>
                    <a:bodyPr/>
                    <a:lstStyle/>
                    <a:p>
                      <a:pPr algn="ctr"/>
                      <a:r>
                        <a:rPr lang="fr-FR" b="1" dirty="0" smtClean="0"/>
                        <a:t>F</a:t>
                      </a:r>
                      <a:endParaRPr lang="fr-FR" b="1" dirty="0"/>
                    </a:p>
                  </a:txBody>
                  <a:tcPr anchor="ctr"/>
                </a:tc>
                <a:tc>
                  <a:txBody>
                    <a:bodyPr/>
                    <a:lstStyle/>
                    <a:p>
                      <a:pPr algn="ctr"/>
                      <a:r>
                        <a:rPr lang="fr-FR" b="1" dirty="0" smtClean="0">
                          <a:solidFill>
                            <a:srgbClr val="000000"/>
                          </a:solidFill>
                        </a:rPr>
                        <a:t>6,52 %</a:t>
                      </a:r>
                      <a:endParaRPr lang="fr-FR" b="1" dirty="0">
                        <a:solidFill>
                          <a:srgbClr val="000000"/>
                        </a:solidFill>
                      </a:endParaRPr>
                    </a:p>
                  </a:txBody>
                  <a:tcPr anchor="ctr"/>
                </a:tc>
                <a:tc>
                  <a:txBody>
                    <a:bodyPr/>
                    <a:lstStyle/>
                    <a:p>
                      <a:pPr algn="ctr"/>
                      <a:r>
                        <a:rPr lang="fr-FR" b="1" dirty="0" smtClean="0">
                          <a:solidFill>
                            <a:srgbClr val="000000"/>
                          </a:solidFill>
                        </a:rPr>
                        <a:t>6,48 %</a:t>
                      </a:r>
                      <a:endParaRPr lang="fr-FR" b="1" dirty="0">
                        <a:solidFill>
                          <a:srgbClr val="000000"/>
                        </a:solidFill>
                      </a:endParaRPr>
                    </a:p>
                  </a:txBody>
                  <a:tcPr anchor="ctr"/>
                </a:tc>
                <a:tc>
                  <a:txBody>
                    <a:bodyPr/>
                    <a:lstStyle/>
                    <a:p>
                      <a:pPr algn="ctr"/>
                      <a:r>
                        <a:rPr lang="fr-FR" b="1" dirty="0" smtClean="0">
                          <a:solidFill>
                            <a:srgbClr val="000000"/>
                          </a:solidFill>
                        </a:rPr>
                        <a:t>5,89 %</a:t>
                      </a:r>
                      <a:endParaRPr lang="fr-FR" b="1" dirty="0">
                        <a:solidFill>
                          <a:srgbClr val="000000"/>
                        </a:solidFill>
                      </a:endParaRPr>
                    </a:p>
                  </a:txBody>
                  <a:tcPr anchor="ctr"/>
                </a:tc>
                <a:tc>
                  <a:txBody>
                    <a:bodyPr/>
                    <a:lstStyle/>
                    <a:p>
                      <a:pPr algn="ctr"/>
                      <a:r>
                        <a:rPr lang="fr-FR" b="1" dirty="0" smtClean="0">
                          <a:solidFill>
                            <a:srgbClr val="FF0000"/>
                          </a:solidFill>
                        </a:rPr>
                        <a:t>6,04 %</a:t>
                      </a:r>
                      <a:endParaRPr lang="fr-FR" b="1" dirty="0">
                        <a:solidFill>
                          <a:srgbClr val="FF0000"/>
                        </a:solidFill>
                      </a:endParaRPr>
                    </a:p>
                  </a:txBody>
                  <a:tcPr anchor="ctr"/>
                </a:tc>
              </a:tr>
              <a:tr h="229529">
                <a:tc>
                  <a:txBody>
                    <a:bodyPr/>
                    <a:lstStyle/>
                    <a:p>
                      <a:pPr algn="ctr"/>
                      <a:r>
                        <a:rPr lang="fr-FR" b="1" dirty="0" smtClean="0"/>
                        <a:t>Inaptes</a:t>
                      </a:r>
                      <a:r>
                        <a:rPr lang="fr-FR" b="1" baseline="0" dirty="0" smtClean="0"/>
                        <a:t> partiels</a:t>
                      </a:r>
                      <a:endParaRPr lang="fr-FR" b="1" dirty="0"/>
                    </a:p>
                  </a:txBody>
                  <a:tcPr anchor="ctr"/>
                </a:tc>
                <a:tc>
                  <a:txBody>
                    <a:bodyPr/>
                    <a:lstStyle/>
                    <a:p>
                      <a:pPr algn="ctr"/>
                      <a:r>
                        <a:rPr lang="fr-FR" b="1" dirty="0" smtClean="0"/>
                        <a:t>M</a:t>
                      </a:r>
                      <a:endParaRPr lang="fr-FR" b="1" dirty="0"/>
                    </a:p>
                  </a:txBody>
                  <a:tcPr anchor="ctr"/>
                </a:tc>
                <a:tc>
                  <a:txBody>
                    <a:bodyPr/>
                    <a:lstStyle/>
                    <a:p>
                      <a:pPr algn="ctr"/>
                      <a:r>
                        <a:rPr lang="fr-FR" b="1" smtClean="0"/>
                        <a:t>4,29 %</a:t>
                      </a:r>
                      <a:endParaRPr lang="fr-FR" b="1" dirty="0"/>
                    </a:p>
                  </a:txBody>
                  <a:tcPr anchor="ctr"/>
                </a:tc>
                <a:tc>
                  <a:txBody>
                    <a:bodyPr/>
                    <a:lstStyle/>
                    <a:p>
                      <a:pPr algn="ctr"/>
                      <a:r>
                        <a:rPr lang="fr-FR" b="1" dirty="0" smtClean="0">
                          <a:solidFill>
                            <a:schemeClr val="tx1"/>
                          </a:solidFill>
                        </a:rPr>
                        <a:t>6,07 %</a:t>
                      </a:r>
                      <a:endParaRPr lang="fr-FR" b="1" dirty="0">
                        <a:solidFill>
                          <a:schemeClr val="tx1"/>
                        </a:solidFill>
                      </a:endParaRPr>
                    </a:p>
                  </a:txBody>
                  <a:tcPr anchor="ctr"/>
                </a:tc>
                <a:tc>
                  <a:txBody>
                    <a:bodyPr/>
                    <a:lstStyle/>
                    <a:p>
                      <a:pPr algn="ctr"/>
                      <a:r>
                        <a:rPr lang="fr-FR" b="1" dirty="0" smtClean="0">
                          <a:solidFill>
                            <a:schemeClr val="tx1"/>
                          </a:solidFill>
                        </a:rPr>
                        <a:t>6,17 %</a:t>
                      </a:r>
                      <a:endParaRPr lang="fr-FR" b="1" dirty="0">
                        <a:solidFill>
                          <a:schemeClr val="tx1"/>
                        </a:solidFill>
                      </a:endParaRPr>
                    </a:p>
                  </a:txBody>
                  <a:tcPr anchor="ctr"/>
                </a:tc>
                <a:tc>
                  <a:txBody>
                    <a:bodyPr/>
                    <a:lstStyle/>
                    <a:p>
                      <a:pPr algn="ctr"/>
                      <a:r>
                        <a:rPr lang="fr-FR" b="1" dirty="0" smtClean="0">
                          <a:solidFill>
                            <a:schemeClr val="tx1"/>
                          </a:solidFill>
                        </a:rPr>
                        <a:t>6,55 %</a:t>
                      </a:r>
                      <a:endParaRPr lang="fr-FR" b="1" dirty="0">
                        <a:solidFill>
                          <a:schemeClr val="tx1"/>
                        </a:solidFill>
                      </a:endParaRPr>
                    </a:p>
                  </a:txBody>
                  <a:tcPr anchor="ctr"/>
                </a:tc>
              </a:tr>
              <a:tr h="0">
                <a:tc>
                  <a:txBody>
                    <a:bodyPr/>
                    <a:lstStyle/>
                    <a:p>
                      <a:pPr algn="ctr"/>
                      <a:r>
                        <a:rPr lang="fr-FR" b="1" dirty="0" smtClean="0"/>
                        <a:t>Inaptes</a:t>
                      </a:r>
                      <a:r>
                        <a:rPr lang="fr-FR" b="1" baseline="0" dirty="0" smtClean="0"/>
                        <a:t> partiels </a:t>
                      </a:r>
                      <a:endParaRPr lang="fr-FR" b="1" dirty="0"/>
                    </a:p>
                  </a:txBody>
                  <a:tcPr anchor="ctr"/>
                </a:tc>
                <a:tc>
                  <a:txBody>
                    <a:bodyPr/>
                    <a:lstStyle/>
                    <a:p>
                      <a:pPr algn="ctr"/>
                      <a:r>
                        <a:rPr lang="fr-FR" b="1" dirty="0" smtClean="0"/>
                        <a:t>F</a:t>
                      </a:r>
                      <a:endParaRPr lang="fr-FR" b="1" dirty="0"/>
                    </a:p>
                  </a:txBody>
                  <a:tcPr anchor="ctr"/>
                </a:tc>
                <a:tc>
                  <a:txBody>
                    <a:bodyPr/>
                    <a:lstStyle/>
                    <a:p>
                      <a:pPr algn="ctr"/>
                      <a:r>
                        <a:rPr lang="fr-FR" b="1" dirty="0" smtClean="0">
                          <a:solidFill>
                            <a:srgbClr val="000000"/>
                          </a:solidFill>
                        </a:rPr>
                        <a:t>5,68 %</a:t>
                      </a:r>
                      <a:endParaRPr lang="fr-FR" b="1" dirty="0">
                        <a:solidFill>
                          <a:srgbClr val="000000"/>
                        </a:solidFill>
                      </a:endParaRPr>
                    </a:p>
                  </a:txBody>
                  <a:tcPr anchor="ctr"/>
                </a:tc>
                <a:tc>
                  <a:txBody>
                    <a:bodyPr/>
                    <a:lstStyle/>
                    <a:p>
                      <a:pPr algn="ctr"/>
                      <a:r>
                        <a:rPr lang="fr-FR" b="1" dirty="0" smtClean="0">
                          <a:solidFill>
                            <a:schemeClr val="tx1"/>
                          </a:solidFill>
                        </a:rPr>
                        <a:t>8,24 %</a:t>
                      </a:r>
                      <a:endParaRPr lang="fr-FR" b="1" dirty="0">
                        <a:solidFill>
                          <a:schemeClr val="tx1"/>
                        </a:solidFill>
                      </a:endParaRPr>
                    </a:p>
                  </a:txBody>
                  <a:tcPr anchor="ctr"/>
                </a:tc>
                <a:tc>
                  <a:txBody>
                    <a:bodyPr/>
                    <a:lstStyle/>
                    <a:p>
                      <a:pPr algn="ctr"/>
                      <a:r>
                        <a:rPr lang="fr-FR" b="1" dirty="0" smtClean="0">
                          <a:solidFill>
                            <a:schemeClr val="tx1"/>
                          </a:solidFill>
                        </a:rPr>
                        <a:t>8,82 %</a:t>
                      </a:r>
                      <a:endParaRPr lang="fr-FR" b="1" dirty="0">
                        <a:solidFill>
                          <a:schemeClr val="tx1"/>
                        </a:solidFill>
                      </a:endParaRPr>
                    </a:p>
                  </a:txBody>
                  <a:tcPr anchor="ctr"/>
                </a:tc>
                <a:tc>
                  <a:txBody>
                    <a:bodyPr/>
                    <a:lstStyle/>
                    <a:p>
                      <a:pPr algn="ctr"/>
                      <a:r>
                        <a:rPr lang="fr-FR" b="1" dirty="0" smtClean="0">
                          <a:solidFill>
                            <a:srgbClr val="FF0000"/>
                          </a:solidFill>
                        </a:rPr>
                        <a:t>10,06 %</a:t>
                      </a:r>
                      <a:endParaRPr lang="fr-FR" b="1" dirty="0">
                        <a:solidFill>
                          <a:srgbClr val="FF0000"/>
                        </a:solidFill>
                      </a:endParaRPr>
                    </a:p>
                  </a:txBody>
                  <a:tcPr anchor="ctr">
                    <a:solidFill>
                      <a:srgbClr val="FFFF00"/>
                    </a:solidFill>
                  </a:tcPr>
                </a:tc>
              </a:tr>
              <a:tr h="0">
                <a:tc>
                  <a:txBody>
                    <a:bodyPr/>
                    <a:lstStyle/>
                    <a:p>
                      <a:pPr algn="ctr"/>
                      <a:r>
                        <a:rPr lang="fr-FR" b="1" dirty="0" smtClean="0"/>
                        <a:t>Contrôle adapté</a:t>
                      </a:r>
                      <a:endParaRPr lang="fr-FR" b="1" dirty="0"/>
                    </a:p>
                  </a:txBody>
                  <a:tcPr anchor="ctr"/>
                </a:tc>
                <a:tc>
                  <a:txBody>
                    <a:bodyPr/>
                    <a:lstStyle/>
                    <a:p>
                      <a:pPr algn="ctr"/>
                      <a:r>
                        <a:rPr lang="fr-FR" b="1" dirty="0" smtClean="0"/>
                        <a:t>M</a:t>
                      </a:r>
                      <a:endParaRPr lang="fr-FR" b="1" dirty="0"/>
                    </a:p>
                  </a:txBody>
                  <a:tcPr anchor="ctr"/>
                </a:tc>
                <a:tc>
                  <a:txBody>
                    <a:bodyPr/>
                    <a:lstStyle/>
                    <a:p>
                      <a:pPr algn="ctr"/>
                      <a:r>
                        <a:rPr lang="fr-FR" b="1" dirty="0" smtClean="0"/>
                        <a:t>0,13 %</a:t>
                      </a:r>
                      <a:endParaRPr lang="fr-FR" b="1" dirty="0"/>
                    </a:p>
                  </a:txBody>
                  <a:tcPr anchor="ctr"/>
                </a:tc>
                <a:tc>
                  <a:txBody>
                    <a:bodyPr/>
                    <a:lstStyle/>
                    <a:p>
                      <a:pPr algn="ctr"/>
                      <a:r>
                        <a:rPr lang="fr-FR" b="1" dirty="0" smtClean="0">
                          <a:solidFill>
                            <a:schemeClr val="tx1"/>
                          </a:solidFill>
                        </a:rPr>
                        <a:t>0,12 %</a:t>
                      </a:r>
                      <a:endParaRPr lang="fr-FR" b="1" dirty="0">
                        <a:solidFill>
                          <a:schemeClr val="tx1"/>
                        </a:solidFill>
                      </a:endParaRPr>
                    </a:p>
                  </a:txBody>
                  <a:tcPr anchor="ctr"/>
                </a:tc>
                <a:tc>
                  <a:txBody>
                    <a:bodyPr/>
                    <a:lstStyle/>
                    <a:p>
                      <a:pPr algn="ctr"/>
                      <a:r>
                        <a:rPr lang="fr-FR" b="1" dirty="0" smtClean="0">
                          <a:solidFill>
                            <a:schemeClr val="tx1"/>
                          </a:solidFill>
                        </a:rPr>
                        <a:t>0,06 %</a:t>
                      </a:r>
                    </a:p>
                  </a:txBody>
                  <a:tcPr anchor="ctr"/>
                </a:tc>
                <a:tc>
                  <a:txBody>
                    <a:bodyPr/>
                    <a:lstStyle/>
                    <a:p>
                      <a:pPr algn="ctr"/>
                      <a:r>
                        <a:rPr lang="fr-FR" b="1" dirty="0" smtClean="0">
                          <a:solidFill>
                            <a:srgbClr val="FF0000"/>
                          </a:solidFill>
                        </a:rPr>
                        <a:t>0,03 %</a:t>
                      </a:r>
                    </a:p>
                  </a:txBody>
                  <a:tcPr anchor="ctr"/>
                </a:tc>
              </a:tr>
              <a:tr h="0">
                <a:tc>
                  <a:txBody>
                    <a:bodyPr/>
                    <a:lstStyle/>
                    <a:p>
                      <a:pPr algn="ctr"/>
                      <a:r>
                        <a:rPr lang="fr-FR" b="1" dirty="0" smtClean="0"/>
                        <a:t>Contrôle adapté</a:t>
                      </a:r>
                      <a:endParaRPr lang="fr-FR" b="1" dirty="0"/>
                    </a:p>
                  </a:txBody>
                  <a:tcPr anchor="ctr"/>
                </a:tc>
                <a:tc>
                  <a:txBody>
                    <a:bodyPr/>
                    <a:lstStyle/>
                    <a:p>
                      <a:pPr algn="ctr"/>
                      <a:r>
                        <a:rPr lang="fr-FR" b="1" dirty="0" smtClean="0"/>
                        <a:t>F</a:t>
                      </a:r>
                      <a:endParaRPr lang="fr-FR" b="1" dirty="0"/>
                    </a:p>
                  </a:txBody>
                  <a:tcPr anchor="ctr"/>
                </a:tc>
                <a:tc>
                  <a:txBody>
                    <a:bodyPr/>
                    <a:lstStyle/>
                    <a:p>
                      <a:pPr algn="ctr"/>
                      <a:r>
                        <a:rPr lang="fr-FR" b="1" dirty="0" smtClean="0"/>
                        <a:t>0,22 %</a:t>
                      </a:r>
                      <a:endParaRPr lang="fr-FR" b="1" dirty="0"/>
                    </a:p>
                  </a:txBody>
                  <a:tcPr anchor="ctr"/>
                </a:tc>
                <a:tc>
                  <a:txBody>
                    <a:bodyPr/>
                    <a:lstStyle/>
                    <a:p>
                      <a:pPr algn="ctr"/>
                      <a:r>
                        <a:rPr lang="fr-FR" b="1" dirty="0" smtClean="0">
                          <a:solidFill>
                            <a:schemeClr val="tx1"/>
                          </a:solidFill>
                        </a:rPr>
                        <a:t>0,13 %</a:t>
                      </a:r>
                      <a:endParaRPr lang="fr-FR" b="1" dirty="0">
                        <a:solidFill>
                          <a:schemeClr val="tx1"/>
                        </a:solidFill>
                      </a:endParaRPr>
                    </a:p>
                  </a:txBody>
                  <a:tcPr anchor="ctr"/>
                </a:tc>
                <a:tc>
                  <a:txBody>
                    <a:bodyPr/>
                    <a:lstStyle/>
                    <a:p>
                      <a:pPr algn="ctr"/>
                      <a:r>
                        <a:rPr lang="fr-FR" b="1" dirty="0" smtClean="0">
                          <a:solidFill>
                            <a:schemeClr val="tx1"/>
                          </a:solidFill>
                        </a:rPr>
                        <a:t>0,07 %</a:t>
                      </a:r>
                      <a:endParaRPr lang="fr-FR" b="1" dirty="0">
                        <a:solidFill>
                          <a:schemeClr val="tx1"/>
                        </a:solidFill>
                      </a:endParaRPr>
                    </a:p>
                  </a:txBody>
                  <a:tcPr anchor="ctr"/>
                </a:tc>
                <a:tc>
                  <a:txBody>
                    <a:bodyPr/>
                    <a:lstStyle/>
                    <a:p>
                      <a:pPr algn="ctr"/>
                      <a:r>
                        <a:rPr lang="fr-FR" b="1" dirty="0" smtClean="0">
                          <a:solidFill>
                            <a:srgbClr val="FF0000"/>
                          </a:solidFill>
                        </a:rPr>
                        <a:t>0,16 %</a:t>
                      </a:r>
                      <a:endParaRPr lang="fr-FR" b="1" dirty="0">
                        <a:solidFill>
                          <a:srgbClr val="FF0000"/>
                        </a:solidFill>
                      </a:endParaRPr>
                    </a:p>
                  </a:txBody>
                  <a:tcPr anchor="ctr"/>
                </a:tc>
              </a:tr>
              <a:tr h="0">
                <a:tc>
                  <a:txBody>
                    <a:bodyPr/>
                    <a:lstStyle/>
                    <a:p>
                      <a:pPr algn="ctr"/>
                      <a:r>
                        <a:rPr lang="fr-FR" b="1" dirty="0" smtClean="0"/>
                        <a:t>Protocole standard</a:t>
                      </a:r>
                      <a:endParaRPr lang="fr-FR" b="1" dirty="0"/>
                    </a:p>
                  </a:txBody>
                  <a:tcPr anchor="ctr"/>
                </a:tc>
                <a:tc>
                  <a:txBody>
                    <a:bodyPr/>
                    <a:lstStyle/>
                    <a:p>
                      <a:pPr algn="ctr"/>
                      <a:r>
                        <a:rPr lang="fr-FR" b="1" dirty="0" smtClean="0"/>
                        <a:t>M</a:t>
                      </a:r>
                      <a:endParaRPr lang="fr-FR" b="1" dirty="0"/>
                    </a:p>
                  </a:txBody>
                  <a:tcPr anchor="ctr"/>
                </a:tc>
                <a:tc>
                  <a:txBody>
                    <a:bodyPr/>
                    <a:lstStyle/>
                    <a:p>
                      <a:pPr algn="ctr"/>
                      <a:r>
                        <a:rPr lang="fr-FR" b="1" smtClean="0"/>
                        <a:t>92,59 %</a:t>
                      </a:r>
                      <a:endParaRPr lang="fr-FR" b="1" dirty="0"/>
                    </a:p>
                  </a:txBody>
                  <a:tcPr anchor="ctr"/>
                </a:tc>
                <a:tc>
                  <a:txBody>
                    <a:bodyPr/>
                    <a:lstStyle/>
                    <a:p>
                      <a:pPr algn="ctr"/>
                      <a:r>
                        <a:rPr lang="fr-FR" b="1" dirty="0" smtClean="0">
                          <a:solidFill>
                            <a:schemeClr val="tx1"/>
                          </a:solidFill>
                        </a:rPr>
                        <a:t>90,74 %</a:t>
                      </a:r>
                      <a:endParaRPr lang="fr-FR" b="1" dirty="0">
                        <a:solidFill>
                          <a:schemeClr val="tx1"/>
                        </a:solidFill>
                      </a:endParaRPr>
                    </a:p>
                  </a:txBody>
                  <a:tcPr anchor="ctr"/>
                </a:tc>
                <a:tc>
                  <a:txBody>
                    <a:bodyPr/>
                    <a:lstStyle/>
                    <a:p>
                      <a:pPr algn="ctr"/>
                      <a:r>
                        <a:rPr lang="fr-FR" b="1" dirty="0" smtClean="0">
                          <a:solidFill>
                            <a:schemeClr val="tx1"/>
                          </a:solidFill>
                        </a:rPr>
                        <a:t>91,01 %</a:t>
                      </a:r>
                      <a:endParaRPr lang="fr-FR" b="1" dirty="0">
                        <a:solidFill>
                          <a:schemeClr val="tx1"/>
                        </a:solidFill>
                      </a:endParaRPr>
                    </a:p>
                  </a:txBody>
                  <a:tcPr anchor="ctr"/>
                </a:tc>
                <a:tc>
                  <a:txBody>
                    <a:bodyPr/>
                    <a:lstStyle/>
                    <a:p>
                      <a:pPr algn="ctr"/>
                      <a:r>
                        <a:rPr lang="fr-FR" b="1" dirty="0" smtClean="0">
                          <a:solidFill>
                            <a:schemeClr val="tx1"/>
                          </a:solidFill>
                        </a:rPr>
                        <a:t>90,83 %</a:t>
                      </a:r>
                      <a:endParaRPr lang="fr-FR" b="1" dirty="0">
                        <a:solidFill>
                          <a:schemeClr val="tx1"/>
                        </a:solidFill>
                      </a:endParaRPr>
                    </a:p>
                  </a:txBody>
                  <a:tcPr anchor="ctr"/>
                </a:tc>
              </a:tr>
              <a:tr h="0">
                <a:tc>
                  <a:txBody>
                    <a:bodyPr/>
                    <a:lstStyle/>
                    <a:p>
                      <a:pPr algn="ctr"/>
                      <a:r>
                        <a:rPr lang="fr-FR" b="1" dirty="0" smtClean="0"/>
                        <a:t>Protocole standard</a:t>
                      </a:r>
                      <a:endParaRPr lang="fr-FR" b="1" dirty="0"/>
                    </a:p>
                  </a:txBody>
                  <a:tcPr anchor="ctr"/>
                </a:tc>
                <a:tc>
                  <a:txBody>
                    <a:bodyPr/>
                    <a:lstStyle/>
                    <a:p>
                      <a:pPr algn="ctr"/>
                      <a:r>
                        <a:rPr lang="fr-FR" b="1" dirty="0" smtClean="0"/>
                        <a:t>F</a:t>
                      </a:r>
                      <a:endParaRPr lang="fr-FR" b="1" dirty="0"/>
                    </a:p>
                  </a:txBody>
                  <a:tcPr anchor="ctr"/>
                </a:tc>
                <a:tc>
                  <a:txBody>
                    <a:bodyPr/>
                    <a:lstStyle/>
                    <a:p>
                      <a:pPr algn="ctr"/>
                      <a:r>
                        <a:rPr lang="fr-FR" b="1" dirty="0" smtClean="0"/>
                        <a:t>87,50 %</a:t>
                      </a:r>
                      <a:endParaRPr lang="fr-FR" b="1" dirty="0"/>
                    </a:p>
                  </a:txBody>
                  <a:tcPr anchor="ctr"/>
                </a:tc>
                <a:tc>
                  <a:txBody>
                    <a:bodyPr/>
                    <a:lstStyle/>
                    <a:p>
                      <a:pPr algn="ctr"/>
                      <a:r>
                        <a:rPr lang="fr-FR" b="1" dirty="0" smtClean="0">
                          <a:solidFill>
                            <a:schemeClr val="tx1"/>
                          </a:solidFill>
                        </a:rPr>
                        <a:t>85,15 %</a:t>
                      </a:r>
                      <a:endParaRPr lang="fr-FR" b="1" dirty="0">
                        <a:solidFill>
                          <a:schemeClr val="tx1"/>
                        </a:solidFill>
                      </a:endParaRPr>
                    </a:p>
                  </a:txBody>
                  <a:tcPr anchor="ctr"/>
                </a:tc>
                <a:tc>
                  <a:txBody>
                    <a:bodyPr/>
                    <a:lstStyle/>
                    <a:p>
                      <a:pPr algn="ctr"/>
                      <a:r>
                        <a:rPr lang="fr-FR" b="1" dirty="0" smtClean="0">
                          <a:solidFill>
                            <a:schemeClr val="tx1"/>
                          </a:solidFill>
                        </a:rPr>
                        <a:t>85,17 %</a:t>
                      </a:r>
                      <a:endParaRPr lang="fr-FR" b="1" dirty="0">
                        <a:solidFill>
                          <a:schemeClr val="tx1"/>
                        </a:solidFill>
                      </a:endParaRPr>
                    </a:p>
                  </a:txBody>
                  <a:tcPr anchor="ctr"/>
                </a:tc>
                <a:tc>
                  <a:txBody>
                    <a:bodyPr/>
                    <a:lstStyle/>
                    <a:p>
                      <a:pPr algn="ctr"/>
                      <a:r>
                        <a:rPr lang="fr-FR" b="1" dirty="0" smtClean="0">
                          <a:solidFill>
                            <a:srgbClr val="FF0000"/>
                          </a:solidFill>
                        </a:rPr>
                        <a:t>83,64 %</a:t>
                      </a:r>
                      <a:endParaRPr lang="fr-FR" b="1" dirty="0">
                        <a:solidFill>
                          <a:srgbClr val="FF0000"/>
                        </a:solidFill>
                      </a:endParaRPr>
                    </a:p>
                  </a:txBody>
                  <a:tcPr anchor="ctr">
                    <a:solidFill>
                      <a:srgbClr val="FFFF00"/>
                    </a:solidFill>
                  </a:tcPr>
                </a:tc>
              </a:tr>
            </a:tbl>
          </a:graphicData>
        </a:graphic>
      </p:graphicFrame>
      <p:sp>
        <p:nvSpPr>
          <p:cNvPr id="7" name="Rectangle 6"/>
          <p:cNvSpPr/>
          <p:nvPr/>
        </p:nvSpPr>
        <p:spPr>
          <a:xfrm>
            <a:off x="99570" y="115675"/>
            <a:ext cx="8939841" cy="1138773"/>
          </a:xfrm>
          <a:prstGeom prst="rect">
            <a:avLst/>
          </a:prstGeom>
        </p:spPr>
        <p:txBody>
          <a:bodyPr wrap="square">
            <a:spAutoFit/>
          </a:bodyPr>
          <a:lstStyle/>
          <a:p>
            <a:pPr marL="0" lvl="4" algn="ctr"/>
            <a:r>
              <a:rPr lang="fr-FR" sz="3400" b="1" dirty="0" smtClean="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Point d’inquiétude,</a:t>
            </a:r>
          </a:p>
          <a:p>
            <a:pPr marL="0" lvl="4" indent="0" algn="ctr">
              <a:buNone/>
            </a:pPr>
            <a:r>
              <a:rPr lang="fr-FR" sz="3400" b="1" dirty="0" smtClean="0">
                <a:solidFill>
                  <a:srgbClr val="FFFF00"/>
                </a:solidFill>
                <a:effectLst>
                  <a:outerShdw blurRad="38100" dist="38100" dir="2700000" algn="tl">
                    <a:srgbClr val="000000">
                      <a:alpha val="43137"/>
                    </a:srgbClr>
                  </a:outerShdw>
                </a:effectLst>
                <a:latin typeface="Arial Black" pitchFamily="34" charset="0"/>
                <a:ea typeface="+mj-ea"/>
                <a:cs typeface="+mj-cs"/>
                <a:sym typeface="Wingdings"/>
              </a:rPr>
              <a:t>L’ÉVOLUTION DES INAPTITUDES :</a:t>
            </a:r>
            <a:endParaRPr lang="fr-FR" sz="3400" b="1" dirty="0">
              <a:solidFill>
                <a:srgbClr val="FFFF00"/>
              </a:solidFill>
              <a:effectLst>
                <a:outerShdw blurRad="38100" dist="38100" dir="2700000" algn="tl">
                  <a:srgbClr val="000000">
                    <a:alpha val="43137"/>
                  </a:srgbClr>
                </a:outerShdw>
              </a:effectLst>
              <a:latin typeface="Arial Black" pitchFamily="34" charset="0"/>
              <a:ea typeface="+mj-ea"/>
              <a:cs typeface="+mj-cs"/>
            </a:endParaRPr>
          </a:p>
        </p:txBody>
      </p:sp>
      <p:sp>
        <p:nvSpPr>
          <p:cNvPr id="4" name="Rectangle 3"/>
          <p:cNvSpPr/>
          <p:nvPr/>
        </p:nvSpPr>
        <p:spPr>
          <a:xfrm>
            <a:off x="99570" y="4913519"/>
            <a:ext cx="9044430" cy="1692771"/>
          </a:xfrm>
          <a:prstGeom prst="rect">
            <a:avLst/>
          </a:prstGeom>
        </p:spPr>
        <p:txBody>
          <a:bodyPr wrap="square">
            <a:spAutoFit/>
          </a:bodyPr>
          <a:lstStyle/>
          <a:p>
            <a:r>
              <a:rPr lang="fr-FR" sz="2400" b="1" u="sng" dirty="0" smtClean="0">
                <a:solidFill>
                  <a:schemeClr val="bg1"/>
                </a:solidFill>
                <a:effectLst>
                  <a:outerShdw blurRad="38100" dist="38100" dir="2700000" algn="tl">
                    <a:srgbClr val="000000">
                      <a:alpha val="43137"/>
                    </a:srgbClr>
                  </a:outerShdw>
                </a:effectLst>
                <a:latin typeface="Arial Black" pitchFamily="34" charset="0"/>
                <a:sym typeface="Wingdings"/>
              </a:rPr>
              <a:t>Constats </a:t>
            </a:r>
            <a:r>
              <a:rPr lang="fr-FR" sz="2400" b="1" u="sng" dirty="0">
                <a:solidFill>
                  <a:schemeClr val="bg1"/>
                </a:solidFill>
                <a:effectLst>
                  <a:outerShdw blurRad="38100" dist="38100" dir="2700000" algn="tl">
                    <a:srgbClr val="000000">
                      <a:alpha val="43137"/>
                    </a:srgbClr>
                  </a:outerShdw>
                </a:effectLst>
                <a:latin typeface="Arial Black" pitchFamily="34" charset="0"/>
                <a:sym typeface="Wingdings"/>
              </a:rPr>
              <a:t>: </a:t>
            </a:r>
            <a:endParaRPr lang="fr-FR" sz="2400" b="1" u="sng" dirty="0" smtClean="0">
              <a:solidFill>
                <a:schemeClr val="bg1"/>
              </a:solidFill>
              <a:effectLst>
                <a:outerShdw blurRad="38100" dist="38100" dir="2700000" algn="tl">
                  <a:srgbClr val="000000">
                    <a:alpha val="43137"/>
                  </a:srgbClr>
                </a:outerShdw>
              </a:effectLst>
              <a:latin typeface="Arial Black" pitchFamily="34" charset="0"/>
              <a:sym typeface="Wingdings"/>
            </a:endParaRPr>
          </a:p>
          <a:p>
            <a:r>
              <a:rPr lang="fr-FR" sz="2000" b="1" dirty="0" smtClean="0">
                <a:solidFill>
                  <a:srgbClr val="36FF33"/>
                </a:solidFill>
                <a:effectLst>
                  <a:outerShdw blurRad="38100" dist="38100" dir="2700000" algn="tl">
                    <a:srgbClr val="000000">
                      <a:alpha val="43137"/>
                    </a:srgbClr>
                  </a:outerShdw>
                </a:effectLst>
                <a:latin typeface="Arial Black" pitchFamily="34" charset="0"/>
                <a:sym typeface="Wingdings"/>
              </a:rPr>
              <a:t>1 </a:t>
            </a:r>
            <a:r>
              <a:rPr lang="fr-FR" sz="2000" b="1" dirty="0">
                <a:solidFill>
                  <a:srgbClr val="36FF33"/>
                </a:solidFill>
                <a:effectLst>
                  <a:outerShdw blurRad="38100" dist="38100" dir="2700000" algn="tl">
                    <a:srgbClr val="000000">
                      <a:alpha val="43137"/>
                    </a:srgbClr>
                  </a:outerShdw>
                </a:effectLst>
                <a:latin typeface="Arial Black" pitchFamily="34" charset="0"/>
                <a:sym typeface="Wingdings"/>
              </a:rPr>
              <a:t>Point </a:t>
            </a:r>
            <a:r>
              <a:rPr lang="fr-FR" sz="2000" b="1" dirty="0" smtClean="0">
                <a:solidFill>
                  <a:srgbClr val="36FF33"/>
                </a:solidFill>
                <a:effectLst>
                  <a:outerShdw blurRad="38100" dist="38100" dir="2700000" algn="tl">
                    <a:srgbClr val="000000">
                      <a:alpha val="43137"/>
                    </a:srgbClr>
                  </a:outerShdw>
                </a:effectLst>
                <a:latin typeface="Arial Black" pitchFamily="34" charset="0"/>
                <a:sym typeface="Wingdings"/>
              </a:rPr>
              <a:t>intéressant  </a:t>
            </a:r>
            <a:r>
              <a:rPr lang="fr-FR" sz="2000" b="1" dirty="0">
                <a:solidFill>
                  <a:srgbClr val="36FF33"/>
                </a:solidFill>
                <a:effectLst>
                  <a:outerShdw blurRad="38100" dist="38100" dir="2700000" algn="tl">
                    <a:srgbClr val="000000">
                      <a:alpha val="43137"/>
                    </a:srgbClr>
                  </a:outerShdw>
                </a:effectLst>
                <a:latin typeface="Arial Black" pitchFamily="34" charset="0"/>
                <a:sym typeface="Wingdings"/>
              </a:rPr>
              <a:t>: </a:t>
            </a:r>
            <a:r>
              <a:rPr lang="fr-FR" sz="2000" b="1" dirty="0" smtClean="0">
                <a:solidFill>
                  <a:srgbClr val="36FF33"/>
                </a:solidFill>
                <a:effectLst>
                  <a:outerShdw blurRad="38100" dist="38100" dir="2700000" algn="tl">
                    <a:srgbClr val="000000">
                      <a:alpha val="43137"/>
                    </a:srgbClr>
                  </a:outerShdw>
                </a:effectLst>
                <a:latin typeface="Arial Black" pitchFamily="34" charset="0"/>
                <a:sym typeface="Wingdings"/>
              </a:rPr>
              <a:t>un taux d’inaptes totaux stabilisé. </a:t>
            </a:r>
            <a:endParaRPr lang="fr-FR" sz="1600" b="1" dirty="0">
              <a:solidFill>
                <a:srgbClr val="36FF33"/>
              </a:solidFill>
              <a:effectLst>
                <a:outerShdw blurRad="38100" dist="38100" dir="2700000" algn="tl">
                  <a:srgbClr val="000000">
                    <a:alpha val="43137"/>
                  </a:srgbClr>
                </a:outerShdw>
              </a:effectLst>
              <a:latin typeface="Arial Black" pitchFamily="34" charset="0"/>
              <a:sym typeface="Wingdings"/>
            </a:endParaRPr>
          </a:p>
          <a:p>
            <a:pPr algn="just"/>
            <a:r>
              <a:rPr lang="fr-FR" sz="2000" b="1" dirty="0" smtClean="0">
                <a:solidFill>
                  <a:srgbClr val="FF0000"/>
                </a:solidFill>
                <a:effectLst>
                  <a:outerShdw blurRad="38100" dist="38100" dir="2700000" algn="tl">
                    <a:srgbClr val="000000">
                      <a:alpha val="43137"/>
                    </a:srgbClr>
                  </a:outerShdw>
                </a:effectLst>
                <a:latin typeface="Arial Black" pitchFamily="34" charset="0"/>
                <a:sym typeface="Wingdings"/>
              </a:rPr>
              <a:t>Une forte inquiétude : Un taux d’inaptes partiels qui augmente fortement !!.</a:t>
            </a:r>
          </a:p>
          <a:p>
            <a:pPr algn="just"/>
            <a:r>
              <a:rPr lang="fr-FR" sz="2000" b="1" dirty="0" smtClean="0">
                <a:solidFill>
                  <a:srgbClr val="FFFF00"/>
                </a:solidFill>
                <a:effectLst>
                  <a:outerShdw blurRad="38100" dist="38100" dir="2700000" algn="tl">
                    <a:srgbClr val="000000">
                      <a:alpha val="43137"/>
                    </a:srgbClr>
                  </a:outerShdw>
                </a:effectLst>
                <a:latin typeface="Arial Black" pitchFamily="34" charset="0"/>
                <a:sym typeface="Wingdings"/>
              </a:rPr>
              <a:t>Une constance  : des contrôles adaptés inexploités. </a:t>
            </a:r>
          </a:p>
        </p:txBody>
      </p:sp>
      <p:sp>
        <p:nvSpPr>
          <p:cNvPr id="3" name="Pensées 2"/>
          <p:cNvSpPr/>
          <p:nvPr/>
        </p:nvSpPr>
        <p:spPr>
          <a:xfrm>
            <a:off x="7866692" y="1552089"/>
            <a:ext cx="1277308" cy="634946"/>
          </a:xfrm>
          <a:prstGeom prst="cloudCallout">
            <a:avLst>
              <a:gd name="adj1" fmla="val -55100"/>
              <a:gd name="adj2" fmla="val 5694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smtClean="0">
                <a:solidFill>
                  <a:srgbClr val="FF0000"/>
                </a:solidFill>
              </a:rPr>
              <a:t>2,10% en France 2014</a:t>
            </a:r>
            <a:endParaRPr lang="fr-FR" sz="1200" b="1" dirty="0">
              <a:solidFill>
                <a:srgbClr val="FF0000"/>
              </a:solidFill>
            </a:endParaRPr>
          </a:p>
        </p:txBody>
      </p:sp>
      <p:sp>
        <p:nvSpPr>
          <p:cNvPr id="12" name="Pensées 11"/>
          <p:cNvSpPr/>
          <p:nvPr/>
        </p:nvSpPr>
        <p:spPr>
          <a:xfrm>
            <a:off x="7866692" y="2422200"/>
            <a:ext cx="1277308" cy="634946"/>
          </a:xfrm>
          <a:prstGeom prst="cloudCallout">
            <a:avLst>
              <a:gd name="adj1" fmla="val -63385"/>
              <a:gd name="adj2" fmla="val -3379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smtClean="0">
                <a:solidFill>
                  <a:srgbClr val="FF0000"/>
                </a:solidFill>
              </a:rPr>
              <a:t>4,80% en France 2014</a:t>
            </a:r>
            <a:endParaRPr lang="fr-FR" sz="1200" b="1" dirty="0">
              <a:solidFill>
                <a:srgbClr val="FF0000"/>
              </a:solidFill>
            </a:endParaRPr>
          </a:p>
        </p:txBody>
      </p:sp>
    </p:spTree>
    <p:extLst>
      <p:ext uri="{BB962C8B-B14F-4D97-AF65-F5344CB8AC3E}">
        <p14:creationId xmlns:p14="http://schemas.microsoft.com/office/powerpoint/2010/main" val="42852257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479" y="0"/>
            <a:ext cx="8748465" cy="672353"/>
          </a:xfrm>
        </p:spPr>
        <p:txBody>
          <a:bodyPr>
            <a:normAutofit fontScale="90000"/>
          </a:bodyPr>
          <a:lstStyle/>
          <a:p>
            <a:r>
              <a:rPr lang="fr-FR" dirty="0" smtClean="0">
                <a:solidFill>
                  <a:srgbClr val="FFFFFF"/>
                </a:solidFill>
              </a:rPr>
              <a:t>Moyenne par département : </a:t>
            </a:r>
            <a:endParaRPr lang="fr-FR" dirty="0">
              <a:solidFill>
                <a:srgbClr val="FFFFFF"/>
              </a:solidFill>
            </a:endParaRPr>
          </a:p>
        </p:txBody>
      </p:sp>
      <p:graphicFrame>
        <p:nvGraphicFramePr>
          <p:cNvPr id="5" name="Chart 2"/>
          <p:cNvGraphicFramePr>
            <a:graphicFrameLocks/>
          </p:cNvGraphicFramePr>
          <p:nvPr>
            <p:extLst>
              <p:ext uri="{D42A27DB-BD31-4B8C-83A1-F6EECF244321}">
                <p14:modId xmlns:p14="http://schemas.microsoft.com/office/powerpoint/2010/main" val="1437243358"/>
              </p:ext>
            </p:extLst>
          </p:nvPr>
        </p:nvGraphicFramePr>
        <p:xfrm>
          <a:off x="319820" y="1223597"/>
          <a:ext cx="8446112" cy="5229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239166"/>
      </p:ext>
    </p:extLst>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4068" y="336176"/>
            <a:ext cx="8748465" cy="672353"/>
          </a:xfrm>
        </p:spPr>
        <p:txBody>
          <a:bodyPr>
            <a:normAutofit fontScale="90000"/>
          </a:bodyPr>
          <a:lstStyle/>
          <a:p>
            <a:r>
              <a:rPr lang="fr-FR" dirty="0" smtClean="0">
                <a:solidFill>
                  <a:srgbClr val="FFFFFF"/>
                </a:solidFill>
              </a:rPr>
              <a:t>Moyenne par établissement 45</a:t>
            </a:r>
            <a:endParaRPr lang="fr-FR" dirty="0">
              <a:solidFill>
                <a:srgbClr val="FFFFFF"/>
              </a:solidFill>
            </a:endParaRPr>
          </a:p>
        </p:txBody>
      </p:sp>
      <p:graphicFrame>
        <p:nvGraphicFramePr>
          <p:cNvPr id="5" name="Chart 1"/>
          <p:cNvGraphicFramePr>
            <a:graphicFrameLocks/>
          </p:cNvGraphicFramePr>
          <p:nvPr>
            <p:extLst>
              <p:ext uri="{D42A27DB-BD31-4B8C-83A1-F6EECF244321}">
                <p14:modId xmlns:p14="http://schemas.microsoft.com/office/powerpoint/2010/main" val="2291196174"/>
              </p:ext>
            </p:extLst>
          </p:nvPr>
        </p:nvGraphicFramePr>
        <p:xfrm>
          <a:off x="114300" y="1380392"/>
          <a:ext cx="8757138" cy="5372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0901306"/>
      </p:ext>
    </p:extLst>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19529" y="201636"/>
            <a:ext cx="8904942" cy="737713"/>
          </a:xfrm>
        </p:spPr>
        <p:txBody>
          <a:bodyPr>
            <a:normAutofit/>
          </a:bodyPr>
          <a:lstStyle/>
          <a:p>
            <a:r>
              <a:rPr lang="fr-FR" sz="2800" dirty="0" smtClean="0">
                <a:solidFill>
                  <a:schemeClr val="bg1"/>
                </a:solidFill>
              </a:rPr>
              <a:t>Évolution des moyennes des lycées du 45 : 1</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2378323724"/>
              </p:ext>
            </p:extLst>
          </p:nvPr>
        </p:nvGraphicFramePr>
        <p:xfrm>
          <a:off x="0" y="839973"/>
          <a:ext cx="9144000" cy="5943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8564830"/>
      </p:ext>
    </p:extLst>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203846"/>
            <a:ext cx="8904942" cy="737713"/>
          </a:xfrm>
        </p:spPr>
        <p:txBody>
          <a:bodyPr>
            <a:normAutofit/>
          </a:bodyPr>
          <a:lstStyle/>
          <a:p>
            <a:r>
              <a:rPr lang="fr-FR" sz="2800" dirty="0" smtClean="0">
                <a:solidFill>
                  <a:schemeClr val="bg1"/>
                </a:solidFill>
              </a:rPr>
              <a:t>Évolution des moyennes des lycées du 45 : 2</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1784436661"/>
              </p:ext>
            </p:extLst>
          </p:nvPr>
        </p:nvGraphicFramePr>
        <p:xfrm>
          <a:off x="0" y="818706"/>
          <a:ext cx="9144001" cy="6039293"/>
        </p:xfrm>
        <a:graphic>
          <a:graphicData uri="http://schemas.openxmlformats.org/drawingml/2006/chart">
            <c:chart xmlns:c="http://schemas.openxmlformats.org/drawingml/2006/chart" xmlns:r="http://schemas.openxmlformats.org/officeDocument/2006/relationships" r:id="rId3"/>
          </a:graphicData>
        </a:graphic>
      </p:graphicFrame>
      <p:sp>
        <p:nvSpPr>
          <p:cNvPr id="2" name="Bouton d'action : Fin 1">
            <a:hlinkClick r:id="rId4" action="ppaction://hlinksldjump" highlightClick="1"/>
          </p:cNvPr>
          <p:cNvSpPr/>
          <p:nvPr/>
        </p:nvSpPr>
        <p:spPr>
          <a:xfrm>
            <a:off x="119529" y="941559"/>
            <a:ext cx="600138" cy="610663"/>
          </a:xfrm>
          <a:prstGeom prst="actionButtonE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5554958"/>
      </p:ext>
    </p:extLst>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049717"/>
            <a:ext cx="9144000" cy="5781829"/>
          </a:xfrm>
        </p:spPr>
        <p:txBody>
          <a:bodyPr>
            <a:noAutofit/>
          </a:bodyPr>
          <a:lstStyle/>
          <a:p>
            <a:pPr marL="0" lvl="4" indent="0" algn="ctr">
              <a:buNone/>
            </a:pPr>
            <a:r>
              <a:rPr lang="fr-FR" dirty="0" smtClean="0">
                <a:solidFill>
                  <a:srgbClr val="00FF00"/>
                </a:solidFill>
                <a:sym typeface="Wingdings"/>
              </a:rPr>
              <a:t>Rappel des circulaires rectorales du 26 septembre 2014 et du 2 février 2015.</a:t>
            </a:r>
          </a:p>
          <a:p>
            <a:pPr marL="0" lvl="4" indent="0" algn="just">
              <a:buNone/>
            </a:pPr>
            <a:r>
              <a:rPr lang="fr-FR" b="1" dirty="0" smtClean="0">
                <a:solidFill>
                  <a:srgbClr val="FFFF00"/>
                </a:solidFill>
                <a:sym typeface="Wingdings"/>
              </a:rPr>
              <a:t>1 ) Composition des dossiers des établissements lors des sous-commissions : *</a:t>
            </a:r>
          </a:p>
          <a:p>
            <a:pPr marL="0" lvl="4" indent="0" algn="just">
              <a:buNone/>
            </a:pPr>
            <a:endParaRPr lang="fr-FR" b="1" dirty="0" smtClean="0">
              <a:solidFill>
                <a:srgbClr val="FFFF00"/>
              </a:solidFill>
              <a:sym typeface="Wingdings"/>
            </a:endParaRPr>
          </a:p>
          <a:p>
            <a:pPr marL="0" lvl="4" indent="0" algn="just">
              <a:buNone/>
            </a:pPr>
            <a:r>
              <a:rPr lang="fr-FR" b="1" dirty="0" smtClean="0">
                <a:solidFill>
                  <a:srgbClr val="FDFF17"/>
                </a:solidFill>
                <a:sym typeface="Wingdings"/>
              </a:rPr>
              <a:t>2 ) Protocole académique de présentation d’un candidat Di Di Note :</a:t>
            </a:r>
          </a:p>
          <a:p>
            <a:pPr marL="342900" lvl="4" indent="-342900" algn="just">
              <a:buFont typeface="Wingdings" charset="0"/>
              <a:buChar char="à"/>
            </a:pPr>
            <a:r>
              <a:rPr lang="fr-FR" sz="1800" dirty="0" smtClean="0">
                <a:solidFill>
                  <a:schemeClr val="bg1"/>
                </a:solidFill>
                <a:sym typeface="Wingdings"/>
              </a:rPr>
              <a:t>Si l’enseignant estime que cette évaluation est suffisante et révélatrice du niveau du candidat. </a:t>
            </a:r>
          </a:p>
          <a:p>
            <a:pPr marL="342900" lvl="4" indent="-342900" algn="just">
              <a:buFont typeface="Wingdings" charset="0"/>
              <a:buChar char="à"/>
            </a:pPr>
            <a:r>
              <a:rPr lang="fr-FR" sz="1800" dirty="0" smtClean="0">
                <a:solidFill>
                  <a:schemeClr val="bg1"/>
                </a:solidFill>
                <a:sym typeface="Wingdings"/>
              </a:rPr>
              <a:t>Si cette note relève d’une épreuve de CCF réalisée par le candidat durant l’année de terminale au regard du référentiel bac niveau 4. </a:t>
            </a:r>
          </a:p>
          <a:p>
            <a:pPr marL="342900" lvl="4" indent="-342900" algn="just">
              <a:buFont typeface="Wingdings" charset="0"/>
              <a:buChar char="à"/>
            </a:pPr>
            <a:r>
              <a:rPr lang="fr-FR" sz="1800" dirty="0" smtClean="0">
                <a:solidFill>
                  <a:schemeClr val="bg1"/>
                </a:solidFill>
                <a:sym typeface="Wingdings"/>
              </a:rPr>
              <a:t>Si l’équipe d’EPS a statué sur le fait que cette note est révélatrice du niveau de l’élève et que le chef d’établissement, chef de centre, a validé cette décision. </a:t>
            </a:r>
          </a:p>
          <a:p>
            <a:pPr marL="342900" lvl="4" indent="-342900" algn="ctr">
              <a:buFont typeface="Wingdings" charset="0"/>
              <a:buChar char="è"/>
            </a:pPr>
            <a:r>
              <a:rPr lang="fr-FR" dirty="0" smtClean="0">
                <a:solidFill>
                  <a:srgbClr val="FDFF17"/>
                </a:solidFill>
                <a:sym typeface="Wingdings"/>
              </a:rPr>
              <a:t>Alors présentation du dossier à la commission académique. </a:t>
            </a:r>
          </a:p>
          <a:p>
            <a:pPr marL="342900" lvl="4" indent="-342900" algn="just">
              <a:buFont typeface="Wingdings" charset="0"/>
              <a:buChar char="è"/>
            </a:pPr>
            <a:r>
              <a:rPr lang="fr-FR" dirty="0" smtClean="0">
                <a:solidFill>
                  <a:srgbClr val="FF0000"/>
                </a:solidFill>
                <a:sym typeface="Wingdings"/>
              </a:rPr>
              <a:t>Si Note &lt; 10 : Note neutralisée par la commission  candidat déclaré inapte total. </a:t>
            </a:r>
          </a:p>
          <a:p>
            <a:pPr marL="342900" lvl="4" indent="-342900" algn="just">
              <a:buFont typeface="Wingdings" charset="0"/>
              <a:buChar char="è"/>
            </a:pPr>
            <a:r>
              <a:rPr lang="fr-FR" dirty="0" smtClean="0">
                <a:solidFill>
                  <a:srgbClr val="36FF33"/>
                </a:solidFill>
                <a:sym typeface="Wingdings"/>
              </a:rPr>
              <a:t>Si note &gt; 10 la commission statue sur pièces obligatoires : </a:t>
            </a:r>
          </a:p>
          <a:p>
            <a:pPr marL="727075" lvl="5" indent="-269875">
              <a:buFontTx/>
              <a:buChar char="-"/>
            </a:pPr>
            <a:r>
              <a:rPr lang="fr-FR" sz="1800" dirty="0" smtClean="0">
                <a:solidFill>
                  <a:schemeClr val="bg1"/>
                </a:solidFill>
                <a:sym typeface="Wingdings"/>
              </a:rPr>
              <a:t>Fiche de suivi EPS / Bulletins de note justifiant la conservation de l’unique note. </a:t>
            </a:r>
          </a:p>
          <a:p>
            <a:pPr marL="727075" lvl="5" indent="-269875">
              <a:buFontTx/>
              <a:buChar char="-"/>
            </a:pPr>
            <a:r>
              <a:rPr lang="fr-FR" sz="1800" dirty="0" smtClean="0">
                <a:solidFill>
                  <a:schemeClr val="bg1"/>
                </a:solidFill>
                <a:sym typeface="Wingdings"/>
              </a:rPr>
              <a:t>Certificats médicaux.</a:t>
            </a:r>
          </a:p>
          <a:p>
            <a:pPr marL="727075" lvl="5" indent="-269875">
              <a:buFontTx/>
              <a:buChar char="-"/>
            </a:pPr>
            <a:r>
              <a:rPr lang="fr-FR" sz="1800" dirty="0" smtClean="0">
                <a:solidFill>
                  <a:schemeClr val="bg1"/>
                </a:solidFill>
                <a:sym typeface="Wingdings"/>
              </a:rPr>
              <a:t>Tout autre élément utile porté à la connaissance de la commission.</a:t>
            </a:r>
          </a:p>
          <a:p>
            <a:pPr marL="0" lvl="4" indent="0" algn="ctr">
              <a:buNone/>
            </a:pPr>
            <a:r>
              <a:rPr lang="fr-FR" sz="1900" b="1" dirty="0" smtClean="0">
                <a:solidFill>
                  <a:srgbClr val="FFFF00"/>
                </a:solidFill>
                <a:sym typeface="Wingdings"/>
              </a:rPr>
              <a:t>La justification s’appuiera sur l’analyse des résultats obtenus dans 1 autre compétence</a:t>
            </a:r>
            <a:r>
              <a:rPr lang="fr-FR" sz="1900" b="1" dirty="0" smtClean="0">
                <a:solidFill>
                  <a:schemeClr val="bg1"/>
                </a:solidFill>
                <a:sym typeface="Wingdings"/>
              </a:rPr>
              <a:t>. </a:t>
            </a:r>
            <a:endParaRPr lang="fr-FR" sz="2600" b="1" dirty="0" smtClean="0">
              <a:solidFill>
                <a:schemeClr val="bg1"/>
              </a:solidFill>
              <a:sym typeface="Wingdings"/>
            </a:endParaRPr>
          </a:p>
          <a:p>
            <a:pPr marL="0" lvl="4" indent="0">
              <a:buNone/>
            </a:pPr>
            <a:endParaRPr lang="fr-FR" sz="2600" b="1" dirty="0">
              <a:solidFill>
                <a:schemeClr val="bg1"/>
              </a:solidFill>
              <a:sym typeface="Wingdings"/>
            </a:endParaRPr>
          </a:p>
        </p:txBody>
      </p:sp>
      <p:sp>
        <p:nvSpPr>
          <p:cNvPr id="4" name="Titre 1"/>
          <p:cNvSpPr txBox="1">
            <a:spLocks noGrp="1"/>
          </p:cNvSpPr>
          <p:nvPr>
            <p:ph type="title"/>
          </p:nvPr>
        </p:nvSpPr>
        <p:spPr>
          <a:xfrm>
            <a:off x="0" y="1"/>
            <a:ext cx="9144000" cy="10614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kern="1200" baseline="0">
                <a:solidFill>
                  <a:schemeClr val="bg1"/>
                </a:solidFill>
                <a:effectLst>
                  <a:outerShdw blurRad="38100" dist="38100" dir="2700000" algn="tl">
                    <a:srgbClr val="000000">
                      <a:alpha val="43137"/>
                    </a:srgbClr>
                  </a:outerShdw>
                </a:effectLst>
                <a:latin typeface="Arial Black" pitchFamily="34" charset="0"/>
                <a:ea typeface="+mj-ea"/>
                <a:cs typeface="+mj-cs"/>
              </a:defRPr>
            </a:lvl1pPr>
          </a:lstStyle>
          <a:p>
            <a:pPr algn="l"/>
            <a:r>
              <a:rPr lang="fr-FR" sz="3200" dirty="0" smtClean="0">
                <a:solidFill>
                  <a:srgbClr val="FFFFFF"/>
                </a:solidFill>
              </a:rPr>
              <a:t>Rappel de la réglementation </a:t>
            </a:r>
            <a:endParaRPr lang="fr-FR" sz="2400" dirty="0">
              <a:solidFill>
                <a:srgbClr val="FFFFFF"/>
              </a:solidFill>
              <a:effectLst/>
            </a:endParaRPr>
          </a:p>
        </p:txBody>
      </p:sp>
      <p:sp>
        <p:nvSpPr>
          <p:cNvPr id="5" name="Titre 1"/>
          <p:cNvSpPr txBox="1">
            <a:spLocks/>
          </p:cNvSpPr>
          <p:nvPr/>
        </p:nvSpPr>
        <p:spPr>
          <a:xfrm>
            <a:off x="6185174" y="211653"/>
            <a:ext cx="3029380" cy="849825"/>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rgbClr val="00CCFF"/>
                </a:solidFill>
                <a:effectLst>
                  <a:outerShdw blurRad="38100" dist="38100" dir="2700000" algn="tl">
                    <a:srgbClr val="000000">
                      <a:alpha val="43137"/>
                    </a:srgbClr>
                  </a:outerShdw>
                </a:effectLst>
                <a:latin typeface="Arial Black" pitchFamily="34" charset="0"/>
                <a:ea typeface="+mj-ea"/>
                <a:cs typeface="+mj-cs"/>
              </a:defRPr>
            </a:lvl1pPr>
          </a:lstStyle>
          <a:p>
            <a:pPr marL="185738" lvl="4"/>
            <a:r>
              <a:rPr lang="fr-FR" sz="2600" b="1" dirty="0" smtClean="0">
                <a:solidFill>
                  <a:schemeClr val="bg1"/>
                </a:solidFill>
                <a:sym typeface="Wingdings"/>
              </a:rPr>
              <a:t>Arrêté du 21 décembre 2011 </a:t>
            </a:r>
            <a:br>
              <a:rPr lang="fr-FR" sz="2600" b="1" dirty="0" smtClean="0">
                <a:solidFill>
                  <a:schemeClr val="bg1"/>
                </a:solidFill>
                <a:sym typeface="Wingdings"/>
              </a:rPr>
            </a:br>
            <a:r>
              <a:rPr lang="fr-FR" sz="2600" b="1" dirty="0" smtClean="0">
                <a:solidFill>
                  <a:schemeClr val="bg1"/>
                </a:solidFill>
                <a:sym typeface="Wingdings"/>
              </a:rPr>
              <a:t>Circulaire du 8 juin 2012 </a:t>
            </a:r>
          </a:p>
          <a:p>
            <a:pPr marL="185738" lvl="4"/>
            <a:r>
              <a:rPr lang="fr-FR" sz="3200" dirty="0" smtClean="0">
                <a:solidFill>
                  <a:schemeClr val="bg1"/>
                </a:solidFill>
                <a:sym typeface="Wingdings"/>
              </a:rPr>
              <a:t>Circulaire du 28 aout 2013</a:t>
            </a:r>
          </a:p>
        </p:txBody>
      </p:sp>
    </p:spTree>
    <p:extLst>
      <p:ext uri="{BB962C8B-B14F-4D97-AF65-F5344CB8AC3E}">
        <p14:creationId xmlns:p14="http://schemas.microsoft.com/office/powerpoint/2010/main" val="8377139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5" y="54171"/>
            <a:ext cx="8748465" cy="1143000"/>
          </a:xfrm>
        </p:spPr>
        <p:txBody>
          <a:bodyPr>
            <a:normAutofit fontScale="90000"/>
          </a:bodyPr>
          <a:lstStyle/>
          <a:p>
            <a:r>
              <a:rPr lang="fr-FR" dirty="0" smtClean="0">
                <a:solidFill>
                  <a:srgbClr val="FFFFFF"/>
                </a:solidFill>
              </a:rPr>
              <a:t>Moyenne </a:t>
            </a:r>
            <a:r>
              <a:rPr lang="fr-FR" smtClean="0">
                <a:solidFill>
                  <a:srgbClr val="FFFFFF"/>
                </a:solidFill>
              </a:rPr>
              <a:t>par établissement 18</a:t>
            </a:r>
            <a:endParaRPr lang="fr-FR" dirty="0">
              <a:solidFill>
                <a:srgbClr val="FFFFFF"/>
              </a:solidFill>
            </a:endParaRPr>
          </a:p>
        </p:txBody>
      </p:sp>
      <p:graphicFrame>
        <p:nvGraphicFramePr>
          <p:cNvPr id="8" name="Chart 1"/>
          <p:cNvGraphicFramePr>
            <a:graphicFrameLocks/>
          </p:cNvGraphicFramePr>
          <p:nvPr>
            <p:extLst>
              <p:ext uri="{D42A27DB-BD31-4B8C-83A1-F6EECF244321}">
                <p14:modId xmlns:p14="http://schemas.microsoft.com/office/powerpoint/2010/main" val="398759470"/>
              </p:ext>
            </p:extLst>
          </p:nvPr>
        </p:nvGraphicFramePr>
        <p:xfrm>
          <a:off x="112468" y="1276350"/>
          <a:ext cx="8943609" cy="5484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0824721"/>
      </p:ext>
    </p:extLst>
  </p:cSld>
  <p:clrMapOvr>
    <a:masterClrMapping/>
  </p:clrMapOvr>
  <p:transition spd="med">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188640"/>
            <a:ext cx="8904942" cy="737713"/>
          </a:xfrm>
        </p:spPr>
        <p:txBody>
          <a:bodyPr>
            <a:normAutofit/>
          </a:bodyPr>
          <a:lstStyle/>
          <a:p>
            <a:r>
              <a:rPr lang="fr-FR" sz="2800" dirty="0" smtClean="0">
                <a:solidFill>
                  <a:schemeClr val="bg1"/>
                </a:solidFill>
              </a:rPr>
              <a:t>Évolution des moyennes des lycées du 18 :</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2649491727"/>
              </p:ext>
            </p:extLst>
          </p:nvPr>
        </p:nvGraphicFramePr>
        <p:xfrm>
          <a:off x="0" y="926353"/>
          <a:ext cx="9144000" cy="59316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782848"/>
      </p:ext>
    </p:extLst>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5" y="54171"/>
            <a:ext cx="8748465" cy="1143000"/>
          </a:xfrm>
        </p:spPr>
        <p:txBody>
          <a:bodyPr>
            <a:normAutofit fontScale="90000"/>
          </a:bodyPr>
          <a:lstStyle/>
          <a:p>
            <a:r>
              <a:rPr lang="fr-FR" dirty="0" smtClean="0">
                <a:solidFill>
                  <a:srgbClr val="FFFFFF"/>
                </a:solidFill>
              </a:rPr>
              <a:t>Moyenne par établissement 36</a:t>
            </a:r>
            <a:endParaRPr lang="fr-FR" dirty="0">
              <a:solidFill>
                <a:srgbClr val="FFFFFF"/>
              </a:solidFill>
            </a:endParaRPr>
          </a:p>
        </p:txBody>
      </p:sp>
      <p:graphicFrame>
        <p:nvGraphicFramePr>
          <p:cNvPr id="6" name="Chart 1"/>
          <p:cNvGraphicFramePr>
            <a:graphicFrameLocks/>
          </p:cNvGraphicFramePr>
          <p:nvPr>
            <p:extLst>
              <p:ext uri="{D42A27DB-BD31-4B8C-83A1-F6EECF244321}">
                <p14:modId xmlns:p14="http://schemas.microsoft.com/office/powerpoint/2010/main" val="1179993118"/>
              </p:ext>
            </p:extLst>
          </p:nvPr>
        </p:nvGraphicFramePr>
        <p:xfrm>
          <a:off x="79131" y="1028700"/>
          <a:ext cx="8924192" cy="568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1415416"/>
      </p:ext>
    </p:extLst>
  </p:cSld>
  <p:clrMapOvr>
    <a:masterClrMapping/>
  </p:clrMapOvr>
  <p:transition spd="med">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188640"/>
            <a:ext cx="8904942" cy="737713"/>
          </a:xfrm>
        </p:spPr>
        <p:txBody>
          <a:bodyPr>
            <a:normAutofit/>
          </a:bodyPr>
          <a:lstStyle/>
          <a:p>
            <a:r>
              <a:rPr lang="fr-FR" sz="2800" dirty="0" smtClean="0">
                <a:solidFill>
                  <a:schemeClr val="bg1"/>
                </a:solidFill>
              </a:rPr>
              <a:t>Évolution des moyennes des lycées du 36 :</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50031073"/>
              </p:ext>
            </p:extLst>
          </p:nvPr>
        </p:nvGraphicFramePr>
        <p:xfrm>
          <a:off x="1" y="895562"/>
          <a:ext cx="9144000" cy="5962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9732830"/>
      </p:ext>
    </p:extLst>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5" y="54171"/>
            <a:ext cx="8748465" cy="1143000"/>
          </a:xfrm>
        </p:spPr>
        <p:txBody>
          <a:bodyPr>
            <a:normAutofit fontScale="90000"/>
          </a:bodyPr>
          <a:lstStyle/>
          <a:p>
            <a:r>
              <a:rPr lang="fr-FR" dirty="0" smtClean="0">
                <a:solidFill>
                  <a:srgbClr val="FFFFFF"/>
                </a:solidFill>
              </a:rPr>
              <a:t>Moyenne </a:t>
            </a:r>
            <a:r>
              <a:rPr lang="fr-FR" smtClean="0">
                <a:solidFill>
                  <a:srgbClr val="FFFFFF"/>
                </a:solidFill>
              </a:rPr>
              <a:t>par établissement 37</a:t>
            </a:r>
            <a:endParaRPr lang="fr-FR" dirty="0">
              <a:solidFill>
                <a:srgbClr val="FFFFFF"/>
              </a:solidFill>
            </a:endParaRPr>
          </a:p>
        </p:txBody>
      </p:sp>
      <p:graphicFrame>
        <p:nvGraphicFramePr>
          <p:cNvPr id="6" name="Chart 1"/>
          <p:cNvGraphicFramePr>
            <a:graphicFrameLocks/>
          </p:cNvGraphicFramePr>
          <p:nvPr>
            <p:extLst>
              <p:ext uri="{D42A27DB-BD31-4B8C-83A1-F6EECF244321}">
                <p14:modId xmlns:p14="http://schemas.microsoft.com/office/powerpoint/2010/main" val="2024046769"/>
              </p:ext>
            </p:extLst>
          </p:nvPr>
        </p:nvGraphicFramePr>
        <p:xfrm>
          <a:off x="87922" y="1134207"/>
          <a:ext cx="8976947" cy="55809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1131264"/>
      </p:ext>
    </p:extLst>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188640"/>
            <a:ext cx="8904942" cy="737713"/>
          </a:xfrm>
        </p:spPr>
        <p:txBody>
          <a:bodyPr>
            <a:normAutofit/>
          </a:bodyPr>
          <a:lstStyle/>
          <a:p>
            <a:r>
              <a:rPr lang="fr-FR" sz="2800" dirty="0" smtClean="0">
                <a:solidFill>
                  <a:schemeClr val="bg1"/>
                </a:solidFill>
              </a:rPr>
              <a:t>Évolution des moyennes des lycées du 37 : 1</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1123298705"/>
              </p:ext>
            </p:extLst>
          </p:nvPr>
        </p:nvGraphicFramePr>
        <p:xfrm>
          <a:off x="1" y="926354"/>
          <a:ext cx="9144000" cy="5931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5043456"/>
      </p:ext>
    </p:extLst>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188640"/>
            <a:ext cx="8904942" cy="737713"/>
          </a:xfrm>
        </p:spPr>
        <p:txBody>
          <a:bodyPr>
            <a:normAutofit/>
          </a:bodyPr>
          <a:lstStyle/>
          <a:p>
            <a:r>
              <a:rPr lang="fr-FR" sz="2800" dirty="0" smtClean="0">
                <a:solidFill>
                  <a:schemeClr val="bg1"/>
                </a:solidFill>
              </a:rPr>
              <a:t>Évolution des moyennes des lycées du 37 : 2</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1974568865"/>
              </p:ext>
            </p:extLst>
          </p:nvPr>
        </p:nvGraphicFramePr>
        <p:xfrm>
          <a:off x="1" y="926353"/>
          <a:ext cx="9144000" cy="59316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3611256"/>
      </p:ext>
    </p:extLst>
  </p:cSld>
  <p:clrMapOvr>
    <a:masterClrMapping/>
  </p:clrMapOvr>
  <p:transition spd="med">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5" y="54171"/>
            <a:ext cx="8748465" cy="1143000"/>
          </a:xfrm>
        </p:spPr>
        <p:txBody>
          <a:bodyPr>
            <a:normAutofit fontScale="90000"/>
          </a:bodyPr>
          <a:lstStyle/>
          <a:p>
            <a:r>
              <a:rPr lang="fr-FR" dirty="0" smtClean="0">
                <a:solidFill>
                  <a:srgbClr val="FFFFFF"/>
                </a:solidFill>
              </a:rPr>
              <a:t>Moyenne </a:t>
            </a:r>
            <a:r>
              <a:rPr lang="fr-FR" smtClean="0">
                <a:solidFill>
                  <a:srgbClr val="FFFFFF"/>
                </a:solidFill>
              </a:rPr>
              <a:t>par établissement 41</a:t>
            </a:r>
            <a:endParaRPr lang="fr-FR" dirty="0">
              <a:solidFill>
                <a:srgbClr val="FFFFFF"/>
              </a:solidFill>
            </a:endParaRPr>
          </a:p>
        </p:txBody>
      </p:sp>
      <p:graphicFrame>
        <p:nvGraphicFramePr>
          <p:cNvPr id="6" name="Chart 1"/>
          <p:cNvGraphicFramePr>
            <a:graphicFrameLocks/>
          </p:cNvGraphicFramePr>
          <p:nvPr>
            <p:extLst>
              <p:ext uri="{D42A27DB-BD31-4B8C-83A1-F6EECF244321}">
                <p14:modId xmlns:p14="http://schemas.microsoft.com/office/powerpoint/2010/main" val="13758425"/>
              </p:ext>
            </p:extLst>
          </p:nvPr>
        </p:nvGraphicFramePr>
        <p:xfrm>
          <a:off x="83162" y="1091344"/>
          <a:ext cx="8964124" cy="56787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2879112"/>
      </p:ext>
    </p:extLst>
  </p:cSld>
  <p:clrMapOvr>
    <a:masterClrMapping/>
  </p:clrMapOvr>
  <p:transition spd="med">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188640"/>
            <a:ext cx="8904942" cy="737713"/>
          </a:xfrm>
        </p:spPr>
        <p:txBody>
          <a:bodyPr>
            <a:normAutofit/>
          </a:bodyPr>
          <a:lstStyle/>
          <a:p>
            <a:r>
              <a:rPr lang="fr-FR" sz="2800" dirty="0" smtClean="0">
                <a:solidFill>
                  <a:schemeClr val="bg1"/>
                </a:solidFill>
              </a:rPr>
              <a:t>Évolution des moyennes des lycées du 41 :</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1987592615"/>
              </p:ext>
            </p:extLst>
          </p:nvPr>
        </p:nvGraphicFramePr>
        <p:xfrm>
          <a:off x="1" y="839972"/>
          <a:ext cx="9143999" cy="60180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3710487"/>
      </p:ext>
    </p:extLst>
  </p:cSld>
  <p:clrMapOvr>
    <a:masterClrMapping/>
  </p:clrMapOvr>
  <p:transition spd="med">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5" y="54171"/>
            <a:ext cx="8748465" cy="1143000"/>
          </a:xfrm>
        </p:spPr>
        <p:txBody>
          <a:bodyPr>
            <a:normAutofit fontScale="90000"/>
          </a:bodyPr>
          <a:lstStyle/>
          <a:p>
            <a:r>
              <a:rPr lang="fr-FR" dirty="0" smtClean="0">
                <a:solidFill>
                  <a:srgbClr val="FFFFFF"/>
                </a:solidFill>
              </a:rPr>
              <a:t>Moyenne par établissement 28</a:t>
            </a:r>
            <a:endParaRPr lang="fr-FR" dirty="0">
              <a:solidFill>
                <a:srgbClr val="FFFFFF"/>
              </a:solidFill>
            </a:endParaRPr>
          </a:p>
        </p:txBody>
      </p:sp>
      <p:graphicFrame>
        <p:nvGraphicFramePr>
          <p:cNvPr id="8" name="Chart 1"/>
          <p:cNvGraphicFramePr>
            <a:graphicFrameLocks/>
          </p:cNvGraphicFramePr>
          <p:nvPr>
            <p:extLst>
              <p:ext uri="{D42A27DB-BD31-4B8C-83A1-F6EECF244321}">
                <p14:modId xmlns:p14="http://schemas.microsoft.com/office/powerpoint/2010/main" val="2680354144"/>
              </p:ext>
            </p:extLst>
          </p:nvPr>
        </p:nvGraphicFramePr>
        <p:xfrm>
          <a:off x="87923" y="1041888"/>
          <a:ext cx="8986472" cy="5745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9574523"/>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31640"/>
          </a:xfrm>
        </p:spPr>
        <p:txBody>
          <a:bodyPr>
            <a:noAutofit/>
          </a:bodyPr>
          <a:lstStyle/>
          <a:p>
            <a:r>
              <a:rPr lang="fr-FR" sz="3200" dirty="0" smtClean="0"/>
              <a:t>L’évolution </a:t>
            </a:r>
            <a:r>
              <a:rPr lang="fr-FR" sz="3200" dirty="0"/>
              <a:t>de l’offre de formation </a:t>
            </a:r>
            <a:r>
              <a:rPr lang="fr-FR" sz="3200" dirty="0" smtClean="0"/>
              <a:t/>
            </a:r>
            <a:br>
              <a:rPr lang="fr-FR" sz="3200" dirty="0" smtClean="0"/>
            </a:br>
            <a:r>
              <a:rPr lang="fr-FR" sz="3200" dirty="0" smtClean="0"/>
              <a:t>en </a:t>
            </a:r>
            <a:r>
              <a:rPr lang="fr-FR" sz="3200" dirty="0"/>
              <a:t>EPS </a:t>
            </a:r>
            <a:r>
              <a:rPr lang="fr-FR" sz="3200" dirty="0" smtClean="0"/>
              <a:t>au LGT:</a:t>
            </a:r>
            <a:endParaRPr lang="fr-FR" sz="3200" dirty="0">
              <a:effectLst/>
            </a:endParaRPr>
          </a:p>
        </p:txBody>
      </p:sp>
      <p:sp>
        <p:nvSpPr>
          <p:cNvPr id="3" name="Espace réservé du contenu 2"/>
          <p:cNvSpPr>
            <a:spLocks noGrp="1"/>
          </p:cNvSpPr>
          <p:nvPr>
            <p:ph idx="1"/>
          </p:nvPr>
        </p:nvSpPr>
        <p:spPr>
          <a:xfrm>
            <a:off x="164353" y="1210235"/>
            <a:ext cx="8979647" cy="5223872"/>
          </a:xfrm>
        </p:spPr>
        <p:txBody>
          <a:bodyPr>
            <a:noAutofit/>
          </a:bodyPr>
          <a:lstStyle/>
          <a:p>
            <a:pPr marL="0" indent="0">
              <a:buNone/>
            </a:pPr>
            <a:endParaRPr lang="fr-FR" sz="1800" dirty="0">
              <a:solidFill>
                <a:schemeClr val="bg1"/>
              </a:solidFill>
            </a:endParaRPr>
          </a:p>
          <a:p>
            <a:pPr marL="457200" lvl="1" indent="0">
              <a:buNone/>
            </a:pPr>
            <a:endParaRPr lang="fr-FR" sz="2400" u="sng" dirty="0" smtClean="0">
              <a:solidFill>
                <a:schemeClr val="bg1"/>
              </a:solidFill>
            </a:endParaRPr>
          </a:p>
        </p:txBody>
      </p:sp>
      <p:sp>
        <p:nvSpPr>
          <p:cNvPr id="4" name="Rectangle 3"/>
          <p:cNvSpPr/>
          <p:nvPr/>
        </p:nvSpPr>
        <p:spPr>
          <a:xfrm>
            <a:off x="164353" y="6131682"/>
            <a:ext cx="8845176" cy="646331"/>
          </a:xfrm>
          <a:prstGeom prst="rect">
            <a:avLst/>
          </a:prstGeom>
          <a:solidFill>
            <a:srgbClr val="FFFFFF"/>
          </a:solidFill>
        </p:spPr>
        <p:txBody>
          <a:bodyPr wrap="square">
            <a:spAutoFit/>
          </a:bodyPr>
          <a:lstStyle/>
          <a:p>
            <a:pPr>
              <a:buFont typeface="Wingdings" charset="0"/>
              <a:buChar char="è"/>
            </a:pPr>
            <a:r>
              <a:rPr lang="fr-FR" b="1" dirty="0">
                <a:solidFill>
                  <a:srgbClr val="FF0000"/>
                </a:solidFill>
                <a:sym typeface="Wingdings"/>
              </a:rPr>
              <a:t> </a:t>
            </a:r>
            <a:r>
              <a:rPr lang="fr-FR" b="1" dirty="0" smtClean="0">
                <a:solidFill>
                  <a:srgbClr val="FF0000"/>
                </a:solidFill>
                <a:sym typeface="Wingdings"/>
              </a:rPr>
              <a:t>Une évolution de l’offre de formation proposée aux élèves depuis 5 ans (effets conjoints des programmes de 2010 et des textes certificatifs de 2013.)</a:t>
            </a:r>
          </a:p>
        </p:txBody>
      </p:sp>
      <p:graphicFrame>
        <p:nvGraphicFramePr>
          <p:cNvPr id="6" name="Graphique 5"/>
          <p:cNvGraphicFramePr>
            <a:graphicFrameLocks/>
          </p:cNvGraphicFramePr>
          <p:nvPr>
            <p:extLst>
              <p:ext uri="{D42A27DB-BD31-4B8C-83A1-F6EECF244321}">
                <p14:modId xmlns:p14="http://schemas.microsoft.com/office/powerpoint/2010/main" val="3588191067"/>
              </p:ext>
            </p:extLst>
          </p:nvPr>
        </p:nvGraphicFramePr>
        <p:xfrm>
          <a:off x="352767" y="1331640"/>
          <a:ext cx="8656762" cy="4553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1839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19529" y="188640"/>
            <a:ext cx="8904942" cy="737713"/>
          </a:xfrm>
        </p:spPr>
        <p:txBody>
          <a:bodyPr>
            <a:normAutofit/>
          </a:bodyPr>
          <a:lstStyle/>
          <a:p>
            <a:r>
              <a:rPr lang="fr-FR" sz="2800" dirty="0" smtClean="0">
                <a:solidFill>
                  <a:schemeClr val="bg1"/>
                </a:solidFill>
              </a:rPr>
              <a:t>Évolution des moyennes des lycées du 28 :</a:t>
            </a:r>
            <a:endParaRPr lang="fr-FR" sz="2800" dirty="0">
              <a:solidFill>
                <a:schemeClr val="bg1"/>
              </a:solidFill>
            </a:endParaRPr>
          </a:p>
        </p:txBody>
      </p:sp>
      <p:graphicFrame>
        <p:nvGraphicFramePr>
          <p:cNvPr id="6" name="Chart 1"/>
          <p:cNvGraphicFramePr>
            <a:graphicFrameLocks/>
          </p:cNvGraphicFramePr>
          <p:nvPr>
            <p:extLst>
              <p:ext uri="{D42A27DB-BD31-4B8C-83A1-F6EECF244321}">
                <p14:modId xmlns:p14="http://schemas.microsoft.com/office/powerpoint/2010/main" val="2669826386"/>
              </p:ext>
            </p:extLst>
          </p:nvPr>
        </p:nvGraphicFramePr>
        <p:xfrm>
          <a:off x="1" y="926352"/>
          <a:ext cx="9144000" cy="59316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7950716"/>
      </p:ext>
    </p:extLst>
  </p:cSld>
  <p:clrMapOvr>
    <a:masterClrMapping/>
  </p:clrMapOvr>
  <p:transition spd="med">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normAutofit fontScale="90000"/>
          </a:bodyPr>
          <a:lstStyle/>
          <a:p>
            <a:r>
              <a:rPr lang="fr-FR" dirty="0" smtClean="0">
                <a:solidFill>
                  <a:schemeClr val="bg1"/>
                </a:solidFill>
              </a:rPr>
              <a:t>Zoom sur les épreuves ponctuelles obligatoires</a:t>
            </a:r>
            <a:endParaRPr lang="fr-FR" dirty="0">
              <a:solidFill>
                <a:schemeClr val="bg1"/>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671630316"/>
              </p:ext>
            </p:extLst>
          </p:nvPr>
        </p:nvGraphicFramePr>
        <p:xfrm>
          <a:off x="168737" y="1229688"/>
          <a:ext cx="8898664" cy="5491388"/>
        </p:xfrm>
        <a:graphic>
          <a:graphicData uri="http://schemas.openxmlformats.org/drawingml/2006/table">
            <a:tbl>
              <a:tblPr firstRow="1" bandRow="1">
                <a:tableStyleId>{5C22544A-7EE6-4342-B048-85BDC9FD1C3A}</a:tableStyleId>
              </a:tblPr>
              <a:tblGrid>
                <a:gridCol w="3695092"/>
                <a:gridCol w="2289819"/>
                <a:gridCol w="2913753"/>
              </a:tblGrid>
              <a:tr h="711680">
                <a:tc>
                  <a:txBody>
                    <a:bodyPr/>
                    <a:lstStyle/>
                    <a:p>
                      <a:pPr algn="ctr"/>
                      <a:endParaRPr lang="fr-FR" sz="1400" b="1" dirty="0"/>
                    </a:p>
                  </a:txBody>
                  <a:tcPr anchor="ctr"/>
                </a:tc>
                <a:tc>
                  <a:txBody>
                    <a:bodyPr/>
                    <a:lstStyle/>
                    <a:p>
                      <a:pPr algn="ctr"/>
                      <a:r>
                        <a:rPr lang="fr-FR" sz="1400" b="1" dirty="0" smtClean="0"/>
                        <a:t>Moyennes Filles </a:t>
                      </a:r>
                      <a:endParaRPr lang="fr-FR" sz="1400" b="1" dirty="0"/>
                    </a:p>
                  </a:txBody>
                  <a:tcPr anchor="ctr"/>
                </a:tc>
                <a:tc>
                  <a:txBody>
                    <a:bodyPr/>
                    <a:lstStyle/>
                    <a:p>
                      <a:pPr algn="ctr"/>
                      <a:r>
                        <a:rPr lang="fr-FR" sz="1400" b="1" dirty="0" smtClean="0"/>
                        <a:t>Moyennes Garçons</a:t>
                      </a:r>
                      <a:endParaRPr lang="fr-FR" sz="1400" b="1" dirty="0"/>
                    </a:p>
                  </a:txBody>
                  <a:tcPr anchor="ctr"/>
                </a:tc>
              </a:tr>
              <a:tr h="504107">
                <a:tc>
                  <a:txBody>
                    <a:bodyPr/>
                    <a:lstStyle/>
                    <a:p>
                      <a:pPr algn="ctr"/>
                      <a:r>
                        <a:rPr lang="fr-FR" sz="1800" b="1" dirty="0" smtClean="0">
                          <a:solidFill>
                            <a:srgbClr val="FF0000"/>
                          </a:solidFill>
                        </a:rPr>
                        <a:t>Bac Général </a:t>
                      </a:r>
                      <a:r>
                        <a:rPr lang="fr-FR" sz="1100" b="0" dirty="0" smtClean="0">
                          <a:solidFill>
                            <a:srgbClr val="FF0000"/>
                          </a:solidFill>
                        </a:rPr>
                        <a:t>(2014)</a:t>
                      </a:r>
                      <a:endParaRPr lang="fr-FR" sz="1100" b="0" dirty="0">
                        <a:solidFill>
                          <a:srgbClr val="FF0000"/>
                        </a:solidFill>
                      </a:endParaRPr>
                    </a:p>
                  </a:txBody>
                  <a:tcPr anchor="ctr"/>
                </a:tc>
                <a:tc>
                  <a:txBody>
                    <a:bodyPr/>
                    <a:lstStyle/>
                    <a:p>
                      <a:pPr algn="ctr"/>
                      <a:r>
                        <a:rPr lang="fr-FR" sz="1800" b="1" dirty="0" smtClean="0">
                          <a:solidFill>
                            <a:srgbClr val="FF0000"/>
                          </a:solidFill>
                        </a:rPr>
                        <a:t>10,63 </a:t>
                      </a:r>
                      <a:r>
                        <a:rPr lang="fr-FR" sz="1400" b="0" dirty="0" smtClean="0">
                          <a:solidFill>
                            <a:srgbClr val="FF0000"/>
                          </a:solidFill>
                        </a:rPr>
                        <a:t>(10,9)</a:t>
                      </a:r>
                      <a:endParaRPr lang="fr-FR" sz="1400" b="0" dirty="0">
                        <a:solidFill>
                          <a:srgbClr val="FF0000"/>
                        </a:solidFill>
                      </a:endParaRPr>
                    </a:p>
                  </a:txBody>
                  <a:tcPr anchor="ctr"/>
                </a:tc>
                <a:tc>
                  <a:txBody>
                    <a:bodyPr/>
                    <a:lstStyle/>
                    <a:p>
                      <a:pPr algn="ctr"/>
                      <a:r>
                        <a:rPr lang="fr-FR" sz="1800" b="1" dirty="0" smtClean="0">
                          <a:solidFill>
                            <a:srgbClr val="FF0000"/>
                          </a:solidFill>
                        </a:rPr>
                        <a:t>12,49</a:t>
                      </a:r>
                      <a:r>
                        <a:rPr lang="fr-FR" sz="2800" b="1" dirty="0" smtClean="0">
                          <a:solidFill>
                            <a:srgbClr val="FF0000"/>
                          </a:solidFill>
                        </a:rPr>
                        <a:t> </a:t>
                      </a:r>
                      <a:r>
                        <a:rPr lang="fr-FR" sz="1400" b="0" dirty="0" smtClean="0">
                          <a:solidFill>
                            <a:srgbClr val="FF0000"/>
                          </a:solidFill>
                        </a:rPr>
                        <a:t>(11,94)</a:t>
                      </a:r>
                      <a:endParaRPr lang="fr-FR" sz="1400" b="0" dirty="0">
                        <a:solidFill>
                          <a:srgbClr val="FF0000"/>
                        </a:solidFill>
                      </a:endParaRPr>
                    </a:p>
                  </a:txBody>
                  <a:tcPr anchor="ctr"/>
                </a:tc>
              </a:tr>
              <a:tr h="355840">
                <a:tc>
                  <a:txBody>
                    <a:bodyPr/>
                    <a:lstStyle/>
                    <a:p>
                      <a:pPr algn="ctr"/>
                      <a:r>
                        <a:rPr lang="fr-FR" sz="1400" b="0" dirty="0" smtClean="0">
                          <a:solidFill>
                            <a:srgbClr val="FF0000"/>
                          </a:solidFill>
                        </a:rPr>
                        <a:t>3 X 500 M </a:t>
                      </a:r>
                      <a:endParaRPr lang="fr-FR" sz="1400" b="0" dirty="0">
                        <a:solidFill>
                          <a:srgbClr val="FF0000"/>
                        </a:solidFill>
                      </a:endParaRPr>
                    </a:p>
                  </a:txBody>
                  <a:tcPr anchor="ctr"/>
                </a:tc>
                <a:tc>
                  <a:txBody>
                    <a:bodyPr/>
                    <a:lstStyle/>
                    <a:p>
                      <a:pPr algn="ctr"/>
                      <a:r>
                        <a:rPr lang="fr-FR" sz="1400" b="0" dirty="0" smtClean="0">
                          <a:solidFill>
                            <a:srgbClr val="FF0000"/>
                          </a:solidFill>
                        </a:rPr>
                        <a:t>10,88</a:t>
                      </a:r>
                      <a:endParaRPr lang="fr-FR" sz="1400" b="0" dirty="0">
                        <a:solidFill>
                          <a:srgbClr val="FF0000"/>
                        </a:solidFill>
                      </a:endParaRPr>
                    </a:p>
                  </a:txBody>
                  <a:tcPr anchor="ctr"/>
                </a:tc>
                <a:tc>
                  <a:txBody>
                    <a:bodyPr/>
                    <a:lstStyle/>
                    <a:p>
                      <a:pPr algn="ctr"/>
                      <a:r>
                        <a:rPr lang="fr-FR" sz="1400" b="0" dirty="0" smtClean="0">
                          <a:solidFill>
                            <a:srgbClr val="FF0000"/>
                          </a:solidFill>
                        </a:rPr>
                        <a:t>11,57</a:t>
                      </a:r>
                      <a:endParaRPr lang="fr-FR" sz="1400" b="0" dirty="0">
                        <a:solidFill>
                          <a:srgbClr val="FF0000"/>
                        </a:solidFill>
                      </a:endParaRPr>
                    </a:p>
                  </a:txBody>
                  <a:tcPr anchor="ctr"/>
                </a:tc>
              </a:tr>
              <a:tr h="355840">
                <a:tc>
                  <a:txBody>
                    <a:bodyPr/>
                    <a:lstStyle/>
                    <a:p>
                      <a:pPr algn="ctr"/>
                      <a:r>
                        <a:rPr lang="fr-FR" sz="1400" b="0" dirty="0" smtClean="0">
                          <a:solidFill>
                            <a:srgbClr val="FF0000"/>
                          </a:solidFill>
                        </a:rPr>
                        <a:t>Badminton </a:t>
                      </a:r>
                      <a:endParaRPr lang="fr-FR" sz="1400" b="0" dirty="0">
                        <a:solidFill>
                          <a:srgbClr val="FF0000"/>
                        </a:solidFill>
                      </a:endParaRPr>
                    </a:p>
                  </a:txBody>
                  <a:tcPr anchor="ctr"/>
                </a:tc>
                <a:tc>
                  <a:txBody>
                    <a:bodyPr/>
                    <a:lstStyle/>
                    <a:p>
                      <a:pPr algn="ctr"/>
                      <a:r>
                        <a:rPr lang="fr-FR" sz="1400" b="0" dirty="0" smtClean="0">
                          <a:solidFill>
                            <a:srgbClr val="FF0000"/>
                          </a:solidFill>
                        </a:rPr>
                        <a:t>9,58</a:t>
                      </a:r>
                      <a:endParaRPr lang="fr-FR" sz="1400" b="0" dirty="0">
                        <a:solidFill>
                          <a:srgbClr val="FF0000"/>
                        </a:solidFill>
                      </a:endParaRPr>
                    </a:p>
                  </a:txBody>
                  <a:tcPr anchor="ctr"/>
                </a:tc>
                <a:tc>
                  <a:txBody>
                    <a:bodyPr/>
                    <a:lstStyle/>
                    <a:p>
                      <a:pPr algn="ctr"/>
                      <a:r>
                        <a:rPr lang="fr-FR" sz="1400" b="0" dirty="0" smtClean="0">
                          <a:solidFill>
                            <a:srgbClr val="FF0000"/>
                          </a:solidFill>
                        </a:rPr>
                        <a:t>13,11</a:t>
                      </a:r>
                      <a:endParaRPr lang="fr-FR" sz="1400" b="0" dirty="0">
                        <a:solidFill>
                          <a:srgbClr val="FF0000"/>
                        </a:solidFill>
                      </a:endParaRPr>
                    </a:p>
                  </a:txBody>
                  <a:tcPr anchor="ctr"/>
                </a:tc>
              </a:tr>
              <a:tr h="355840">
                <a:tc>
                  <a:txBody>
                    <a:bodyPr/>
                    <a:lstStyle/>
                    <a:p>
                      <a:pPr algn="ctr"/>
                      <a:r>
                        <a:rPr lang="fr-FR" sz="1400" b="0" dirty="0" smtClean="0">
                          <a:solidFill>
                            <a:srgbClr val="FF0000"/>
                          </a:solidFill>
                        </a:rPr>
                        <a:t>Gymnastique au sol</a:t>
                      </a:r>
                      <a:endParaRPr lang="fr-FR" sz="1400" b="0" dirty="0">
                        <a:solidFill>
                          <a:srgbClr val="FF0000"/>
                        </a:solidFill>
                      </a:endParaRPr>
                    </a:p>
                  </a:txBody>
                  <a:tcPr anchor="ctr"/>
                </a:tc>
                <a:tc>
                  <a:txBody>
                    <a:bodyPr/>
                    <a:lstStyle/>
                    <a:p>
                      <a:pPr algn="ctr"/>
                      <a:r>
                        <a:rPr lang="fr-FR" sz="1400" b="0" dirty="0" smtClean="0">
                          <a:solidFill>
                            <a:srgbClr val="FF0000"/>
                          </a:solidFill>
                        </a:rPr>
                        <a:t>14,20</a:t>
                      </a:r>
                      <a:endParaRPr lang="fr-FR" sz="1400" b="0" dirty="0">
                        <a:solidFill>
                          <a:srgbClr val="FF0000"/>
                        </a:solidFill>
                      </a:endParaRPr>
                    </a:p>
                  </a:txBody>
                  <a:tcPr anchor="ctr"/>
                </a:tc>
                <a:tc>
                  <a:txBody>
                    <a:bodyPr/>
                    <a:lstStyle/>
                    <a:p>
                      <a:pPr algn="ctr"/>
                      <a:r>
                        <a:rPr lang="fr-FR" sz="1400" b="0" dirty="0" smtClean="0">
                          <a:solidFill>
                            <a:srgbClr val="FF0000"/>
                          </a:solidFill>
                        </a:rPr>
                        <a:t>11</a:t>
                      </a:r>
                      <a:endParaRPr lang="fr-FR" sz="1400" b="0" dirty="0">
                        <a:solidFill>
                          <a:srgbClr val="FF0000"/>
                        </a:solidFill>
                      </a:endParaRPr>
                    </a:p>
                  </a:txBody>
                  <a:tcPr anchor="ctr"/>
                </a:tc>
              </a:tr>
              <a:tr h="355840">
                <a:tc>
                  <a:txBody>
                    <a:bodyPr/>
                    <a:lstStyle/>
                    <a:p>
                      <a:pPr algn="ctr"/>
                      <a:r>
                        <a:rPr lang="fr-FR" sz="1400" b="0" dirty="0" smtClean="0">
                          <a:solidFill>
                            <a:srgbClr val="FF0000"/>
                          </a:solidFill>
                        </a:rPr>
                        <a:t>Sauvetage</a:t>
                      </a:r>
                      <a:endParaRPr lang="fr-FR" sz="1400" b="0" dirty="0">
                        <a:solidFill>
                          <a:srgbClr val="FF0000"/>
                        </a:solidFill>
                      </a:endParaRPr>
                    </a:p>
                  </a:txBody>
                  <a:tcPr anchor="ctr"/>
                </a:tc>
                <a:tc>
                  <a:txBody>
                    <a:bodyPr/>
                    <a:lstStyle/>
                    <a:p>
                      <a:pPr algn="ctr"/>
                      <a:r>
                        <a:rPr lang="fr-FR" sz="1400" b="0" dirty="0" smtClean="0">
                          <a:solidFill>
                            <a:srgbClr val="FF0000"/>
                          </a:solidFill>
                        </a:rPr>
                        <a:t>11,75</a:t>
                      </a:r>
                      <a:endParaRPr lang="fr-FR" sz="1400" b="0" dirty="0">
                        <a:solidFill>
                          <a:srgbClr val="FF0000"/>
                        </a:solidFill>
                      </a:endParaRPr>
                    </a:p>
                  </a:txBody>
                  <a:tcPr anchor="ctr"/>
                </a:tc>
                <a:tc>
                  <a:txBody>
                    <a:bodyPr/>
                    <a:lstStyle/>
                    <a:p>
                      <a:pPr algn="ctr"/>
                      <a:r>
                        <a:rPr lang="fr-FR" sz="1400" b="0" dirty="0" smtClean="0">
                          <a:solidFill>
                            <a:srgbClr val="FF0000"/>
                          </a:solidFill>
                        </a:rPr>
                        <a:t>16,50</a:t>
                      </a:r>
                      <a:endParaRPr lang="fr-FR" sz="1400" b="0" dirty="0">
                        <a:solidFill>
                          <a:srgbClr val="FF0000"/>
                        </a:solidFill>
                      </a:endParaRPr>
                    </a:p>
                  </a:txBody>
                  <a:tcPr anchor="ctr"/>
                </a:tc>
              </a:tr>
              <a:tr h="355840">
                <a:tc>
                  <a:txBody>
                    <a:bodyPr/>
                    <a:lstStyle/>
                    <a:p>
                      <a:pPr algn="ctr"/>
                      <a:r>
                        <a:rPr lang="fr-FR" sz="1400" b="0" dirty="0" smtClean="0">
                          <a:solidFill>
                            <a:srgbClr val="FF0000"/>
                          </a:solidFill>
                        </a:rPr>
                        <a:t>Tennis de table</a:t>
                      </a:r>
                      <a:endParaRPr lang="fr-FR" sz="1400" b="0" dirty="0">
                        <a:solidFill>
                          <a:srgbClr val="FF0000"/>
                        </a:solidFill>
                      </a:endParaRPr>
                    </a:p>
                  </a:txBody>
                  <a:tcPr anchor="ctr"/>
                </a:tc>
                <a:tc>
                  <a:txBody>
                    <a:bodyPr/>
                    <a:lstStyle/>
                    <a:p>
                      <a:pPr algn="ctr"/>
                      <a:r>
                        <a:rPr lang="fr-FR" sz="1400" b="0" dirty="0" smtClean="0">
                          <a:solidFill>
                            <a:srgbClr val="FF0000"/>
                          </a:solidFill>
                        </a:rPr>
                        <a:t>9,94</a:t>
                      </a:r>
                      <a:endParaRPr lang="fr-FR" sz="1400" b="0" dirty="0">
                        <a:solidFill>
                          <a:srgbClr val="FF0000"/>
                        </a:solidFill>
                      </a:endParaRPr>
                    </a:p>
                  </a:txBody>
                  <a:tcPr anchor="ctr"/>
                </a:tc>
                <a:tc>
                  <a:txBody>
                    <a:bodyPr/>
                    <a:lstStyle/>
                    <a:p>
                      <a:pPr algn="ctr"/>
                      <a:r>
                        <a:rPr lang="fr-FR" sz="1400" b="0" dirty="0" smtClean="0">
                          <a:solidFill>
                            <a:srgbClr val="FF0000"/>
                          </a:solidFill>
                        </a:rPr>
                        <a:t>13,80</a:t>
                      </a:r>
                      <a:endParaRPr lang="fr-FR" sz="1400" b="0" dirty="0">
                        <a:solidFill>
                          <a:srgbClr val="FF0000"/>
                        </a:solidFill>
                      </a:endParaRPr>
                    </a:p>
                  </a:txBody>
                  <a:tcPr anchor="ctr"/>
                </a:tc>
              </a:tr>
              <a:tr h="563414">
                <a:tc>
                  <a:txBody>
                    <a:bodyPr/>
                    <a:lstStyle/>
                    <a:p>
                      <a:pPr algn="ctr"/>
                      <a:r>
                        <a:rPr lang="fr-FR" sz="1800" b="1" dirty="0" smtClean="0">
                          <a:solidFill>
                            <a:srgbClr val="0000FF"/>
                          </a:solidFill>
                        </a:rPr>
                        <a:t>Bac Technologique </a:t>
                      </a:r>
                      <a:r>
                        <a:rPr lang="fr-FR" sz="1100" b="0" dirty="0" smtClean="0">
                          <a:solidFill>
                            <a:srgbClr val="0000FF"/>
                          </a:solidFill>
                        </a:rPr>
                        <a:t>(2014</a:t>
                      </a:r>
                      <a:r>
                        <a:rPr lang="fr-FR" sz="1400" b="0" dirty="0" smtClean="0">
                          <a:solidFill>
                            <a:srgbClr val="0000FF"/>
                          </a:solidFill>
                        </a:rPr>
                        <a:t>)</a:t>
                      </a:r>
                      <a:endParaRPr lang="fr-FR" sz="1400" b="0" dirty="0">
                        <a:solidFill>
                          <a:srgbClr val="0000FF"/>
                        </a:solidFill>
                      </a:endParaRPr>
                    </a:p>
                  </a:txBody>
                  <a:tcPr anchor="ctr"/>
                </a:tc>
                <a:tc>
                  <a:txBody>
                    <a:bodyPr/>
                    <a:lstStyle/>
                    <a:p>
                      <a:pPr algn="ctr"/>
                      <a:r>
                        <a:rPr lang="fr-FR" sz="1800" b="1" dirty="0" smtClean="0">
                          <a:solidFill>
                            <a:srgbClr val="0000FF"/>
                          </a:solidFill>
                        </a:rPr>
                        <a:t>8,86 </a:t>
                      </a:r>
                      <a:r>
                        <a:rPr lang="fr-FR" sz="1400" b="0" dirty="0" smtClean="0">
                          <a:solidFill>
                            <a:srgbClr val="0000FF"/>
                          </a:solidFill>
                        </a:rPr>
                        <a:t>(9,63)</a:t>
                      </a:r>
                      <a:endParaRPr lang="fr-FR" sz="1400" b="0" dirty="0">
                        <a:solidFill>
                          <a:srgbClr val="0000FF"/>
                        </a:solidFill>
                      </a:endParaRPr>
                    </a:p>
                  </a:txBody>
                  <a:tcPr anchor="ctr"/>
                </a:tc>
                <a:tc>
                  <a:txBody>
                    <a:bodyPr/>
                    <a:lstStyle/>
                    <a:p>
                      <a:pPr algn="ctr"/>
                      <a:r>
                        <a:rPr lang="fr-FR" sz="1800" b="1" dirty="0" smtClean="0">
                          <a:solidFill>
                            <a:srgbClr val="0000FF"/>
                          </a:solidFill>
                        </a:rPr>
                        <a:t>11,68</a:t>
                      </a:r>
                      <a:r>
                        <a:rPr lang="fr-FR" sz="2800" b="1" dirty="0" smtClean="0">
                          <a:solidFill>
                            <a:srgbClr val="0000FF"/>
                          </a:solidFill>
                        </a:rPr>
                        <a:t> </a:t>
                      </a:r>
                      <a:r>
                        <a:rPr lang="fr-FR" sz="1400" b="0" dirty="0" smtClean="0">
                          <a:solidFill>
                            <a:srgbClr val="0000FF"/>
                          </a:solidFill>
                        </a:rPr>
                        <a:t>(12,86)</a:t>
                      </a:r>
                      <a:endParaRPr lang="fr-FR" sz="1400" b="0" dirty="0">
                        <a:solidFill>
                          <a:srgbClr val="0000FF"/>
                        </a:solidFill>
                      </a:endParaRPr>
                    </a:p>
                  </a:txBody>
                  <a:tcPr anchor="ctr"/>
                </a:tc>
              </a:tr>
              <a:tr h="383787">
                <a:tc>
                  <a:txBody>
                    <a:bodyPr/>
                    <a:lstStyle/>
                    <a:p>
                      <a:pPr algn="ctr"/>
                      <a:r>
                        <a:rPr lang="fr-FR" sz="1400" b="0" dirty="0" smtClean="0">
                          <a:solidFill>
                            <a:srgbClr val="0000FF"/>
                          </a:solidFill>
                        </a:rPr>
                        <a:t>3 X 500 M </a:t>
                      </a:r>
                      <a:endParaRPr lang="fr-FR" sz="1400" b="0" dirty="0">
                        <a:solidFill>
                          <a:srgbClr val="0000FF"/>
                        </a:solidFill>
                      </a:endParaRPr>
                    </a:p>
                  </a:txBody>
                  <a:tcPr anchor="ctr"/>
                </a:tc>
                <a:tc>
                  <a:txBody>
                    <a:bodyPr/>
                    <a:lstStyle/>
                    <a:p>
                      <a:pPr algn="ctr"/>
                      <a:r>
                        <a:rPr lang="fr-FR" sz="1400" b="0" dirty="0" smtClean="0">
                          <a:solidFill>
                            <a:srgbClr val="0000FF"/>
                          </a:solidFill>
                        </a:rPr>
                        <a:t>10,77</a:t>
                      </a:r>
                      <a:endParaRPr lang="fr-FR" sz="1400" b="0" dirty="0">
                        <a:solidFill>
                          <a:srgbClr val="0000FF"/>
                        </a:solidFill>
                      </a:endParaRPr>
                    </a:p>
                  </a:txBody>
                  <a:tcPr anchor="ctr"/>
                </a:tc>
                <a:tc>
                  <a:txBody>
                    <a:bodyPr/>
                    <a:lstStyle/>
                    <a:p>
                      <a:pPr algn="ctr"/>
                      <a:r>
                        <a:rPr lang="fr-FR" sz="1400" b="0" dirty="0" smtClean="0">
                          <a:solidFill>
                            <a:srgbClr val="0000FF"/>
                          </a:solidFill>
                        </a:rPr>
                        <a:t>10</a:t>
                      </a:r>
                      <a:endParaRPr lang="fr-FR" sz="1400" b="0" dirty="0">
                        <a:solidFill>
                          <a:srgbClr val="0000FF"/>
                        </a:solidFill>
                      </a:endParaRPr>
                    </a:p>
                  </a:txBody>
                  <a:tcPr anchor="ctr"/>
                </a:tc>
              </a:tr>
              <a:tr h="383787">
                <a:tc>
                  <a:txBody>
                    <a:bodyPr/>
                    <a:lstStyle/>
                    <a:p>
                      <a:pPr algn="ctr"/>
                      <a:r>
                        <a:rPr lang="fr-FR" sz="1400" b="0" dirty="0" smtClean="0">
                          <a:solidFill>
                            <a:srgbClr val="0000FF"/>
                          </a:solidFill>
                        </a:rPr>
                        <a:t>Badminton </a:t>
                      </a:r>
                      <a:endParaRPr lang="fr-FR" sz="1400" b="0" dirty="0">
                        <a:solidFill>
                          <a:srgbClr val="0000FF"/>
                        </a:solidFill>
                      </a:endParaRPr>
                    </a:p>
                  </a:txBody>
                  <a:tcPr anchor="ctr"/>
                </a:tc>
                <a:tc>
                  <a:txBody>
                    <a:bodyPr/>
                    <a:lstStyle/>
                    <a:p>
                      <a:pPr algn="ctr"/>
                      <a:r>
                        <a:rPr lang="fr-FR" sz="1400" b="0" dirty="0" smtClean="0">
                          <a:solidFill>
                            <a:srgbClr val="0000FF"/>
                          </a:solidFill>
                        </a:rPr>
                        <a:t>9,30</a:t>
                      </a:r>
                      <a:endParaRPr lang="fr-FR" sz="1400" b="0" dirty="0">
                        <a:solidFill>
                          <a:srgbClr val="0000FF"/>
                        </a:solidFill>
                      </a:endParaRPr>
                    </a:p>
                  </a:txBody>
                  <a:tcPr anchor="ctr"/>
                </a:tc>
                <a:tc>
                  <a:txBody>
                    <a:bodyPr/>
                    <a:lstStyle/>
                    <a:p>
                      <a:pPr algn="ctr"/>
                      <a:r>
                        <a:rPr lang="fr-FR" sz="1400" b="0" dirty="0" smtClean="0">
                          <a:solidFill>
                            <a:srgbClr val="0000FF"/>
                          </a:solidFill>
                        </a:rPr>
                        <a:t>13,58</a:t>
                      </a:r>
                      <a:endParaRPr lang="fr-FR" sz="1400" b="0" dirty="0">
                        <a:solidFill>
                          <a:srgbClr val="0000FF"/>
                        </a:solidFill>
                      </a:endParaRPr>
                    </a:p>
                  </a:txBody>
                  <a:tcPr anchor="ctr"/>
                </a:tc>
              </a:tr>
              <a:tr h="383787">
                <a:tc>
                  <a:txBody>
                    <a:bodyPr/>
                    <a:lstStyle/>
                    <a:p>
                      <a:pPr algn="ctr"/>
                      <a:r>
                        <a:rPr lang="fr-FR" sz="1400" b="0" dirty="0" smtClean="0">
                          <a:solidFill>
                            <a:srgbClr val="0000FF"/>
                          </a:solidFill>
                        </a:rPr>
                        <a:t>Gymnastique au sol</a:t>
                      </a:r>
                      <a:endParaRPr lang="fr-FR" sz="1400" b="0" dirty="0">
                        <a:solidFill>
                          <a:srgbClr val="0000FF"/>
                        </a:solidFill>
                      </a:endParaRPr>
                    </a:p>
                  </a:txBody>
                  <a:tcPr anchor="ctr"/>
                </a:tc>
                <a:tc>
                  <a:txBody>
                    <a:bodyPr/>
                    <a:lstStyle/>
                    <a:p>
                      <a:pPr algn="ctr"/>
                      <a:r>
                        <a:rPr lang="fr-FR" sz="1400" b="0" dirty="0" smtClean="0">
                          <a:solidFill>
                            <a:srgbClr val="0000FF"/>
                          </a:solidFill>
                        </a:rPr>
                        <a:t>7</a:t>
                      </a:r>
                      <a:endParaRPr lang="fr-FR" sz="1400" b="0" dirty="0">
                        <a:solidFill>
                          <a:srgbClr val="0000FF"/>
                        </a:solidFill>
                      </a:endParaRPr>
                    </a:p>
                  </a:txBody>
                  <a:tcPr anchor="ctr"/>
                </a:tc>
                <a:tc>
                  <a:txBody>
                    <a:bodyPr/>
                    <a:lstStyle/>
                    <a:p>
                      <a:pPr algn="ctr"/>
                      <a:endParaRPr lang="fr-FR" sz="1400" b="0" dirty="0">
                        <a:solidFill>
                          <a:srgbClr val="0000FF"/>
                        </a:solidFill>
                      </a:endParaRPr>
                    </a:p>
                  </a:txBody>
                  <a:tcPr anchor="ctr"/>
                </a:tc>
              </a:tr>
              <a:tr h="383787">
                <a:tc>
                  <a:txBody>
                    <a:bodyPr/>
                    <a:lstStyle/>
                    <a:p>
                      <a:pPr algn="ctr"/>
                      <a:r>
                        <a:rPr lang="fr-FR" sz="1400" b="0" dirty="0" smtClean="0">
                          <a:solidFill>
                            <a:srgbClr val="0000FF"/>
                          </a:solidFill>
                        </a:rPr>
                        <a:t>Sauvetage</a:t>
                      </a:r>
                      <a:endParaRPr lang="fr-FR" sz="1400" b="0" dirty="0">
                        <a:solidFill>
                          <a:srgbClr val="0000FF"/>
                        </a:solidFill>
                      </a:endParaRPr>
                    </a:p>
                  </a:txBody>
                  <a:tcPr anchor="ctr"/>
                </a:tc>
                <a:tc>
                  <a:txBody>
                    <a:bodyPr/>
                    <a:lstStyle/>
                    <a:p>
                      <a:pPr algn="ctr"/>
                      <a:r>
                        <a:rPr lang="fr-FR" sz="1400" b="0" dirty="0" smtClean="0">
                          <a:solidFill>
                            <a:srgbClr val="0000FF"/>
                          </a:solidFill>
                        </a:rPr>
                        <a:t>3</a:t>
                      </a:r>
                      <a:endParaRPr lang="fr-FR" sz="1400" b="0" dirty="0">
                        <a:solidFill>
                          <a:srgbClr val="0000FF"/>
                        </a:solidFill>
                      </a:endParaRPr>
                    </a:p>
                  </a:txBody>
                  <a:tcPr anchor="ctr"/>
                </a:tc>
                <a:tc>
                  <a:txBody>
                    <a:bodyPr/>
                    <a:lstStyle/>
                    <a:p>
                      <a:pPr algn="ctr"/>
                      <a:endParaRPr lang="fr-FR" sz="1400" b="0" dirty="0">
                        <a:solidFill>
                          <a:srgbClr val="0000FF"/>
                        </a:solidFill>
                      </a:endParaRPr>
                    </a:p>
                  </a:txBody>
                  <a:tcPr anchor="ctr"/>
                </a:tc>
              </a:tr>
              <a:tr h="383787">
                <a:tc>
                  <a:txBody>
                    <a:bodyPr/>
                    <a:lstStyle/>
                    <a:p>
                      <a:pPr algn="ctr"/>
                      <a:r>
                        <a:rPr lang="fr-FR" sz="1400" b="0" dirty="0" smtClean="0">
                          <a:solidFill>
                            <a:srgbClr val="0000FF"/>
                          </a:solidFill>
                        </a:rPr>
                        <a:t>Tennis de table</a:t>
                      </a:r>
                      <a:endParaRPr lang="fr-FR" sz="1400" b="0" dirty="0">
                        <a:solidFill>
                          <a:srgbClr val="0000FF"/>
                        </a:solidFill>
                      </a:endParaRPr>
                    </a:p>
                  </a:txBody>
                  <a:tcPr anchor="ctr"/>
                </a:tc>
                <a:tc>
                  <a:txBody>
                    <a:bodyPr/>
                    <a:lstStyle/>
                    <a:p>
                      <a:pPr algn="ctr"/>
                      <a:r>
                        <a:rPr lang="fr-FR" sz="1400" b="0" dirty="0" smtClean="0">
                          <a:solidFill>
                            <a:srgbClr val="0000FF"/>
                          </a:solidFill>
                        </a:rPr>
                        <a:t>8,83</a:t>
                      </a:r>
                      <a:endParaRPr lang="fr-FR" sz="1400" b="0" dirty="0">
                        <a:solidFill>
                          <a:srgbClr val="0000FF"/>
                        </a:solidFill>
                      </a:endParaRPr>
                    </a:p>
                  </a:txBody>
                  <a:tcPr anchor="ctr"/>
                </a:tc>
                <a:tc>
                  <a:txBody>
                    <a:bodyPr/>
                    <a:lstStyle/>
                    <a:p>
                      <a:pPr algn="ctr"/>
                      <a:r>
                        <a:rPr lang="fr-FR" sz="1400" b="0" dirty="0" smtClean="0">
                          <a:solidFill>
                            <a:srgbClr val="0000FF"/>
                          </a:solidFill>
                        </a:rPr>
                        <a:t>13,17</a:t>
                      </a:r>
                      <a:endParaRPr lang="fr-FR" sz="1400" b="0" dirty="0">
                        <a:solidFill>
                          <a:srgbClr val="0000FF"/>
                        </a:solidFill>
                      </a:endParaRPr>
                    </a:p>
                  </a:txBody>
                  <a:tcPr anchor="ctr"/>
                </a:tc>
              </a:tr>
            </a:tbl>
          </a:graphicData>
        </a:graphic>
      </p:graphicFrame>
      <p:sp>
        <p:nvSpPr>
          <p:cNvPr id="3" name="Pensées 2"/>
          <p:cNvSpPr/>
          <p:nvPr/>
        </p:nvSpPr>
        <p:spPr>
          <a:xfrm>
            <a:off x="5301898" y="2612311"/>
            <a:ext cx="1483111" cy="967979"/>
          </a:xfrm>
          <a:prstGeom prst="cloudCallout">
            <a:avLst>
              <a:gd name="adj1" fmla="val -56885"/>
              <a:gd name="adj2" fmla="val -806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rgbClr val="FFFF00"/>
                </a:solidFill>
              </a:rPr>
              <a:t>11,42 MNF BAC GT 2014</a:t>
            </a:r>
            <a:endParaRPr lang="fr-FR" sz="1400" b="1" dirty="0">
              <a:solidFill>
                <a:srgbClr val="FFFF00"/>
              </a:solidFill>
            </a:endParaRPr>
          </a:p>
        </p:txBody>
      </p:sp>
      <p:sp>
        <p:nvSpPr>
          <p:cNvPr id="6" name="Pensées 5"/>
          <p:cNvSpPr/>
          <p:nvPr/>
        </p:nvSpPr>
        <p:spPr>
          <a:xfrm>
            <a:off x="7776342" y="2763280"/>
            <a:ext cx="1367658" cy="967979"/>
          </a:xfrm>
          <a:prstGeom prst="cloudCallout">
            <a:avLst>
              <a:gd name="adj1" fmla="val -17710"/>
              <a:gd name="adj2" fmla="val -989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rgbClr val="FFFF00"/>
                </a:solidFill>
              </a:rPr>
              <a:t>12,50 MNF BAC GT 2014</a:t>
            </a:r>
            <a:endParaRPr lang="fr-FR" sz="1400" b="1" dirty="0">
              <a:solidFill>
                <a:srgbClr val="FFFF00"/>
              </a:solidFill>
            </a:endParaRPr>
          </a:p>
        </p:txBody>
      </p:sp>
      <p:sp>
        <p:nvSpPr>
          <p:cNvPr id="7" name="Pensées 6"/>
          <p:cNvSpPr/>
          <p:nvPr/>
        </p:nvSpPr>
        <p:spPr>
          <a:xfrm>
            <a:off x="5301898" y="2612311"/>
            <a:ext cx="1545278" cy="1040454"/>
          </a:xfrm>
          <a:prstGeom prst="cloudCallout">
            <a:avLst>
              <a:gd name="adj1" fmla="val -48502"/>
              <a:gd name="adj2" fmla="val 1284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rgbClr val="FFFF00"/>
                </a:solidFill>
              </a:rPr>
              <a:t>11,42 MNF BAC GT 2014</a:t>
            </a:r>
            <a:endParaRPr lang="fr-FR" sz="1400" b="1" dirty="0">
              <a:solidFill>
                <a:srgbClr val="FFFF00"/>
              </a:solidFill>
            </a:endParaRPr>
          </a:p>
        </p:txBody>
      </p:sp>
      <p:sp>
        <p:nvSpPr>
          <p:cNvPr id="8" name="Pensées 7"/>
          <p:cNvSpPr/>
          <p:nvPr/>
        </p:nvSpPr>
        <p:spPr>
          <a:xfrm>
            <a:off x="7776341" y="2766142"/>
            <a:ext cx="1566369" cy="967979"/>
          </a:xfrm>
          <a:prstGeom prst="cloudCallout">
            <a:avLst>
              <a:gd name="adj1" fmla="val -30048"/>
              <a:gd name="adj2" fmla="val 1248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smtClean="0">
                <a:solidFill>
                  <a:srgbClr val="FFFF00"/>
                </a:solidFill>
              </a:rPr>
              <a:t>12,50 MNF BAC GT 2014</a:t>
            </a:r>
            <a:endParaRPr lang="fr-FR" sz="1400" b="1" dirty="0">
              <a:solidFill>
                <a:srgbClr val="FFFF00"/>
              </a:solidFill>
            </a:endParaRPr>
          </a:p>
        </p:txBody>
      </p:sp>
    </p:spTree>
    <p:extLst>
      <p:ext uri="{BB962C8B-B14F-4D97-AF65-F5344CB8AC3E}">
        <p14:creationId xmlns:p14="http://schemas.microsoft.com/office/powerpoint/2010/main" val="4253169906"/>
      </p:ext>
    </p:extLst>
  </p:cSld>
  <p:clrMapOvr>
    <a:masterClrMapping/>
  </p:clrMapOvr>
  <p:transition spd="med">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474"/>
            <a:ext cx="8229600" cy="1143000"/>
          </a:xfrm>
        </p:spPr>
        <p:txBody>
          <a:bodyPr>
            <a:normAutofit fontScale="90000"/>
          </a:bodyPr>
          <a:lstStyle/>
          <a:p>
            <a:r>
              <a:rPr lang="fr-FR" dirty="0" smtClean="0">
                <a:solidFill>
                  <a:schemeClr val="bg1"/>
                </a:solidFill>
              </a:rPr>
              <a:t>Zoom sur les épreuves Fac :</a:t>
            </a:r>
            <a:br>
              <a:rPr lang="fr-FR" dirty="0" smtClean="0">
                <a:solidFill>
                  <a:schemeClr val="bg1"/>
                </a:solidFill>
              </a:rPr>
            </a:br>
            <a:r>
              <a:rPr lang="fr-FR" sz="3600" dirty="0" smtClean="0">
                <a:solidFill>
                  <a:schemeClr val="bg1"/>
                </a:solidFill>
              </a:rPr>
              <a:t>Nb Candidats et % de présence</a:t>
            </a:r>
            <a:endParaRPr lang="fr-FR" sz="3600" dirty="0">
              <a:solidFill>
                <a:schemeClr val="bg1"/>
              </a:solidFill>
            </a:endParaRPr>
          </a:p>
        </p:txBody>
      </p:sp>
      <p:graphicFrame>
        <p:nvGraphicFramePr>
          <p:cNvPr id="6" name="Graphique 5"/>
          <p:cNvGraphicFramePr>
            <a:graphicFrameLocks/>
          </p:cNvGraphicFramePr>
          <p:nvPr>
            <p:extLst>
              <p:ext uri="{D42A27DB-BD31-4B8C-83A1-F6EECF244321}">
                <p14:modId xmlns:p14="http://schemas.microsoft.com/office/powerpoint/2010/main" val="2706142167"/>
              </p:ext>
            </p:extLst>
          </p:nvPr>
        </p:nvGraphicFramePr>
        <p:xfrm>
          <a:off x="0" y="1554956"/>
          <a:ext cx="9144000" cy="52386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9247343"/>
      </p:ext>
    </p:extLst>
  </p:cSld>
  <p:clrMapOvr>
    <a:masterClrMapping/>
  </p:clrMapOvr>
  <p:transition spd="med">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2543528947"/>
              </p:ext>
            </p:extLst>
          </p:nvPr>
        </p:nvGraphicFramePr>
        <p:xfrm>
          <a:off x="159856" y="1610518"/>
          <a:ext cx="8747690" cy="513869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re 1"/>
          <p:cNvSpPr>
            <a:spLocks noGrp="1"/>
          </p:cNvSpPr>
          <p:nvPr>
            <p:ph type="title"/>
          </p:nvPr>
        </p:nvSpPr>
        <p:spPr>
          <a:xfrm>
            <a:off x="395536" y="188640"/>
            <a:ext cx="8229600" cy="1143000"/>
          </a:xfrm>
        </p:spPr>
        <p:txBody>
          <a:bodyPr>
            <a:normAutofit fontScale="90000"/>
          </a:bodyPr>
          <a:lstStyle/>
          <a:p>
            <a:r>
              <a:rPr lang="fr-FR" dirty="0" smtClean="0">
                <a:solidFill>
                  <a:schemeClr val="bg1"/>
                </a:solidFill>
              </a:rPr>
              <a:t>Zoom sur les épreuves Fac :</a:t>
            </a:r>
            <a:br>
              <a:rPr lang="fr-FR" dirty="0" smtClean="0">
                <a:solidFill>
                  <a:schemeClr val="bg1"/>
                </a:solidFill>
              </a:rPr>
            </a:br>
            <a:r>
              <a:rPr lang="fr-FR" dirty="0" smtClean="0">
                <a:solidFill>
                  <a:schemeClr val="bg1"/>
                </a:solidFill>
              </a:rPr>
              <a:t>Évolution sur 3 ans</a:t>
            </a:r>
            <a:endParaRPr lang="fr-FR" sz="3600" dirty="0">
              <a:solidFill>
                <a:schemeClr val="bg1"/>
              </a:solidFill>
            </a:endParaRPr>
          </a:p>
        </p:txBody>
      </p:sp>
    </p:spTree>
    <p:extLst>
      <p:ext uri="{BB962C8B-B14F-4D97-AF65-F5344CB8AC3E}">
        <p14:creationId xmlns:p14="http://schemas.microsoft.com/office/powerpoint/2010/main" val="3418668493"/>
      </p:ext>
    </p:extLst>
  </p:cSld>
  <p:clrMapOvr>
    <a:masterClrMapping/>
  </p:clrMapOvr>
  <p:transition spd="med">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6" y="141608"/>
            <a:ext cx="8229600" cy="1143000"/>
          </a:xfrm>
        </p:spPr>
        <p:txBody>
          <a:bodyPr>
            <a:normAutofit fontScale="90000"/>
          </a:bodyPr>
          <a:lstStyle/>
          <a:p>
            <a:r>
              <a:rPr lang="fr-FR" dirty="0" smtClean="0">
                <a:solidFill>
                  <a:schemeClr val="bg1"/>
                </a:solidFill>
              </a:rPr>
              <a:t>Zoom sur les épreuves Fac :</a:t>
            </a:r>
            <a:br>
              <a:rPr lang="fr-FR" dirty="0" smtClean="0">
                <a:solidFill>
                  <a:schemeClr val="bg1"/>
                </a:solidFill>
              </a:rPr>
            </a:br>
            <a:r>
              <a:rPr lang="fr-FR" sz="3600" dirty="0" smtClean="0">
                <a:solidFill>
                  <a:schemeClr val="bg1"/>
                </a:solidFill>
              </a:rPr>
              <a:t>Moyennes par épreuve en 2015</a:t>
            </a:r>
            <a:endParaRPr lang="fr-FR" sz="3600" dirty="0">
              <a:solidFill>
                <a:schemeClr val="bg1"/>
              </a:solidFill>
            </a:endParaRPr>
          </a:p>
        </p:txBody>
      </p:sp>
      <p:graphicFrame>
        <p:nvGraphicFramePr>
          <p:cNvPr id="5" name="Graphique 4"/>
          <p:cNvGraphicFramePr>
            <a:graphicFrameLocks/>
          </p:cNvGraphicFramePr>
          <p:nvPr>
            <p:extLst>
              <p:ext uri="{D42A27DB-BD31-4B8C-83A1-F6EECF244321}">
                <p14:modId xmlns:p14="http://schemas.microsoft.com/office/powerpoint/2010/main" val="738613049"/>
              </p:ext>
            </p:extLst>
          </p:nvPr>
        </p:nvGraphicFramePr>
        <p:xfrm>
          <a:off x="0" y="1367604"/>
          <a:ext cx="9067401" cy="5390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936186"/>
      </p:ext>
    </p:extLst>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5536" y="141608"/>
            <a:ext cx="8229600" cy="1143000"/>
          </a:xfrm>
        </p:spPr>
        <p:txBody>
          <a:bodyPr>
            <a:normAutofit fontScale="90000"/>
          </a:bodyPr>
          <a:lstStyle/>
          <a:p>
            <a:r>
              <a:rPr lang="fr-FR" dirty="0" smtClean="0">
                <a:solidFill>
                  <a:schemeClr val="bg1"/>
                </a:solidFill>
              </a:rPr>
              <a:t>Zoom sur les épreuves Fac :</a:t>
            </a:r>
            <a:br>
              <a:rPr lang="fr-FR" dirty="0" smtClean="0">
                <a:solidFill>
                  <a:schemeClr val="bg1"/>
                </a:solidFill>
              </a:rPr>
            </a:br>
            <a:r>
              <a:rPr lang="fr-FR" sz="3600" dirty="0" smtClean="0">
                <a:solidFill>
                  <a:schemeClr val="bg1"/>
                </a:solidFill>
              </a:rPr>
              <a:t>Évolution des moyennes sur 3 ans</a:t>
            </a:r>
            <a:endParaRPr lang="fr-FR" sz="3600" dirty="0">
              <a:solidFill>
                <a:schemeClr val="bg1"/>
              </a:solidFill>
            </a:endParaRPr>
          </a:p>
        </p:txBody>
      </p:sp>
      <p:graphicFrame>
        <p:nvGraphicFramePr>
          <p:cNvPr id="5" name="Graphique 4"/>
          <p:cNvGraphicFramePr>
            <a:graphicFrameLocks/>
          </p:cNvGraphicFramePr>
          <p:nvPr>
            <p:extLst>
              <p:ext uri="{D42A27DB-BD31-4B8C-83A1-F6EECF244321}">
                <p14:modId xmlns:p14="http://schemas.microsoft.com/office/powerpoint/2010/main" val="205295221"/>
              </p:ext>
            </p:extLst>
          </p:nvPr>
        </p:nvGraphicFramePr>
        <p:xfrm>
          <a:off x="0" y="1284608"/>
          <a:ext cx="9143999" cy="5500128"/>
        </p:xfrm>
        <a:graphic>
          <a:graphicData uri="http://schemas.openxmlformats.org/drawingml/2006/chart">
            <c:chart xmlns:c="http://schemas.openxmlformats.org/drawingml/2006/chart" xmlns:r="http://schemas.openxmlformats.org/officeDocument/2006/relationships" r:id="rId3"/>
          </a:graphicData>
        </a:graphic>
      </p:graphicFrame>
      <p:sp>
        <p:nvSpPr>
          <p:cNvPr id="6" name="Pensées 5"/>
          <p:cNvSpPr/>
          <p:nvPr/>
        </p:nvSpPr>
        <p:spPr>
          <a:xfrm>
            <a:off x="5488398" y="2619760"/>
            <a:ext cx="994661" cy="58611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t>15,96</a:t>
            </a:r>
            <a:endParaRPr lang="fr-FR" sz="1600" dirty="0"/>
          </a:p>
        </p:txBody>
      </p:sp>
    </p:spTree>
    <p:extLst>
      <p:ext uri="{BB962C8B-B14F-4D97-AF65-F5344CB8AC3E}">
        <p14:creationId xmlns:p14="http://schemas.microsoft.com/office/powerpoint/2010/main" val="1323821591"/>
      </p:ext>
    </p:extLst>
  </p:cSld>
  <p:clrMapOvr>
    <a:masterClrMapping/>
  </p:clrMapOvr>
  <p:transition spd="med">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2048394626"/>
      </p:ext>
    </p:extLst>
  </p:cSld>
  <p:clrMapOvr>
    <a:masterClrMapping/>
  </p:clrMapOvr>
  <p:transition spd="med">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1608"/>
            <a:ext cx="9143999" cy="1143000"/>
          </a:xfrm>
        </p:spPr>
        <p:txBody>
          <a:bodyPr>
            <a:normAutofit fontScale="90000"/>
          </a:bodyPr>
          <a:lstStyle/>
          <a:p>
            <a:r>
              <a:rPr lang="fr-FR" dirty="0" smtClean="0">
                <a:solidFill>
                  <a:schemeClr val="bg1"/>
                </a:solidFill>
              </a:rPr>
              <a:t>Zoom sur les épreuves Fac :</a:t>
            </a:r>
            <a:br>
              <a:rPr lang="fr-FR" dirty="0" smtClean="0">
                <a:solidFill>
                  <a:schemeClr val="bg1"/>
                </a:solidFill>
              </a:rPr>
            </a:br>
            <a:r>
              <a:rPr lang="fr-FR" sz="2200" dirty="0" smtClean="0">
                <a:solidFill>
                  <a:schemeClr val="bg1"/>
                </a:solidFill>
              </a:rPr>
              <a:t>« Rentabilité » des épreuves ponctuelles </a:t>
            </a:r>
            <a:br>
              <a:rPr lang="fr-FR" sz="2200" dirty="0" smtClean="0">
                <a:solidFill>
                  <a:schemeClr val="bg1"/>
                </a:solidFill>
              </a:rPr>
            </a:br>
            <a:r>
              <a:rPr lang="fr-FR" sz="2200" dirty="0" smtClean="0">
                <a:solidFill>
                  <a:schemeClr val="bg1"/>
                </a:solidFill>
              </a:rPr>
              <a:t>pour les candidats en 2015</a:t>
            </a:r>
            <a:endParaRPr lang="fr-FR" sz="2200" dirty="0">
              <a:solidFill>
                <a:schemeClr val="bg1"/>
              </a:solidFill>
            </a:endParaRPr>
          </a:p>
        </p:txBody>
      </p:sp>
      <p:graphicFrame>
        <p:nvGraphicFramePr>
          <p:cNvPr id="3" name="Graphique 2"/>
          <p:cNvGraphicFramePr/>
          <p:nvPr>
            <p:extLst>
              <p:ext uri="{D42A27DB-BD31-4B8C-83A1-F6EECF244321}">
                <p14:modId xmlns:p14="http://schemas.microsoft.com/office/powerpoint/2010/main" val="3777698105"/>
              </p:ext>
            </p:extLst>
          </p:nvPr>
        </p:nvGraphicFramePr>
        <p:xfrm>
          <a:off x="49770" y="1396999"/>
          <a:ext cx="9017632" cy="5112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2483041"/>
      </p:ext>
    </p:extLst>
  </p:cSld>
  <p:clrMapOvr>
    <a:masterClrMapping/>
  </p:clrMapOvr>
  <p:transition spd="med">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1608"/>
            <a:ext cx="9143999" cy="1143000"/>
          </a:xfrm>
        </p:spPr>
        <p:txBody>
          <a:bodyPr>
            <a:normAutofit fontScale="90000"/>
          </a:bodyPr>
          <a:lstStyle/>
          <a:p>
            <a:r>
              <a:rPr lang="fr-FR" dirty="0" smtClean="0">
                <a:solidFill>
                  <a:schemeClr val="bg1"/>
                </a:solidFill>
              </a:rPr>
              <a:t>Zoom sur les épreuves Fac :</a:t>
            </a:r>
            <a:br>
              <a:rPr lang="fr-FR" dirty="0" smtClean="0">
                <a:solidFill>
                  <a:schemeClr val="bg1"/>
                </a:solidFill>
              </a:rPr>
            </a:br>
            <a:r>
              <a:rPr lang="fr-FR" sz="2700" dirty="0" smtClean="0">
                <a:solidFill>
                  <a:schemeClr val="bg1"/>
                </a:solidFill>
              </a:rPr>
              <a:t>Évolution de cette </a:t>
            </a:r>
            <a:r>
              <a:rPr lang="fr-FR" sz="2200" dirty="0" smtClean="0">
                <a:solidFill>
                  <a:schemeClr val="bg1"/>
                </a:solidFill>
              </a:rPr>
              <a:t>« Rentabilité » sur 3 ans</a:t>
            </a:r>
            <a:endParaRPr lang="fr-FR" sz="2200" dirty="0">
              <a:solidFill>
                <a:schemeClr val="bg1"/>
              </a:solidFill>
            </a:endParaRPr>
          </a:p>
        </p:txBody>
      </p:sp>
      <p:graphicFrame>
        <p:nvGraphicFramePr>
          <p:cNvPr id="3" name="Graphique 2"/>
          <p:cNvGraphicFramePr/>
          <p:nvPr>
            <p:extLst>
              <p:ext uri="{D42A27DB-BD31-4B8C-83A1-F6EECF244321}">
                <p14:modId xmlns:p14="http://schemas.microsoft.com/office/powerpoint/2010/main" val="3840012520"/>
              </p:ext>
            </p:extLst>
          </p:nvPr>
        </p:nvGraphicFramePr>
        <p:xfrm>
          <a:off x="133215" y="1396999"/>
          <a:ext cx="8863140" cy="53788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8699577"/>
      </p:ext>
    </p:extLst>
  </p:cSld>
  <p:clrMapOvr>
    <a:masterClrMapping/>
  </p:clrMapOvr>
  <p:transition spd="med">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bg1"/>
                </a:solidFill>
              </a:rPr>
              <a:t>Zoom sur l’enseignement de complément </a:t>
            </a:r>
            <a:endParaRPr lang="fr-FR" dirty="0">
              <a:solidFill>
                <a:schemeClr val="bg1"/>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924402146"/>
              </p:ext>
            </p:extLst>
          </p:nvPr>
        </p:nvGraphicFramePr>
        <p:xfrm>
          <a:off x="4226703" y="1395987"/>
          <a:ext cx="4654174" cy="1112520"/>
        </p:xfrm>
        <a:graphic>
          <a:graphicData uri="http://schemas.openxmlformats.org/drawingml/2006/table">
            <a:tbl>
              <a:tblPr firstRow="1" bandRow="1">
                <a:tableStyleId>{5C22544A-7EE6-4342-B048-85BDC9FD1C3A}</a:tableStyleId>
              </a:tblPr>
              <a:tblGrid>
                <a:gridCol w="1983753"/>
                <a:gridCol w="774544"/>
                <a:gridCol w="1895877"/>
              </a:tblGrid>
              <a:tr h="370840">
                <a:tc>
                  <a:txBody>
                    <a:bodyPr/>
                    <a:lstStyle/>
                    <a:p>
                      <a:pPr algn="ctr"/>
                      <a:endParaRPr lang="fr-FR" b="1" dirty="0"/>
                    </a:p>
                  </a:txBody>
                  <a:tcPr anchor="ctr"/>
                </a:tc>
                <a:tc>
                  <a:txBody>
                    <a:bodyPr/>
                    <a:lstStyle/>
                    <a:p>
                      <a:pPr algn="ctr"/>
                      <a:r>
                        <a:rPr lang="fr-FR" b="1" dirty="0" smtClean="0"/>
                        <a:t>Filles </a:t>
                      </a:r>
                      <a:endParaRPr lang="fr-FR" b="1" dirty="0"/>
                    </a:p>
                  </a:txBody>
                  <a:tcPr anchor="ctr"/>
                </a:tc>
                <a:tc>
                  <a:txBody>
                    <a:bodyPr/>
                    <a:lstStyle/>
                    <a:p>
                      <a:pPr algn="ctr"/>
                      <a:r>
                        <a:rPr lang="fr-FR" b="1" dirty="0" smtClean="0"/>
                        <a:t>Garçons</a:t>
                      </a:r>
                      <a:endParaRPr lang="fr-FR" b="1" dirty="0"/>
                    </a:p>
                  </a:txBody>
                  <a:tcPr anchor="ctr"/>
                </a:tc>
              </a:tr>
              <a:tr h="370840">
                <a:tc>
                  <a:txBody>
                    <a:bodyPr/>
                    <a:lstStyle/>
                    <a:p>
                      <a:pPr algn="ctr"/>
                      <a:r>
                        <a:rPr lang="fr-FR" b="1" dirty="0" smtClean="0"/>
                        <a:t>Nb Candidats</a:t>
                      </a:r>
                      <a:endParaRPr lang="fr-FR" b="1" dirty="0"/>
                    </a:p>
                  </a:txBody>
                  <a:tcPr anchor="ctr"/>
                </a:tc>
                <a:tc>
                  <a:txBody>
                    <a:bodyPr/>
                    <a:lstStyle/>
                    <a:p>
                      <a:pPr algn="ctr"/>
                      <a:r>
                        <a:rPr lang="fr-FR" b="1" dirty="0" smtClean="0"/>
                        <a:t>42</a:t>
                      </a:r>
                      <a:endParaRPr lang="fr-FR" b="1" dirty="0"/>
                    </a:p>
                  </a:txBody>
                  <a:tcPr anchor="ctr"/>
                </a:tc>
                <a:tc>
                  <a:txBody>
                    <a:bodyPr/>
                    <a:lstStyle/>
                    <a:p>
                      <a:pPr algn="ctr"/>
                      <a:r>
                        <a:rPr lang="fr-FR" b="1" dirty="0" smtClean="0"/>
                        <a:t>77</a:t>
                      </a:r>
                      <a:endParaRPr lang="fr-FR" b="1" dirty="0"/>
                    </a:p>
                  </a:txBody>
                  <a:tcPr anchor="ctr"/>
                </a:tc>
              </a:tr>
              <a:tr h="370840">
                <a:tc>
                  <a:txBody>
                    <a:bodyPr/>
                    <a:lstStyle/>
                    <a:p>
                      <a:pPr algn="ctr"/>
                      <a:r>
                        <a:rPr lang="fr-FR" b="1" dirty="0" smtClean="0"/>
                        <a:t>Notes moyennes</a:t>
                      </a:r>
                      <a:endParaRPr lang="fr-FR" b="1" dirty="0"/>
                    </a:p>
                  </a:txBody>
                  <a:tcPr anchor="ctr"/>
                </a:tc>
                <a:tc>
                  <a:txBody>
                    <a:bodyPr/>
                    <a:lstStyle/>
                    <a:p>
                      <a:pPr algn="ctr"/>
                      <a:r>
                        <a:rPr lang="fr-FR" b="1" dirty="0" smtClean="0"/>
                        <a:t>16,16</a:t>
                      </a:r>
                      <a:endParaRPr lang="fr-FR" b="1" dirty="0"/>
                    </a:p>
                  </a:txBody>
                  <a:tcPr anchor="ctr"/>
                </a:tc>
                <a:tc>
                  <a:txBody>
                    <a:bodyPr/>
                    <a:lstStyle/>
                    <a:p>
                      <a:pPr algn="ctr"/>
                      <a:r>
                        <a:rPr lang="fr-FR" b="1" dirty="0" smtClean="0"/>
                        <a:t>16,18</a:t>
                      </a:r>
                      <a:endParaRPr lang="fr-FR" b="1" dirty="0"/>
                    </a:p>
                  </a:txBody>
                  <a:tcPr anchor="ctr"/>
                </a:tc>
              </a:tr>
            </a:tbl>
          </a:graphicData>
        </a:graphic>
      </p:graphicFrame>
      <p:sp>
        <p:nvSpPr>
          <p:cNvPr id="5" name="Vague 4"/>
          <p:cNvSpPr/>
          <p:nvPr/>
        </p:nvSpPr>
        <p:spPr>
          <a:xfrm>
            <a:off x="109514" y="1234617"/>
            <a:ext cx="3912023" cy="1375716"/>
          </a:xfrm>
          <a:prstGeom prst="wave">
            <a:avLst>
              <a:gd name="adj1" fmla="val 12500"/>
              <a:gd name="adj2" fmla="val -29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rgbClr val="FF0000"/>
                </a:solidFill>
              </a:rPr>
              <a:t>Moyenne académique  = 16,17 </a:t>
            </a:r>
            <a:r>
              <a:rPr lang="fr-FR" sz="1200" dirty="0" smtClean="0">
                <a:solidFill>
                  <a:srgbClr val="FF0000"/>
                </a:solidFill>
              </a:rPr>
              <a:t>(15,56)</a:t>
            </a:r>
          </a:p>
          <a:p>
            <a:r>
              <a:rPr lang="fr-FR" sz="1600" b="1" dirty="0" smtClean="0">
                <a:solidFill>
                  <a:srgbClr val="008000"/>
                </a:solidFill>
              </a:rPr>
              <a:t>   </a:t>
            </a:r>
            <a:endParaRPr lang="fr-FR" sz="1600" b="1" dirty="0">
              <a:solidFill>
                <a:srgbClr val="008000"/>
              </a:solidFill>
            </a:endParaRPr>
          </a:p>
        </p:txBody>
      </p:sp>
      <p:graphicFrame>
        <p:nvGraphicFramePr>
          <p:cNvPr id="6" name="Graphique 5"/>
          <p:cNvGraphicFramePr/>
          <p:nvPr>
            <p:extLst>
              <p:ext uri="{D42A27DB-BD31-4B8C-83A1-F6EECF244321}">
                <p14:modId xmlns:p14="http://schemas.microsoft.com/office/powerpoint/2010/main" val="3773525686"/>
              </p:ext>
            </p:extLst>
          </p:nvPr>
        </p:nvGraphicFramePr>
        <p:xfrm>
          <a:off x="0" y="2785534"/>
          <a:ext cx="9144001"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4574532"/>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30880"/>
            <a:ext cx="9144000" cy="721648"/>
          </a:xfrm>
        </p:spPr>
        <p:txBody>
          <a:bodyPr/>
          <a:lstStyle/>
          <a:p>
            <a:pPr marL="0" lvl="4" indent="0" algn="ctr">
              <a:buNone/>
            </a:pPr>
            <a:r>
              <a:rPr lang="fr-FR" sz="2600" b="1" dirty="0" smtClean="0">
                <a:solidFill>
                  <a:srgbClr val="FF0000"/>
                </a:solidFill>
                <a:sym typeface="Wingdings"/>
              </a:rPr>
              <a:t/>
            </a:r>
            <a:br>
              <a:rPr lang="fr-FR" sz="2600" b="1" dirty="0" smtClean="0">
                <a:solidFill>
                  <a:srgbClr val="FF0000"/>
                </a:solidFill>
                <a:sym typeface="Wingdings"/>
              </a:rPr>
            </a:br>
            <a:r>
              <a:rPr lang="fr-FR" sz="2600" b="1" dirty="0" smtClean="0">
                <a:solidFill>
                  <a:schemeClr val="bg1"/>
                </a:solidFill>
                <a:effectLst>
                  <a:outerShdw blurRad="38100" dist="38100" dir="2700000" algn="tl">
                    <a:srgbClr val="000000">
                      <a:alpha val="43137"/>
                    </a:srgbClr>
                  </a:outerShdw>
                </a:effectLst>
                <a:sym typeface="Wingdings"/>
              </a:rPr>
              <a:t>Le BAC  GT de 2011 à  2015</a:t>
            </a:r>
            <a:br>
              <a:rPr lang="fr-FR" sz="2600" b="1" dirty="0" smtClean="0">
                <a:solidFill>
                  <a:schemeClr val="bg1"/>
                </a:solidFill>
                <a:effectLst>
                  <a:outerShdw blurRad="38100" dist="38100" dir="2700000" algn="tl">
                    <a:srgbClr val="000000">
                      <a:alpha val="43137"/>
                    </a:srgbClr>
                  </a:outerShdw>
                </a:effectLst>
                <a:sym typeface="Wingdings"/>
              </a:rPr>
            </a:br>
            <a:r>
              <a:rPr lang="fr-FR" sz="2600" b="1" dirty="0" smtClean="0">
                <a:solidFill>
                  <a:schemeClr val="bg1"/>
                </a:solidFill>
                <a:effectLst>
                  <a:outerShdw blurRad="38100" dist="38100" dir="2700000" algn="tl">
                    <a:srgbClr val="000000">
                      <a:alpha val="43137"/>
                    </a:srgbClr>
                  </a:outerShdw>
                </a:effectLst>
                <a:sym typeface="Wingdings"/>
              </a:rPr>
              <a:t>Évolution de l’offre de certification par CP </a:t>
            </a:r>
            <a:br>
              <a:rPr lang="fr-FR" sz="2600" b="1" dirty="0" smtClean="0">
                <a:solidFill>
                  <a:schemeClr val="bg1"/>
                </a:solidFill>
                <a:effectLst>
                  <a:outerShdw blurRad="38100" dist="38100" dir="2700000" algn="tl">
                    <a:srgbClr val="000000">
                      <a:alpha val="43137"/>
                    </a:srgbClr>
                  </a:outerShdw>
                </a:effectLst>
                <a:sym typeface="Wingdings"/>
              </a:rPr>
            </a:br>
            <a:endParaRPr lang="fr-FR" sz="2800" dirty="0">
              <a:solidFill>
                <a:schemeClr val="bg1"/>
              </a:solidFill>
              <a:effectLst>
                <a:outerShdw blurRad="38100" dist="38100" dir="2700000" algn="tl">
                  <a:srgbClr val="000000">
                    <a:alpha val="43137"/>
                  </a:srgbClr>
                </a:outerShdw>
              </a:effectLst>
            </a:endParaRPr>
          </a:p>
        </p:txBody>
      </p:sp>
      <p:graphicFrame>
        <p:nvGraphicFramePr>
          <p:cNvPr id="2" name="Graphique 1"/>
          <p:cNvGraphicFramePr/>
          <p:nvPr>
            <p:extLst>
              <p:ext uri="{D42A27DB-BD31-4B8C-83A1-F6EECF244321}">
                <p14:modId xmlns:p14="http://schemas.microsoft.com/office/powerpoint/2010/main" val="3458404982"/>
              </p:ext>
            </p:extLst>
          </p:nvPr>
        </p:nvGraphicFramePr>
        <p:xfrm>
          <a:off x="238090" y="803940"/>
          <a:ext cx="8780973" cy="3029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3046312165"/>
              </p:ext>
            </p:extLst>
          </p:nvPr>
        </p:nvGraphicFramePr>
        <p:xfrm>
          <a:off x="105830" y="4973668"/>
          <a:ext cx="8903698" cy="1832729"/>
        </p:xfrm>
        <a:graphic>
          <a:graphicData uri="http://schemas.openxmlformats.org/drawingml/2006/table">
            <a:tbl>
              <a:tblPr/>
              <a:tblGrid>
                <a:gridCol w="2586954"/>
                <a:gridCol w="975987"/>
                <a:gridCol w="776086"/>
                <a:gridCol w="1046541"/>
                <a:gridCol w="3518130"/>
              </a:tblGrid>
              <a:tr h="281455">
                <a:tc>
                  <a:txBody>
                    <a:bodyPr/>
                    <a:lstStyle/>
                    <a:p>
                      <a:pPr algn="ctr" fontAlgn="ctr"/>
                      <a:r>
                        <a:rPr lang="fr-FR" sz="1600" b="1" i="0" u="none" strike="noStrike" dirty="0" smtClean="0">
                          <a:solidFill>
                            <a:srgbClr val="FFFFFF"/>
                          </a:solidFill>
                          <a:effectLst/>
                          <a:latin typeface="Calibri"/>
                        </a:rPr>
                        <a:t>Répartition par sexe et par</a:t>
                      </a:r>
                      <a:r>
                        <a:rPr lang="fr-FR" sz="1600" b="1" i="0" u="none" strike="noStrike" baseline="0" dirty="0" smtClean="0">
                          <a:solidFill>
                            <a:srgbClr val="FFFFFF"/>
                          </a:solidFill>
                          <a:effectLst/>
                          <a:latin typeface="Calibri"/>
                        </a:rPr>
                        <a:t> CP </a:t>
                      </a:r>
                      <a:endParaRPr lang="fr-FR" sz="1600" b="1" i="0" u="none" strike="noStrike" dirty="0">
                        <a:solidFill>
                          <a:srgbClr val="FFFFFF"/>
                        </a:solidFill>
                        <a:effectLst/>
                        <a:latin typeface="Calibri"/>
                      </a:endParaRPr>
                    </a:p>
                  </a:txBody>
                  <a:tcPr marL="12700" marR="12700" marT="1270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smtClean="0">
                          <a:solidFill>
                            <a:srgbClr val="FFFFFF"/>
                          </a:solidFill>
                          <a:effectLst/>
                          <a:latin typeface="Calibri"/>
                        </a:rPr>
                        <a:t>F </a:t>
                      </a:r>
                      <a:endParaRPr lang="fr-FR" sz="1600" b="1" i="0" u="none" strike="noStrike" dirty="0">
                        <a:solidFill>
                          <a:srgbClr val="FFFF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smtClean="0">
                          <a:solidFill>
                            <a:srgbClr val="FFFFFF"/>
                          </a:solidFill>
                          <a:effectLst/>
                          <a:latin typeface="Calibri"/>
                        </a:rPr>
                        <a:t>G </a:t>
                      </a:r>
                      <a:endParaRPr lang="fr-FR" sz="1600" b="1" i="0" u="none" strike="noStrike" dirty="0">
                        <a:solidFill>
                          <a:srgbClr val="FFFF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smtClean="0">
                          <a:solidFill>
                            <a:srgbClr val="FFFFFF"/>
                          </a:solidFill>
                          <a:effectLst/>
                          <a:latin typeface="Calibri"/>
                        </a:rPr>
                        <a:t>F/G</a:t>
                      </a:r>
                      <a:endParaRPr lang="fr-FR" sz="1600" b="1" i="0" u="none" strike="noStrike" dirty="0">
                        <a:solidFill>
                          <a:srgbClr val="FFFF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fr-FR" sz="1600" b="1" i="0" u="none" strike="noStrike" dirty="0" smtClean="0">
                          <a:solidFill>
                            <a:srgbClr val="FF0000"/>
                          </a:solidFill>
                          <a:effectLst/>
                          <a:latin typeface="Calibri"/>
                        </a:rPr>
                        <a:t>Fréquentation des CP </a:t>
                      </a:r>
                    </a:p>
                    <a:p>
                      <a:pPr algn="ctr" fontAlgn="ctr"/>
                      <a:r>
                        <a:rPr lang="fr-FR" sz="1600" b="1" i="0" u="none" strike="noStrike" dirty="0" smtClean="0">
                          <a:solidFill>
                            <a:srgbClr val="FF0000"/>
                          </a:solidFill>
                          <a:effectLst/>
                          <a:latin typeface="Calibri"/>
                        </a:rPr>
                        <a:t>au niveau national en 2014 </a:t>
                      </a:r>
                      <a:endParaRPr lang="fr-FR" sz="1600" b="1" i="0" u="none" strike="noStrike" dirty="0">
                        <a:solidFill>
                          <a:srgbClr val="FF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F81BD"/>
                    </a:solidFill>
                  </a:tcPr>
                </a:tc>
              </a:tr>
              <a:tr h="283211">
                <a:tc>
                  <a:txBody>
                    <a:bodyPr/>
                    <a:lstStyle/>
                    <a:p>
                      <a:pPr algn="ctr" fontAlgn="ctr"/>
                      <a:r>
                        <a:rPr lang="fr-FR" sz="1400" b="1" i="0" u="none" strike="noStrike" dirty="0">
                          <a:solidFill>
                            <a:srgbClr val="000000"/>
                          </a:solidFill>
                          <a:effectLst/>
                          <a:latin typeface="Calibri"/>
                        </a:rPr>
                        <a:t>CP1</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FF33E4"/>
                          </a:solidFill>
                          <a:effectLst/>
                          <a:latin typeface="Calibri"/>
                        </a:rPr>
                        <a:t>23,76 %</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FF"/>
                          </a:solidFill>
                          <a:effectLst/>
                          <a:latin typeface="Calibri"/>
                        </a:rPr>
                        <a:t>27,47 %</a:t>
                      </a:r>
                      <a:endParaRPr lang="fr-FR" sz="1400" b="1" i="0" u="none" strike="noStrike" dirty="0">
                        <a:solidFill>
                          <a:srgbClr val="0000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00"/>
                          </a:solidFill>
                          <a:effectLst/>
                          <a:latin typeface="Calibri"/>
                        </a:rPr>
                        <a:t>25,48 %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00"/>
                          </a:solidFill>
                          <a:effectLst/>
                          <a:latin typeface="Calibri"/>
                        </a:rPr>
                        <a:t>23,65 %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r>
              <a:tr h="235165">
                <a:tc>
                  <a:txBody>
                    <a:bodyPr/>
                    <a:lstStyle/>
                    <a:p>
                      <a:pPr algn="ctr" fontAlgn="ctr"/>
                      <a:r>
                        <a:rPr lang="fr-FR" sz="1400" b="1" i="0" u="none" strike="noStrike" dirty="0">
                          <a:solidFill>
                            <a:srgbClr val="000000"/>
                          </a:solidFill>
                          <a:effectLst/>
                          <a:latin typeface="Calibri"/>
                        </a:rPr>
                        <a:t>CP2</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33E4"/>
                          </a:solidFill>
                          <a:effectLst/>
                          <a:latin typeface="Calibri"/>
                        </a:rPr>
                        <a:t>8,85 %</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0000FF"/>
                          </a:solidFill>
                          <a:effectLst/>
                          <a:latin typeface="Calibri"/>
                        </a:rPr>
                        <a:t>11,92 %</a:t>
                      </a:r>
                      <a:endParaRPr lang="fr-FR" sz="1400" b="1" i="0" u="none" strike="noStrike" dirty="0">
                        <a:solidFill>
                          <a:srgbClr val="0000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000000"/>
                          </a:solidFill>
                          <a:effectLst/>
                          <a:latin typeface="Calibri"/>
                        </a:rPr>
                        <a:t>10,28 %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smtClean="0">
                          <a:solidFill>
                            <a:srgbClr val="000000"/>
                          </a:solidFill>
                          <a:effectLst/>
                          <a:latin typeface="Calibri"/>
                        </a:rPr>
                        <a:t>8,93 %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r>
              <a:tr h="305715">
                <a:tc>
                  <a:txBody>
                    <a:bodyPr/>
                    <a:lstStyle/>
                    <a:p>
                      <a:pPr algn="ctr" fontAlgn="ctr"/>
                      <a:r>
                        <a:rPr lang="fr-FR" sz="1400" b="1" i="0" u="none" strike="noStrike">
                          <a:solidFill>
                            <a:srgbClr val="000000"/>
                          </a:solidFill>
                          <a:effectLst/>
                          <a:latin typeface="Calibri"/>
                        </a:rPr>
                        <a:t>CP3</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smtClean="0">
                          <a:solidFill>
                            <a:srgbClr val="FF33E4"/>
                          </a:solidFill>
                          <a:effectLst/>
                          <a:latin typeface="Calibri"/>
                        </a:rPr>
                        <a:t>17,43 %</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FF"/>
                          </a:solidFill>
                          <a:effectLst/>
                          <a:latin typeface="Calibri"/>
                        </a:rPr>
                        <a:t>10,12 %</a:t>
                      </a:r>
                      <a:endParaRPr lang="fr-FR" sz="1400" b="1" i="0" u="none" strike="noStrike" dirty="0">
                        <a:solidFill>
                          <a:srgbClr val="0000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dirty="0" smtClean="0">
                          <a:solidFill>
                            <a:srgbClr val="000000"/>
                          </a:solidFill>
                          <a:effectLst/>
                          <a:latin typeface="Calibri"/>
                        </a:rPr>
                        <a:t>14,04 %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fr-FR" sz="1400" b="1" i="0" u="none" strike="noStrike" smtClean="0">
                          <a:solidFill>
                            <a:srgbClr val="000000"/>
                          </a:solidFill>
                          <a:effectLst/>
                          <a:latin typeface="Calibri"/>
                        </a:rPr>
                        <a:t>15,45 %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r>
              <a:tr h="282198">
                <a:tc>
                  <a:txBody>
                    <a:bodyPr/>
                    <a:lstStyle/>
                    <a:p>
                      <a:pPr algn="ctr" fontAlgn="ctr"/>
                      <a:r>
                        <a:rPr lang="fr-FR" sz="1400" b="1" i="0" u="none" strike="noStrike">
                          <a:solidFill>
                            <a:srgbClr val="000000"/>
                          </a:solidFill>
                          <a:effectLst/>
                          <a:latin typeface="Calibri"/>
                        </a:rPr>
                        <a:t>CP4</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FF33E4"/>
                          </a:solidFill>
                          <a:effectLst/>
                          <a:latin typeface="Calibri"/>
                        </a:rPr>
                        <a:t>32,12 %</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smtClean="0">
                          <a:solidFill>
                            <a:srgbClr val="0000FF"/>
                          </a:solidFill>
                          <a:effectLst/>
                          <a:latin typeface="Calibri"/>
                        </a:rPr>
                        <a:t>33,14 %</a:t>
                      </a:r>
                      <a:endParaRPr lang="fr-FR" sz="1400" b="1" i="0" u="none" strike="noStrike" dirty="0">
                        <a:solidFill>
                          <a:srgbClr val="0000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dirty="0" smtClean="0">
                          <a:solidFill>
                            <a:srgbClr val="000000"/>
                          </a:solidFill>
                          <a:effectLst/>
                          <a:latin typeface="Calibri"/>
                        </a:rPr>
                        <a:t>32,59 %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c>
                  <a:txBody>
                    <a:bodyPr/>
                    <a:lstStyle/>
                    <a:p>
                      <a:pPr algn="ctr" fontAlgn="ctr"/>
                      <a:r>
                        <a:rPr lang="fr-FR" sz="1400" b="1" i="0" u="none" strike="noStrike" smtClean="0">
                          <a:solidFill>
                            <a:srgbClr val="000000"/>
                          </a:solidFill>
                          <a:effectLst/>
                          <a:latin typeface="Calibri"/>
                        </a:rPr>
                        <a:t>32,11 %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CE6F1"/>
                    </a:solidFill>
                  </a:tcPr>
                </a:tc>
              </a:tr>
              <a:tr h="223406">
                <a:tc>
                  <a:txBody>
                    <a:bodyPr/>
                    <a:lstStyle/>
                    <a:p>
                      <a:pPr algn="ctr" fontAlgn="ctr"/>
                      <a:r>
                        <a:rPr lang="fr-FR" sz="1400" b="1" i="0" u="none" strike="noStrike" dirty="0">
                          <a:solidFill>
                            <a:srgbClr val="000000"/>
                          </a:solidFill>
                          <a:effectLst/>
                          <a:latin typeface="Calibri"/>
                        </a:rPr>
                        <a:t>CP5</a:t>
                      </a:r>
                    </a:p>
                  </a:txBody>
                  <a:tcPr marL="12700" marR="12700" marT="1270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FF33E4"/>
                          </a:solidFill>
                          <a:effectLst/>
                          <a:latin typeface="Calibri"/>
                        </a:rPr>
                        <a:t>17,82 %</a:t>
                      </a:r>
                      <a:endParaRPr lang="fr-FR" sz="1400" b="1" i="0" u="none" strike="noStrike" dirty="0">
                        <a:solidFill>
                          <a:srgbClr val="FF33E4"/>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0000FF"/>
                          </a:solidFill>
                          <a:effectLst/>
                          <a:latin typeface="Calibri"/>
                        </a:rPr>
                        <a:t>17,33 %</a:t>
                      </a:r>
                      <a:endParaRPr lang="fr-FR" sz="1400" b="1" i="0" u="none" strike="noStrike" dirty="0">
                        <a:solidFill>
                          <a:srgbClr val="0000FF"/>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dirty="0" smtClean="0">
                          <a:solidFill>
                            <a:srgbClr val="000000"/>
                          </a:solidFill>
                          <a:effectLst/>
                          <a:latin typeface="Calibri"/>
                        </a:rPr>
                        <a:t>17,59 %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c>
                  <a:txBody>
                    <a:bodyPr/>
                    <a:lstStyle/>
                    <a:p>
                      <a:pPr algn="ctr" fontAlgn="ctr"/>
                      <a:r>
                        <a:rPr lang="fr-FR" sz="1400" b="1" i="0" u="none" strike="noStrike" smtClean="0">
                          <a:solidFill>
                            <a:srgbClr val="000000"/>
                          </a:solidFill>
                          <a:effectLst/>
                          <a:latin typeface="Calibri"/>
                        </a:rPr>
                        <a:t>18,07 %</a:t>
                      </a:r>
                      <a:endParaRPr lang="fr-FR" sz="1400" b="1" i="0" u="none" strike="noStrike" dirty="0">
                        <a:solidFill>
                          <a:srgbClr val="000000"/>
                        </a:solidFill>
                        <a:effectLst/>
                        <a:latin typeface="Calibri"/>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B8CCE4"/>
                    </a:solidFill>
                  </a:tcPr>
                </a:tc>
              </a:tr>
            </a:tbl>
          </a:graphicData>
        </a:graphic>
      </p:graphicFrame>
      <p:sp>
        <p:nvSpPr>
          <p:cNvPr id="7" name="Rectangle 6"/>
          <p:cNvSpPr/>
          <p:nvPr/>
        </p:nvSpPr>
        <p:spPr>
          <a:xfrm>
            <a:off x="238089" y="3921178"/>
            <a:ext cx="8771439" cy="923330"/>
          </a:xfrm>
          <a:prstGeom prst="rect">
            <a:avLst/>
          </a:prstGeom>
          <a:solidFill>
            <a:srgbClr val="FFFFFF"/>
          </a:solidFill>
        </p:spPr>
        <p:txBody>
          <a:bodyPr wrap="square">
            <a:spAutoFit/>
          </a:bodyPr>
          <a:lstStyle/>
          <a:p>
            <a:pPr>
              <a:buFont typeface="Wingdings" charset="0"/>
              <a:buChar char="è"/>
            </a:pPr>
            <a:r>
              <a:rPr lang="fr-FR" b="1" dirty="0">
                <a:solidFill>
                  <a:srgbClr val="FF0000"/>
                </a:solidFill>
                <a:sym typeface="Wingdings"/>
              </a:rPr>
              <a:t> </a:t>
            </a:r>
            <a:r>
              <a:rPr lang="fr-FR" b="1" dirty="0" smtClean="0">
                <a:solidFill>
                  <a:srgbClr val="FF0000"/>
                </a:solidFill>
                <a:sym typeface="Wingdings"/>
              </a:rPr>
              <a:t>Une corrélation forte entre offre de formation et offre de certification. </a:t>
            </a:r>
          </a:p>
          <a:p>
            <a:pPr>
              <a:buFont typeface="Wingdings" charset="0"/>
              <a:buChar char="è"/>
            </a:pPr>
            <a:r>
              <a:rPr lang="fr-FR" b="1" dirty="0" smtClean="0">
                <a:solidFill>
                  <a:srgbClr val="FF0000"/>
                </a:solidFill>
                <a:sym typeface="Wingdings"/>
              </a:rPr>
              <a:t>Une certaine stabilité constatée depuis 3 sessions même si la CP5 progresse encore légèrement cette année.  </a:t>
            </a:r>
          </a:p>
        </p:txBody>
      </p:sp>
    </p:spTree>
    <p:extLst>
      <p:ext uri="{BB962C8B-B14F-4D97-AF65-F5344CB8AC3E}">
        <p14:creationId xmlns:p14="http://schemas.microsoft.com/office/powerpoint/2010/main" val="17504897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 grpId="0">
        <p:bldAsOne/>
      </p:bldGraphic>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704946"/>
            <a:ext cx="9144000" cy="5153054"/>
          </a:xfrm>
        </p:spPr>
        <p:txBody>
          <a:bodyPr>
            <a:noAutofit/>
          </a:bodyPr>
          <a:lstStyle/>
          <a:p>
            <a:pPr marL="0" lvl="4" indent="0" algn="just">
              <a:buNone/>
            </a:pPr>
            <a:r>
              <a:rPr lang="fr-FR" dirty="0">
                <a:solidFill>
                  <a:schemeClr val="bg1"/>
                </a:solidFill>
                <a:sym typeface="Wingdings"/>
              </a:rPr>
              <a:t>Elle précise les modalités d’évaluation de l’EPS au bac GT définies par l’arrêté du 21 décembre 2011. </a:t>
            </a:r>
            <a:endParaRPr lang="fr-FR" dirty="0" smtClean="0">
              <a:solidFill>
                <a:schemeClr val="bg1"/>
              </a:solidFill>
              <a:sym typeface="Wingdings"/>
            </a:endParaRPr>
          </a:p>
          <a:p>
            <a:pPr marL="0" lvl="4" indent="0" algn="ctr">
              <a:buNone/>
            </a:pPr>
            <a:r>
              <a:rPr lang="fr-FR" b="1" dirty="0" smtClean="0">
                <a:solidFill>
                  <a:srgbClr val="FFFF00"/>
                </a:solidFill>
                <a:sym typeface="Wingdings"/>
              </a:rPr>
              <a:t>Elle </a:t>
            </a:r>
            <a:r>
              <a:rPr lang="fr-FR" b="1" dirty="0">
                <a:solidFill>
                  <a:srgbClr val="FFFF00"/>
                </a:solidFill>
                <a:sym typeface="Wingdings"/>
              </a:rPr>
              <a:t>est applicable à compter de la </a:t>
            </a:r>
            <a:r>
              <a:rPr lang="fr-FR" b="1" dirty="0" smtClean="0">
                <a:solidFill>
                  <a:srgbClr val="FFFF00"/>
                </a:solidFill>
                <a:sym typeface="Wingdings"/>
              </a:rPr>
              <a:t>session 2016</a:t>
            </a:r>
            <a:r>
              <a:rPr lang="fr-FR" b="1" dirty="0">
                <a:solidFill>
                  <a:srgbClr val="FFFF00"/>
                </a:solidFill>
                <a:sym typeface="Wingdings"/>
              </a:rPr>
              <a:t>. </a:t>
            </a:r>
            <a:endParaRPr lang="fr-FR" b="1" dirty="0" smtClean="0">
              <a:solidFill>
                <a:srgbClr val="FFFF00"/>
              </a:solidFill>
              <a:sym typeface="Wingdings"/>
            </a:endParaRPr>
          </a:p>
          <a:p>
            <a:pPr marL="0" lvl="4" indent="0" algn="ctr">
              <a:buNone/>
            </a:pPr>
            <a:r>
              <a:rPr lang="fr-FR" b="1" dirty="0" smtClean="0">
                <a:solidFill>
                  <a:schemeClr val="bg1"/>
                </a:solidFill>
                <a:sym typeface="Wingdings"/>
              </a:rPr>
              <a:t>Elle </a:t>
            </a:r>
            <a:r>
              <a:rPr lang="fr-FR" b="1" dirty="0">
                <a:solidFill>
                  <a:schemeClr val="bg1"/>
                </a:solidFill>
                <a:sym typeface="Wingdings"/>
              </a:rPr>
              <a:t>annule et remplace la circulaire du 8 juin 2012. </a:t>
            </a:r>
            <a:r>
              <a:rPr lang="fr-FR" b="1" dirty="0" smtClean="0">
                <a:solidFill>
                  <a:schemeClr val="bg1"/>
                </a:solidFill>
                <a:sym typeface="Wingdings"/>
              </a:rPr>
              <a:t> </a:t>
            </a:r>
          </a:p>
          <a:p>
            <a:pPr marL="0" lvl="4" indent="0" algn="just">
              <a:buNone/>
            </a:pPr>
            <a:endParaRPr lang="fr-FR" dirty="0" smtClean="0">
              <a:solidFill>
                <a:schemeClr val="bg1"/>
              </a:solidFill>
              <a:sym typeface="Wingdings"/>
            </a:endParaRPr>
          </a:p>
          <a:p>
            <a:pPr marL="342900" lvl="4" indent="-342900">
              <a:buFont typeface="Wingdings" charset="0"/>
              <a:buChar char="è"/>
            </a:pPr>
            <a:r>
              <a:rPr lang="fr-FR" dirty="0" smtClean="0">
                <a:solidFill>
                  <a:srgbClr val="FDFF17"/>
                </a:solidFill>
                <a:sym typeface="Wingdings"/>
              </a:rPr>
              <a:t>Elle reprend les grandes lignes de la circulaire précédente, mais précise les cas d’inaptitude momentanée, partielle ou totale* </a:t>
            </a:r>
          </a:p>
          <a:p>
            <a:pPr marL="342900" lvl="4" indent="-342900">
              <a:buFont typeface="Wingdings" charset="0"/>
              <a:buChar char="è"/>
            </a:pPr>
            <a:r>
              <a:rPr lang="fr-FR" sz="2000" dirty="0" smtClean="0">
                <a:solidFill>
                  <a:srgbClr val="FFFF00"/>
                </a:solidFill>
                <a:sym typeface="Wingdings"/>
              </a:rPr>
              <a:t>Elle précise la période de référence pour la prise en compte du statut HN. ( cursus lycée).</a:t>
            </a:r>
          </a:p>
          <a:p>
            <a:pPr marL="342900" lvl="4" indent="-342900">
              <a:buFont typeface="Wingdings" charset="0"/>
              <a:buChar char="è"/>
            </a:pPr>
            <a:r>
              <a:rPr lang="fr-FR" dirty="0">
                <a:solidFill>
                  <a:srgbClr val="FFFF00"/>
                </a:solidFill>
                <a:sym typeface="Wingdings"/>
              </a:rPr>
              <a:t>Elle précise la période de référence pour la prise en compte du statut </a:t>
            </a:r>
            <a:r>
              <a:rPr lang="fr-FR" dirty="0" smtClean="0">
                <a:solidFill>
                  <a:srgbClr val="FFFF00"/>
                </a:solidFill>
                <a:sym typeface="Wingdings"/>
              </a:rPr>
              <a:t>HNSS lors de la validation d’un enseignement facultatif ponctuel. ( De l’entrée au lycée jusqu’à la fin de l’année scolaire précédant la session de l’examen du bac.)</a:t>
            </a:r>
          </a:p>
          <a:p>
            <a:pPr marL="342900" lvl="4" indent="-342900">
              <a:buFont typeface="Wingdings" charset="0"/>
              <a:buChar char="è"/>
            </a:pPr>
            <a:r>
              <a:rPr lang="fr-FR" dirty="0" smtClean="0">
                <a:solidFill>
                  <a:srgbClr val="FFFF00"/>
                </a:solidFill>
                <a:sym typeface="Wingdings"/>
              </a:rPr>
              <a:t>Elle e</a:t>
            </a:r>
            <a:r>
              <a:rPr lang="fr-FR" sz="2000" dirty="0" smtClean="0">
                <a:solidFill>
                  <a:srgbClr val="FFFF00"/>
                </a:solidFill>
                <a:sym typeface="Wingdings"/>
              </a:rPr>
              <a:t>xplicite le fonctionnement de l’examen ponctuel terminal notamment dans le cas de la survenance d’une inaptitude avant le début ou au cours des épreuves. **</a:t>
            </a:r>
            <a:endParaRPr lang="fr-FR" sz="2000" dirty="0">
              <a:solidFill>
                <a:srgbClr val="FFFF00"/>
              </a:solidFill>
            </a:endParaRPr>
          </a:p>
          <a:p>
            <a:pPr marL="342900" lvl="4" indent="-342900" algn="ctr">
              <a:buFont typeface="Wingdings" charset="0"/>
              <a:buChar char="è"/>
            </a:pPr>
            <a:endParaRPr lang="fr-FR" dirty="0">
              <a:solidFill>
                <a:srgbClr val="FFFF00"/>
              </a:solidFill>
            </a:endParaRPr>
          </a:p>
          <a:p>
            <a:pPr marL="342900" lvl="4" indent="-342900" algn="ctr">
              <a:buFont typeface="Wingdings" charset="0"/>
              <a:buChar char="è"/>
            </a:pPr>
            <a:endParaRPr lang="fr-FR" dirty="0" smtClean="0">
              <a:solidFill>
                <a:srgbClr val="FFFF00"/>
              </a:solidFill>
              <a:sym typeface="Wingdings"/>
            </a:endParaRPr>
          </a:p>
        </p:txBody>
      </p:sp>
      <p:sp>
        <p:nvSpPr>
          <p:cNvPr id="4" name="Titre 1"/>
          <p:cNvSpPr txBox="1">
            <a:spLocks noGrp="1"/>
          </p:cNvSpPr>
          <p:nvPr>
            <p:ph type="title"/>
          </p:nvPr>
        </p:nvSpPr>
        <p:spPr>
          <a:xfrm>
            <a:off x="0" y="0"/>
            <a:ext cx="9144000" cy="13319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kern="1200" baseline="0">
                <a:solidFill>
                  <a:schemeClr val="bg1"/>
                </a:solidFill>
                <a:effectLst>
                  <a:outerShdw blurRad="38100" dist="38100" dir="2700000" algn="tl">
                    <a:srgbClr val="000000">
                      <a:alpha val="43137"/>
                    </a:srgbClr>
                  </a:outerShdw>
                </a:effectLst>
                <a:latin typeface="Arial Black" pitchFamily="34" charset="0"/>
                <a:ea typeface="+mj-ea"/>
                <a:cs typeface="+mj-cs"/>
              </a:defRPr>
            </a:lvl1pPr>
          </a:lstStyle>
          <a:p>
            <a:r>
              <a:rPr lang="fr-FR" sz="2800" dirty="0" smtClean="0">
                <a:solidFill>
                  <a:srgbClr val="FFFFFF"/>
                </a:solidFill>
              </a:rPr>
              <a:t>Présentation de la circulaire </a:t>
            </a:r>
            <a:r>
              <a:rPr lang="fr-FR" sz="2800" dirty="0">
                <a:solidFill>
                  <a:srgbClr val="FFFFFF"/>
                </a:solidFill>
              </a:rPr>
              <a:t>d</a:t>
            </a:r>
            <a:r>
              <a:rPr lang="fr-FR" sz="2800" dirty="0" smtClean="0">
                <a:solidFill>
                  <a:srgbClr val="FFFFFF"/>
                </a:solidFill>
              </a:rPr>
              <a:t>u 16/04/2015 parue au Bo du 23 avril 2015. </a:t>
            </a:r>
            <a:endParaRPr lang="fr-FR" sz="2800" dirty="0">
              <a:solidFill>
                <a:srgbClr val="FFFFFF"/>
              </a:solidFill>
              <a:effectLst/>
            </a:endParaRPr>
          </a:p>
        </p:txBody>
      </p:sp>
    </p:spTree>
    <p:extLst>
      <p:ext uri="{BB962C8B-B14F-4D97-AF65-F5344CB8AC3E}">
        <p14:creationId xmlns:p14="http://schemas.microsoft.com/office/powerpoint/2010/main" val="1558103410"/>
      </p:ext>
    </p:extLst>
  </p:cSld>
  <p:clrMapOvr>
    <a:masterClrMapping/>
  </p:clrMapOvr>
  <p:transition spd="med">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258133"/>
          </a:xfrm>
        </p:spPr>
        <p:txBody>
          <a:bodyPr>
            <a:normAutofit/>
          </a:bodyPr>
          <a:lstStyle/>
          <a:p>
            <a:r>
              <a:rPr lang="fr-FR" sz="2800" dirty="0" smtClean="0">
                <a:solidFill>
                  <a:srgbClr val="FFFFFF"/>
                </a:solidFill>
              </a:rPr>
              <a:t>Points d’actualités : </a:t>
            </a:r>
            <a:endParaRPr lang="fr-FR" sz="2800" dirty="0">
              <a:solidFill>
                <a:srgbClr val="FFFFFF"/>
              </a:solidFill>
            </a:endParaRPr>
          </a:p>
        </p:txBody>
      </p:sp>
      <p:sp>
        <p:nvSpPr>
          <p:cNvPr id="3" name="Espace réservé du contenu 2"/>
          <p:cNvSpPr>
            <a:spLocks noGrp="1"/>
          </p:cNvSpPr>
          <p:nvPr>
            <p:ph idx="1"/>
          </p:nvPr>
        </p:nvSpPr>
        <p:spPr>
          <a:xfrm>
            <a:off x="0" y="1258134"/>
            <a:ext cx="9144000" cy="5599866"/>
          </a:xfrm>
        </p:spPr>
        <p:txBody>
          <a:bodyPr>
            <a:normAutofit/>
          </a:bodyPr>
          <a:lstStyle/>
          <a:p>
            <a:r>
              <a:rPr lang="fr-FR" dirty="0" smtClean="0">
                <a:solidFill>
                  <a:srgbClr val="FFFFFF"/>
                </a:solidFill>
              </a:rPr>
              <a:t>Nouvelle réglementation sur les épreuves facultatives en voie pro.  </a:t>
            </a:r>
          </a:p>
          <a:p>
            <a:r>
              <a:rPr lang="fr-FR" dirty="0" smtClean="0">
                <a:solidFill>
                  <a:srgbClr val="FFFFFF"/>
                </a:solidFill>
              </a:rPr>
              <a:t>Création d’une attestation scolaire du savoir nager.</a:t>
            </a:r>
          </a:p>
          <a:p>
            <a:r>
              <a:rPr lang="fr-FR" dirty="0" smtClean="0">
                <a:solidFill>
                  <a:srgbClr val="FFFFFF"/>
                </a:solidFill>
              </a:rPr>
              <a:t>Consultation nationale sur les programmes de collège et l’accompagnement académique. </a:t>
            </a:r>
          </a:p>
          <a:p>
            <a:r>
              <a:rPr lang="fr-FR" dirty="0" smtClean="0">
                <a:solidFill>
                  <a:srgbClr val="FFFFFF"/>
                </a:solidFill>
              </a:rPr>
              <a:t>L’offre de Formation 2015  / 2016 proposée au PAF.</a:t>
            </a:r>
            <a:endParaRPr lang="fr-FR" dirty="0" smtClean="0"/>
          </a:p>
        </p:txBody>
      </p:sp>
    </p:spTree>
    <p:extLst>
      <p:ext uri="{BB962C8B-B14F-4D97-AF65-F5344CB8AC3E}">
        <p14:creationId xmlns:p14="http://schemas.microsoft.com/office/powerpoint/2010/main" val="4104938365"/>
      </p:ext>
    </p:extLst>
  </p:cSld>
  <p:clrMapOvr>
    <a:masterClrMapping/>
  </p:clrMapOvr>
  <p:transition spd="med">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026405"/>
            <a:ext cx="8229600" cy="1143000"/>
          </a:xfrm>
        </p:spPr>
        <p:txBody>
          <a:bodyPr/>
          <a:lstStyle/>
          <a:p>
            <a:r>
              <a:rPr lang="fr-FR" dirty="0" smtClean="0">
                <a:solidFill>
                  <a:srgbClr val="FFFFFF"/>
                </a:solidFill>
              </a:rPr>
              <a:t>Fin </a:t>
            </a:r>
            <a:endParaRPr lang="fr-FR" dirty="0">
              <a:solidFill>
                <a:srgbClr val="FFFFFF"/>
              </a:solidFill>
            </a:endParaRPr>
          </a:p>
        </p:txBody>
      </p:sp>
      <p:sp>
        <p:nvSpPr>
          <p:cNvPr id="3" name="Espace réservé du contenu 2"/>
          <p:cNvSpPr>
            <a:spLocks noGrp="1"/>
          </p:cNvSpPr>
          <p:nvPr>
            <p:ph idx="1"/>
          </p:nvPr>
        </p:nvSpPr>
        <p:spPr>
          <a:xfrm>
            <a:off x="457200" y="3587376"/>
            <a:ext cx="8229600" cy="924859"/>
          </a:xfrm>
        </p:spPr>
        <p:txBody>
          <a:bodyPr>
            <a:normAutofit/>
          </a:bodyPr>
          <a:lstStyle/>
          <a:p>
            <a:pPr marL="0" indent="0" algn="ctr">
              <a:buNone/>
            </a:pPr>
            <a:r>
              <a:rPr lang="fr-FR" sz="4400" b="1" dirty="0">
                <a:solidFill>
                  <a:srgbClr val="FFFFFF"/>
                </a:solidFill>
              </a:rPr>
              <a:t>Merci de votre attention</a:t>
            </a:r>
          </a:p>
          <a:p>
            <a:pPr marL="0" indent="0" algn="ctr">
              <a:buNone/>
            </a:pPr>
            <a:endParaRPr lang="fr-FR" sz="4400" dirty="0">
              <a:solidFill>
                <a:srgbClr val="FFFFFF"/>
              </a:solidFill>
            </a:endParaRPr>
          </a:p>
        </p:txBody>
      </p:sp>
    </p:spTree>
    <p:extLst>
      <p:ext uri="{BB962C8B-B14F-4D97-AF65-F5344CB8AC3E}">
        <p14:creationId xmlns:p14="http://schemas.microsoft.com/office/powerpoint/2010/main" val="1414348507"/>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331640"/>
          </a:xfrm>
        </p:spPr>
        <p:txBody>
          <a:bodyPr>
            <a:noAutofit/>
          </a:bodyPr>
          <a:lstStyle/>
          <a:p>
            <a:r>
              <a:rPr lang="fr-FR" sz="2800" dirty="0" smtClean="0"/>
              <a:t>L’évolution des moyennes d’EPS au bac :</a:t>
            </a:r>
            <a:endParaRPr lang="fr-FR" sz="2800" dirty="0">
              <a:effectLst/>
            </a:endParaRPr>
          </a:p>
        </p:txBody>
      </p:sp>
      <p:sp>
        <p:nvSpPr>
          <p:cNvPr id="3" name="Espace réservé du contenu 2"/>
          <p:cNvSpPr>
            <a:spLocks noGrp="1"/>
          </p:cNvSpPr>
          <p:nvPr>
            <p:ph idx="1"/>
          </p:nvPr>
        </p:nvSpPr>
        <p:spPr>
          <a:xfrm>
            <a:off x="457199" y="1348075"/>
            <a:ext cx="8446911" cy="4905022"/>
          </a:xfrm>
        </p:spPr>
        <p:txBody>
          <a:bodyPr>
            <a:noAutofit/>
          </a:bodyPr>
          <a:lstStyle/>
          <a:p>
            <a:pPr marL="0" indent="0">
              <a:buNone/>
            </a:pPr>
            <a:endParaRPr lang="fr-FR" sz="2400" dirty="0" smtClean="0">
              <a:solidFill>
                <a:schemeClr val="bg1"/>
              </a:solidFill>
            </a:endParaRPr>
          </a:p>
          <a:p>
            <a:pPr marL="0" indent="0">
              <a:buNone/>
            </a:pPr>
            <a:endParaRPr lang="fr-FR" sz="1800" dirty="0">
              <a:solidFill>
                <a:schemeClr val="bg1"/>
              </a:solidFill>
            </a:endParaRPr>
          </a:p>
          <a:p>
            <a:pPr marL="457200" lvl="1" indent="0">
              <a:buNone/>
            </a:pPr>
            <a:endParaRPr lang="fr-FR" sz="2400" u="sng" dirty="0" smtClean="0">
              <a:solidFill>
                <a:schemeClr val="bg1"/>
              </a:solidFill>
            </a:endParaRPr>
          </a:p>
        </p:txBody>
      </p:sp>
      <p:sp>
        <p:nvSpPr>
          <p:cNvPr id="4" name="Rectangle 3"/>
          <p:cNvSpPr/>
          <p:nvPr/>
        </p:nvSpPr>
        <p:spPr>
          <a:xfrm>
            <a:off x="0" y="4975694"/>
            <a:ext cx="9144000" cy="1831271"/>
          </a:xfrm>
          <a:prstGeom prst="rect">
            <a:avLst/>
          </a:prstGeom>
          <a:solidFill>
            <a:srgbClr val="FFFFFF"/>
          </a:solidFill>
        </p:spPr>
        <p:txBody>
          <a:bodyPr wrap="square">
            <a:spAutoFit/>
          </a:bodyPr>
          <a:lstStyle/>
          <a:p>
            <a:pPr>
              <a:spcBef>
                <a:spcPts val="600"/>
              </a:spcBef>
              <a:spcAft>
                <a:spcPts val="600"/>
              </a:spcAft>
              <a:buFont typeface="Wingdings" charset="0"/>
              <a:buChar char="è"/>
            </a:pPr>
            <a:r>
              <a:rPr lang="fr-FR" b="1" dirty="0" smtClean="0">
                <a:solidFill>
                  <a:srgbClr val="FF0000"/>
                </a:solidFill>
                <a:sym typeface="Wingdings"/>
              </a:rPr>
              <a:t>Une tendance à la hausse en 6 sessions = + 0,8 point *</a:t>
            </a:r>
          </a:p>
          <a:p>
            <a:pPr>
              <a:buFont typeface="Wingdings" charset="0"/>
              <a:buChar char="è"/>
            </a:pPr>
            <a:r>
              <a:rPr lang="fr-FR" b="1" dirty="0" smtClean="0">
                <a:solidFill>
                  <a:srgbClr val="FF0000"/>
                </a:solidFill>
                <a:sym typeface="Wingdings"/>
              </a:rPr>
              <a:t>Une réduction régulière de l’écart par rapport à la moyenne nationale : </a:t>
            </a:r>
          </a:p>
          <a:p>
            <a:pPr lvl="1">
              <a:buFont typeface="Wingdings" charset="0"/>
              <a:buChar char="è"/>
            </a:pPr>
            <a:r>
              <a:rPr lang="fr-FR" b="1" dirty="0" smtClean="0">
                <a:solidFill>
                  <a:srgbClr val="FF0000"/>
                </a:solidFill>
                <a:sym typeface="Wingdings"/>
              </a:rPr>
              <a:t> de -0,54 en 2010  </a:t>
            </a:r>
          </a:p>
          <a:p>
            <a:pPr lvl="1">
              <a:buFont typeface="Wingdings" charset="0"/>
              <a:buChar char="è"/>
            </a:pPr>
            <a:r>
              <a:rPr lang="fr-FR" b="1" dirty="0">
                <a:solidFill>
                  <a:srgbClr val="FF0000"/>
                </a:solidFill>
                <a:sym typeface="Wingdings"/>
              </a:rPr>
              <a:t> </a:t>
            </a:r>
            <a:r>
              <a:rPr lang="fr-FR" b="1" dirty="0" smtClean="0">
                <a:solidFill>
                  <a:srgbClr val="FF0000"/>
                </a:solidFill>
                <a:sym typeface="Wingdings"/>
              </a:rPr>
              <a:t>à -0,23 en 2014.</a:t>
            </a:r>
          </a:p>
          <a:p>
            <a:pPr lvl="1">
              <a:buFont typeface="Wingdings" charset="0"/>
              <a:buChar char="è"/>
            </a:pPr>
            <a:r>
              <a:rPr lang="fr-FR" b="1" dirty="0" smtClean="0">
                <a:solidFill>
                  <a:srgbClr val="FF0000"/>
                </a:solidFill>
                <a:sym typeface="Wingdings"/>
              </a:rPr>
              <a:t> Mais nous étions toujours avec une moyenne académique &lt; à la moyenne nationale en 2014. **</a:t>
            </a:r>
          </a:p>
        </p:txBody>
      </p:sp>
      <p:graphicFrame>
        <p:nvGraphicFramePr>
          <p:cNvPr id="5" name="Graphique 4"/>
          <p:cNvGraphicFramePr/>
          <p:nvPr>
            <p:extLst>
              <p:ext uri="{D42A27DB-BD31-4B8C-83A1-F6EECF244321}">
                <p14:modId xmlns:p14="http://schemas.microsoft.com/office/powerpoint/2010/main" val="2935511528"/>
              </p:ext>
            </p:extLst>
          </p:nvPr>
        </p:nvGraphicFramePr>
        <p:xfrm>
          <a:off x="400422" y="1466313"/>
          <a:ext cx="8503688" cy="34299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7882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1143000"/>
          </a:xfrm>
        </p:spPr>
        <p:txBody>
          <a:bodyPr>
            <a:noAutofit/>
          </a:bodyPr>
          <a:lstStyle/>
          <a:p>
            <a:r>
              <a:rPr lang="fr-FR" sz="3500" dirty="0" smtClean="0"/>
              <a:t>Des écarts importants qui se stabilisent entre les voies en </a:t>
            </a:r>
            <a:r>
              <a:rPr lang="fr-FR" sz="3500" dirty="0"/>
              <a:t>2015  </a:t>
            </a:r>
            <a:r>
              <a:rPr lang="fr-FR" sz="3500" dirty="0" smtClean="0"/>
              <a:t>:</a:t>
            </a:r>
            <a:endParaRPr lang="fr-FR" sz="3500" dirty="0"/>
          </a:p>
        </p:txBody>
      </p:sp>
      <p:graphicFrame>
        <p:nvGraphicFramePr>
          <p:cNvPr id="4" name="Graphique 3"/>
          <p:cNvGraphicFramePr/>
          <p:nvPr>
            <p:extLst>
              <p:ext uri="{D42A27DB-BD31-4B8C-83A1-F6EECF244321}">
                <p14:modId xmlns:p14="http://schemas.microsoft.com/office/powerpoint/2010/main" val="1419028182"/>
              </p:ext>
            </p:extLst>
          </p:nvPr>
        </p:nvGraphicFramePr>
        <p:xfrm>
          <a:off x="729051" y="1599122"/>
          <a:ext cx="7937243" cy="4985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8619766"/>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9144000" cy="1143000"/>
          </a:xfrm>
        </p:spPr>
        <p:txBody>
          <a:bodyPr>
            <a:noAutofit/>
          </a:bodyPr>
          <a:lstStyle/>
          <a:p>
            <a:r>
              <a:rPr lang="fr-FR" sz="3600" dirty="0" smtClean="0"/>
              <a:t>Des écarts qui se creusent entre les séries ES / S / L et STMG :</a:t>
            </a:r>
            <a:endParaRPr lang="fr-FR" sz="3600" dirty="0"/>
          </a:p>
        </p:txBody>
      </p:sp>
      <p:graphicFrame>
        <p:nvGraphicFramePr>
          <p:cNvPr id="3" name="Graphique 2"/>
          <p:cNvGraphicFramePr/>
          <p:nvPr>
            <p:extLst>
              <p:ext uri="{D42A27DB-BD31-4B8C-83A1-F6EECF244321}">
                <p14:modId xmlns:p14="http://schemas.microsoft.com/office/powerpoint/2010/main" val="3364086227"/>
              </p:ext>
            </p:extLst>
          </p:nvPr>
        </p:nvGraphicFramePr>
        <p:xfrm>
          <a:off x="1152370" y="1540331"/>
          <a:ext cx="7067088" cy="52324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1473006"/>
      </p:ext>
    </p:extLst>
  </p:cSld>
  <p:clrMapOvr>
    <a:masterClrMapping/>
  </p:clrMapOvr>
  <p:transition spd="med">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000" y="72093"/>
            <a:ext cx="8621025" cy="954107"/>
          </a:xfrm>
          <a:prstGeom prst="rect">
            <a:avLst/>
          </a:prstGeom>
        </p:spPr>
        <p:txBody>
          <a:bodyPr wrap="square">
            <a:spAutoFit/>
          </a:bodyPr>
          <a:lstStyle/>
          <a:p>
            <a:pPr marL="0" lvl="4" indent="0" algn="ctr">
              <a:buNone/>
            </a:pPr>
            <a:r>
              <a:rPr lang="fr-FR" sz="2800" b="1" dirty="0" smtClean="0">
                <a:solidFill>
                  <a:schemeClr val="bg1"/>
                </a:solidFill>
                <a:effectLst>
                  <a:outerShdw blurRad="38100" dist="38100" dir="2700000" algn="tl">
                    <a:srgbClr val="000000">
                      <a:alpha val="43137"/>
                    </a:srgbClr>
                  </a:outerShdw>
                </a:effectLst>
                <a:latin typeface="Arial Black" pitchFamily="34" charset="0"/>
                <a:ea typeface="+mj-ea"/>
                <a:cs typeface="+mj-cs"/>
                <a:sym typeface="Wingdings"/>
              </a:rPr>
              <a:t>Différentiel des notes filles / garçons</a:t>
            </a:r>
          </a:p>
          <a:p>
            <a:pPr marL="0" lvl="4" indent="0" algn="ctr">
              <a:buNone/>
            </a:pPr>
            <a:r>
              <a:rPr lang="fr-FR" sz="2800" b="1" dirty="0" smtClean="0">
                <a:solidFill>
                  <a:schemeClr val="bg1"/>
                </a:solidFill>
                <a:effectLst>
                  <a:outerShdw blurRad="38100" dist="38100" dir="2700000" algn="tl">
                    <a:srgbClr val="000000">
                      <a:alpha val="43137"/>
                    </a:srgbClr>
                  </a:outerShdw>
                </a:effectLst>
                <a:latin typeface="Arial Black" pitchFamily="34" charset="0"/>
                <a:ea typeface="+mj-ea"/>
                <a:cs typeface="+mj-cs"/>
                <a:sym typeface="Wingdings"/>
              </a:rPr>
              <a:t>Quelles évolutions ?  </a:t>
            </a:r>
            <a:endParaRPr lang="fr-FR" sz="2800" b="1" dirty="0">
              <a:solidFill>
                <a:schemeClr val="bg1"/>
              </a:solidFill>
              <a:effectLst>
                <a:outerShdw blurRad="38100" dist="38100" dir="2700000" algn="tl">
                  <a:srgbClr val="000000">
                    <a:alpha val="43137"/>
                  </a:srgbClr>
                </a:outerShdw>
              </a:effectLst>
              <a:latin typeface="Arial Black" pitchFamily="34" charset="0"/>
              <a:ea typeface="+mj-ea"/>
              <a:cs typeface="+mj-cs"/>
            </a:endParaRPr>
          </a:p>
        </p:txBody>
      </p:sp>
      <p:sp>
        <p:nvSpPr>
          <p:cNvPr id="3" name="Rectangle 2"/>
          <p:cNvSpPr/>
          <p:nvPr/>
        </p:nvSpPr>
        <p:spPr>
          <a:xfrm>
            <a:off x="0" y="4201406"/>
            <a:ext cx="9144000" cy="2308324"/>
          </a:xfrm>
          <a:prstGeom prst="rect">
            <a:avLst/>
          </a:prstGeom>
        </p:spPr>
        <p:txBody>
          <a:bodyPr wrap="square">
            <a:spAutoFit/>
          </a:bodyPr>
          <a:lstStyle/>
          <a:p>
            <a:r>
              <a:rPr lang="fr-FR" sz="2400" b="1" u="sng" dirty="0" smtClean="0">
                <a:solidFill>
                  <a:schemeClr val="bg1"/>
                </a:solidFill>
                <a:effectLst>
                  <a:outerShdw blurRad="38100" dist="38100" dir="2700000" algn="tl">
                    <a:srgbClr val="000000">
                      <a:alpha val="43137"/>
                    </a:srgbClr>
                  </a:outerShdw>
                </a:effectLst>
                <a:latin typeface="Arial Black" pitchFamily="34" charset="0"/>
                <a:sym typeface="Wingdings"/>
              </a:rPr>
              <a:t>Constats </a:t>
            </a:r>
            <a:r>
              <a:rPr lang="fr-FR" sz="2400" b="1" u="sng" dirty="0">
                <a:solidFill>
                  <a:schemeClr val="bg1"/>
                </a:solidFill>
                <a:effectLst>
                  <a:outerShdw blurRad="38100" dist="38100" dir="2700000" algn="tl">
                    <a:srgbClr val="000000">
                      <a:alpha val="43137"/>
                    </a:srgbClr>
                  </a:outerShdw>
                </a:effectLst>
                <a:latin typeface="Arial Black" pitchFamily="34" charset="0"/>
                <a:sym typeface="Wingdings"/>
              </a:rPr>
              <a:t>: </a:t>
            </a:r>
            <a:endParaRPr lang="fr-FR" sz="2400" b="1" u="sng" dirty="0" smtClean="0">
              <a:solidFill>
                <a:schemeClr val="bg1"/>
              </a:solidFill>
              <a:effectLst>
                <a:outerShdw blurRad="38100" dist="38100" dir="2700000" algn="tl">
                  <a:srgbClr val="000000">
                    <a:alpha val="43137"/>
                  </a:srgbClr>
                </a:outerShdw>
              </a:effectLst>
              <a:latin typeface="Arial Black" pitchFamily="34" charset="0"/>
              <a:sym typeface="Wingdings"/>
            </a:endParaRPr>
          </a:p>
          <a:p>
            <a:r>
              <a:rPr lang="fr-FR" sz="2000" b="1" dirty="0">
                <a:solidFill>
                  <a:srgbClr val="FFFF00"/>
                </a:solidFill>
                <a:sym typeface="Wingdings"/>
              </a:rPr>
              <a:t>La moyenne des garçons </a:t>
            </a:r>
            <a:r>
              <a:rPr lang="fr-FR" sz="2000" b="1" dirty="0" smtClean="0">
                <a:solidFill>
                  <a:srgbClr val="FFFF00"/>
                </a:solidFill>
                <a:sym typeface="Wingdings"/>
              </a:rPr>
              <a:t>a augmenté de + </a:t>
            </a:r>
            <a:r>
              <a:rPr lang="fr-FR" sz="2000" b="1" dirty="0" smtClean="0">
                <a:solidFill>
                  <a:srgbClr val="FDFF17"/>
                </a:solidFill>
                <a:sym typeface="Wingdings"/>
              </a:rPr>
              <a:t>0,44 point en 6 sessions</a:t>
            </a:r>
            <a:endParaRPr lang="fr-FR" sz="2000" b="1" dirty="0">
              <a:solidFill>
                <a:srgbClr val="FDFF17"/>
              </a:solidFill>
              <a:sym typeface="Wingdings"/>
            </a:endParaRPr>
          </a:p>
          <a:p>
            <a:r>
              <a:rPr lang="fr-FR" sz="2000" b="1" dirty="0" smtClean="0">
                <a:solidFill>
                  <a:srgbClr val="FFFF00"/>
                </a:solidFill>
                <a:sym typeface="Wingdings"/>
              </a:rPr>
              <a:t>La moyenne </a:t>
            </a:r>
            <a:r>
              <a:rPr lang="fr-FR" sz="2000" b="1" dirty="0">
                <a:solidFill>
                  <a:srgbClr val="FFFF00"/>
                </a:solidFill>
                <a:sym typeface="Wingdings"/>
              </a:rPr>
              <a:t>des filles </a:t>
            </a:r>
            <a:r>
              <a:rPr lang="fr-FR" sz="2000" b="1" dirty="0" smtClean="0">
                <a:solidFill>
                  <a:srgbClr val="FFFF00"/>
                </a:solidFill>
                <a:sym typeface="Wingdings"/>
              </a:rPr>
              <a:t>a augmenté de + 1,12 point en 6 sessions</a:t>
            </a:r>
          </a:p>
          <a:p>
            <a:endParaRPr lang="fr-FR" sz="2000" b="1" dirty="0" smtClean="0">
              <a:solidFill>
                <a:srgbClr val="FFFF00"/>
              </a:solidFill>
              <a:sym typeface="Wingdings"/>
            </a:endParaRPr>
          </a:p>
          <a:p>
            <a:pPr marL="342900" indent="-342900">
              <a:buFont typeface="Wingdings" charset="0"/>
              <a:buChar char="è"/>
            </a:pPr>
            <a:r>
              <a:rPr lang="fr-FR" sz="2000" b="1" dirty="0" smtClean="0">
                <a:solidFill>
                  <a:srgbClr val="FFFF00"/>
                </a:solidFill>
                <a:sym typeface="Wingdings"/>
              </a:rPr>
              <a:t>Réduction de l’écart entre les filles et les garçons de 0,69 point</a:t>
            </a:r>
            <a:r>
              <a:rPr lang="fr-FR" sz="2000" b="1" dirty="0">
                <a:solidFill>
                  <a:srgbClr val="FFFF00"/>
                </a:solidFill>
                <a:sym typeface="Wingdings"/>
              </a:rPr>
              <a:t> </a:t>
            </a:r>
            <a:r>
              <a:rPr lang="fr-FR" sz="2000" b="1" dirty="0" smtClean="0">
                <a:solidFill>
                  <a:srgbClr val="FFFF00"/>
                </a:solidFill>
                <a:sym typeface="Wingdings"/>
              </a:rPr>
              <a:t>en 6 sessions</a:t>
            </a:r>
          </a:p>
          <a:p>
            <a:pPr marL="342900" indent="-342900">
              <a:buFont typeface="Wingdings" charset="0"/>
              <a:buChar char="è"/>
            </a:pPr>
            <a:r>
              <a:rPr lang="fr-FR" sz="2000" b="1" dirty="0" smtClean="0">
                <a:solidFill>
                  <a:srgbClr val="FFFF00"/>
                </a:solidFill>
                <a:sym typeface="Wingdings"/>
              </a:rPr>
              <a:t>Réduction de l’écart </a:t>
            </a:r>
            <a:r>
              <a:rPr lang="fr-FR" sz="2000" b="1" dirty="0">
                <a:solidFill>
                  <a:srgbClr val="FFFF00"/>
                </a:solidFill>
                <a:sym typeface="Wingdings"/>
              </a:rPr>
              <a:t>entre les filles et les garçons par </a:t>
            </a:r>
            <a:r>
              <a:rPr lang="fr-FR" sz="2000" b="1" dirty="0" smtClean="0">
                <a:solidFill>
                  <a:srgbClr val="FFFF00"/>
                </a:solidFill>
                <a:sym typeface="Wingdings"/>
              </a:rPr>
              <a:t>rapport au national. </a:t>
            </a:r>
          </a:p>
          <a:p>
            <a:pPr algn="just"/>
            <a:endParaRPr lang="fr-FR" sz="2000" b="1" dirty="0">
              <a:solidFill>
                <a:srgbClr val="FFFF00"/>
              </a:solidFill>
              <a:effectLst>
                <a:outerShdw blurRad="38100" dist="38100" dir="2700000" algn="tl">
                  <a:srgbClr val="000000">
                    <a:alpha val="43137"/>
                  </a:srgbClr>
                </a:outerShdw>
              </a:effectLst>
              <a:latin typeface="Arial Black" pitchFamily="34" charset="0"/>
              <a:sym typeface="Wingdings"/>
            </a:endParaRPr>
          </a:p>
        </p:txBody>
      </p:sp>
      <p:graphicFrame>
        <p:nvGraphicFramePr>
          <p:cNvPr id="4" name="Tableau 3"/>
          <p:cNvGraphicFramePr>
            <a:graphicFrameLocks noGrp="1"/>
          </p:cNvGraphicFramePr>
          <p:nvPr>
            <p:extLst>
              <p:ext uri="{D42A27DB-BD31-4B8C-83A1-F6EECF244321}">
                <p14:modId xmlns:p14="http://schemas.microsoft.com/office/powerpoint/2010/main" val="2519402126"/>
              </p:ext>
            </p:extLst>
          </p:nvPr>
        </p:nvGraphicFramePr>
        <p:xfrm>
          <a:off x="194234" y="1628694"/>
          <a:ext cx="8824828" cy="2403455"/>
        </p:xfrm>
        <a:graphic>
          <a:graphicData uri="http://schemas.openxmlformats.org/drawingml/2006/table">
            <a:tbl>
              <a:tblPr firstRow="1" bandRow="1">
                <a:tableStyleId>{5C22544A-7EE6-4342-B048-85BDC9FD1C3A}</a:tableStyleId>
              </a:tblPr>
              <a:tblGrid>
                <a:gridCol w="3238884"/>
                <a:gridCol w="1081497"/>
                <a:gridCol w="897641"/>
                <a:gridCol w="984162"/>
                <a:gridCol w="940902"/>
                <a:gridCol w="840871"/>
                <a:gridCol w="840871"/>
              </a:tblGrid>
              <a:tr h="370840">
                <a:tc>
                  <a:txBody>
                    <a:bodyPr/>
                    <a:lstStyle/>
                    <a:p>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2010</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2011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2012</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2013</a:t>
                      </a:r>
                      <a:endParaRPr lang="fr-FR" dirty="0"/>
                    </a:p>
                  </a:txBody>
                  <a:tcPr anchor="ctr"/>
                </a:tc>
                <a:tc>
                  <a:txBody>
                    <a:bodyPr/>
                    <a:lstStyle/>
                    <a:p>
                      <a:pPr algn="ctr"/>
                      <a:r>
                        <a:rPr lang="fr-FR" dirty="0" smtClean="0"/>
                        <a:t>2014</a:t>
                      </a:r>
                      <a:endParaRPr lang="fr-FR" dirty="0"/>
                    </a:p>
                  </a:txBody>
                  <a:tcPr anchor="ctr"/>
                </a:tc>
                <a:tc>
                  <a:txBody>
                    <a:bodyPr/>
                    <a:lstStyle/>
                    <a:p>
                      <a:pPr algn="ctr"/>
                      <a:r>
                        <a:rPr lang="fr-FR" dirty="0" smtClean="0"/>
                        <a:t>2015</a:t>
                      </a:r>
                      <a:endParaRPr lang="fr-FR" dirty="0"/>
                    </a:p>
                  </a:txBody>
                  <a:tcPr anchor="ctr"/>
                </a:tc>
              </a:tr>
              <a:tr h="381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Moyenne EPS Bac Filles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12,31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12,51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12,66</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12,99</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13,18</a:t>
                      </a:r>
                      <a:endParaRPr lang="fr-FR"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13,43</a:t>
                      </a:r>
                      <a:endParaRPr lang="fr-FR" b="1" dirty="0"/>
                    </a:p>
                  </a:txBody>
                  <a:tcPr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Moyenne EPS Bac Garçons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13,61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13,72</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13,76</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t>13,76</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13,93</a:t>
                      </a:r>
                      <a:endParaRPr lang="fr-FR"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t>14,03</a:t>
                      </a:r>
                      <a:endParaRPr lang="fr-FR" b="1" dirty="0"/>
                    </a:p>
                  </a:txBody>
                  <a:tcPr anchor="ctr"/>
                </a:tc>
              </a:tr>
              <a:tr h="370840">
                <a:tc>
                  <a:txBody>
                    <a:bodyPr/>
                    <a:lstStyle/>
                    <a:p>
                      <a:pPr algn="ctr"/>
                      <a:r>
                        <a:rPr lang="fr-FR" sz="1800" b="1" dirty="0" smtClean="0">
                          <a:solidFill>
                            <a:schemeClr val="tx1"/>
                          </a:solidFill>
                        </a:rPr>
                        <a:t>Différentiel des notes </a:t>
                      </a:r>
                    </a:p>
                    <a:p>
                      <a:pPr algn="ctr"/>
                      <a:r>
                        <a:rPr lang="fr-FR" sz="1800" b="1" dirty="0" smtClean="0">
                          <a:solidFill>
                            <a:schemeClr val="tx1"/>
                          </a:solidFill>
                        </a:rPr>
                        <a:t>F / G </a:t>
                      </a:r>
                      <a:r>
                        <a:rPr lang="fr-FR" sz="1800" b="1" baseline="0" dirty="0" smtClean="0">
                          <a:solidFill>
                            <a:schemeClr val="tx1"/>
                          </a:solidFill>
                        </a:rPr>
                        <a:t>sur OT</a:t>
                      </a:r>
                      <a:endParaRPr lang="fr-FR" sz="1800" b="1" dirty="0" smtClean="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rgbClr val="FF0000"/>
                          </a:solidFill>
                        </a:rPr>
                        <a:t>-1,29</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rgbClr val="FF0000"/>
                          </a:solidFill>
                        </a:rPr>
                        <a:t>-1,21</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rgbClr val="FF0000"/>
                          </a:solidFill>
                        </a:rPr>
                        <a:t>-1,10</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rgbClr val="008000"/>
                          </a:solidFill>
                        </a:rPr>
                        <a:t>-0,77</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008000"/>
                          </a:solidFill>
                        </a:rPr>
                        <a:t>-0,75</a:t>
                      </a:r>
                      <a:endParaRPr lang="fr-FR" b="1" dirty="0">
                        <a:solidFill>
                          <a:srgbClr val="008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smtClean="0">
                          <a:solidFill>
                            <a:srgbClr val="008000"/>
                          </a:solidFill>
                        </a:rPr>
                        <a:t>-0,6</a:t>
                      </a:r>
                      <a:endParaRPr lang="fr-FR" b="1" dirty="0">
                        <a:solidFill>
                          <a:srgbClr val="008000"/>
                        </a:solidFill>
                      </a:endParaRPr>
                    </a:p>
                  </a:txBody>
                  <a:tcPr anchor="ctr"/>
                </a:tc>
              </a:tr>
              <a:tr h="370840">
                <a:tc>
                  <a:txBody>
                    <a:bodyPr/>
                    <a:lstStyle/>
                    <a:p>
                      <a:pPr algn="ctr"/>
                      <a:r>
                        <a:rPr lang="fr-FR" sz="1800" b="1" dirty="0" smtClean="0">
                          <a:solidFill>
                            <a:schemeClr val="tx1"/>
                          </a:solidFill>
                        </a:rPr>
                        <a:t>Différentiel des notes F/G</a:t>
                      </a:r>
                    </a:p>
                    <a:p>
                      <a:pPr algn="ctr"/>
                      <a:r>
                        <a:rPr lang="fr-FR" sz="1800" b="1" baseline="0" dirty="0" smtClean="0">
                          <a:solidFill>
                            <a:srgbClr val="FF0000"/>
                          </a:solidFill>
                        </a:rPr>
                        <a:t>au niveau national.</a:t>
                      </a:r>
                      <a:endParaRPr lang="fr-FR" sz="1800" b="1" dirty="0" smtClean="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-1,02</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-0,95</a:t>
                      </a:r>
                      <a:endParaRPr lang="fr-F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rPr>
                        <a:t>-0,95</a:t>
                      </a:r>
                      <a:endParaRPr lang="fr-FR" dirty="0"/>
                    </a:p>
                  </a:txBody>
                  <a:tcPr anchor="ctr"/>
                </a:tc>
                <a:tc>
                  <a:txBody>
                    <a:bodyPr/>
                    <a:lstStyle/>
                    <a:p>
                      <a:pPr algn="ctr"/>
                      <a:r>
                        <a:rPr lang="fr-FR" b="1" dirty="0" smtClean="0"/>
                        <a:t>-0,73</a:t>
                      </a:r>
                      <a:endParaRPr lang="fr-FR" b="1" dirty="0"/>
                    </a:p>
                  </a:txBody>
                  <a:tcPr anchor="ctr"/>
                </a:tc>
                <a:tc>
                  <a:txBody>
                    <a:bodyPr/>
                    <a:lstStyle/>
                    <a:p>
                      <a:pPr algn="ctr"/>
                      <a:r>
                        <a:rPr lang="fr-FR" b="1" dirty="0" smtClean="0"/>
                        <a:t>-0,66</a:t>
                      </a:r>
                      <a:endParaRPr lang="fr-FR" b="1" dirty="0"/>
                    </a:p>
                  </a:txBody>
                  <a:tcPr anchor="ctr"/>
                </a:tc>
                <a:tc>
                  <a:txBody>
                    <a:bodyPr/>
                    <a:lstStyle/>
                    <a:p>
                      <a:pPr algn="ctr"/>
                      <a:r>
                        <a:rPr lang="fr-FR" b="1" dirty="0" smtClean="0"/>
                        <a:t>?</a:t>
                      </a:r>
                      <a:endParaRPr lang="fr-FR" b="1" dirty="0"/>
                    </a:p>
                  </a:txBody>
                  <a:tcPr anchor="ctr"/>
                </a:tc>
              </a:tr>
            </a:tbl>
          </a:graphicData>
        </a:graphic>
      </p:graphicFrame>
    </p:spTree>
    <p:extLst>
      <p:ext uri="{BB962C8B-B14F-4D97-AF65-F5344CB8AC3E}">
        <p14:creationId xmlns:p14="http://schemas.microsoft.com/office/powerpoint/2010/main" val="25414434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717"/>
            <a:ext cx="9144000" cy="1143000"/>
          </a:xfrm>
        </p:spPr>
        <p:txBody>
          <a:bodyPr>
            <a:normAutofit fontScale="90000"/>
          </a:bodyPr>
          <a:lstStyle/>
          <a:p>
            <a:r>
              <a:rPr lang="fr-FR" dirty="0" smtClean="0">
                <a:solidFill>
                  <a:schemeClr val="bg1"/>
                </a:solidFill>
              </a:rPr>
              <a:t>Moyennes des notes 2015 et différentiel</a:t>
            </a:r>
            <a:r>
              <a:rPr lang="fr-FR" dirty="0">
                <a:solidFill>
                  <a:schemeClr val="bg1"/>
                </a:solidFill>
              </a:rPr>
              <a:t> </a:t>
            </a:r>
            <a:r>
              <a:rPr lang="fr-FR" dirty="0" smtClean="0">
                <a:solidFill>
                  <a:schemeClr val="bg1"/>
                </a:solidFill>
              </a:rPr>
              <a:t>par CP : </a:t>
            </a:r>
            <a:endParaRPr lang="fr-FR" dirty="0">
              <a:solidFill>
                <a:schemeClr val="bg1"/>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4022410066"/>
              </p:ext>
            </p:extLst>
          </p:nvPr>
        </p:nvGraphicFramePr>
        <p:xfrm>
          <a:off x="911253" y="1305990"/>
          <a:ext cx="7519866" cy="3596640"/>
        </p:xfrm>
        <a:graphic>
          <a:graphicData uri="http://schemas.openxmlformats.org/drawingml/2006/table">
            <a:tbl>
              <a:tblPr>
                <a:tableStyleId>{5C22544A-7EE6-4342-B048-85BDC9FD1C3A}</a:tableStyleId>
              </a:tblPr>
              <a:tblGrid>
                <a:gridCol w="1565279"/>
                <a:gridCol w="1565279"/>
                <a:gridCol w="1565279"/>
                <a:gridCol w="1565279"/>
                <a:gridCol w="1258750"/>
              </a:tblGrid>
              <a:tr h="471981">
                <a:tc>
                  <a:txBody>
                    <a:bodyPr/>
                    <a:lstStyle/>
                    <a:p>
                      <a:pPr algn="ctr" fontAlgn="b"/>
                      <a:endParaRPr lang="fr-FR" sz="2400" b="0" i="0" u="none" strike="noStrike" dirty="0">
                        <a:effectLst/>
                        <a:latin typeface="Arial"/>
                      </a:endParaRPr>
                    </a:p>
                  </a:txBody>
                  <a:tcPr marL="0" marR="0" marT="0" marB="0" anchor="ctr"/>
                </a:tc>
                <a:tc>
                  <a:txBody>
                    <a:bodyPr/>
                    <a:lstStyle/>
                    <a:p>
                      <a:pPr algn="ctr" fontAlgn="b"/>
                      <a:r>
                        <a:rPr lang="fr-FR" sz="2400" b="0" i="0" u="none" strike="noStrike" dirty="0" smtClean="0">
                          <a:effectLst/>
                          <a:latin typeface="Arial"/>
                        </a:rPr>
                        <a:t>Moyenne</a:t>
                      </a:r>
                      <a:endParaRPr lang="fr-FR" sz="2400" b="0" i="0" u="none" strike="noStrike" dirty="0">
                        <a:effectLst/>
                        <a:latin typeface="Arial"/>
                      </a:endParaRPr>
                    </a:p>
                  </a:txBody>
                  <a:tcPr marL="0" marR="0" marT="0" marB="0" anchor="ctr">
                    <a:solidFill>
                      <a:srgbClr val="FFFFFF"/>
                    </a:solidFill>
                  </a:tcPr>
                </a:tc>
                <a:tc>
                  <a:txBody>
                    <a:bodyPr/>
                    <a:lstStyle/>
                    <a:p>
                      <a:pPr algn="ctr" fontAlgn="b"/>
                      <a:r>
                        <a:rPr lang="fr-FR" sz="2400" u="none" strike="noStrike" dirty="0">
                          <a:effectLst/>
                        </a:rPr>
                        <a:t>G</a:t>
                      </a:r>
                      <a:endParaRPr lang="fr-FR" sz="2400" b="0" i="0" u="none" strike="noStrike" dirty="0">
                        <a:effectLst/>
                        <a:latin typeface="Arial"/>
                      </a:endParaRPr>
                    </a:p>
                  </a:txBody>
                  <a:tcPr marL="0" marR="0" marT="0" marB="0" anchor="ctr">
                    <a:solidFill>
                      <a:srgbClr val="4EAFB6"/>
                    </a:solidFill>
                  </a:tcPr>
                </a:tc>
                <a:tc>
                  <a:txBody>
                    <a:bodyPr/>
                    <a:lstStyle/>
                    <a:p>
                      <a:pPr algn="ctr" fontAlgn="b"/>
                      <a:r>
                        <a:rPr lang="fr-FR" sz="2400" u="none" strike="noStrike" dirty="0">
                          <a:effectLst/>
                        </a:rPr>
                        <a:t>F</a:t>
                      </a:r>
                      <a:endParaRPr lang="fr-FR" sz="2400" b="0" i="0" u="none" strike="noStrike" dirty="0">
                        <a:effectLst/>
                        <a:latin typeface="Arial"/>
                      </a:endParaRPr>
                    </a:p>
                  </a:txBody>
                  <a:tcPr marL="0" marR="0" marT="0" marB="0" anchor="ctr">
                    <a:solidFill>
                      <a:srgbClr val="F2ADA8"/>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800" b="1" dirty="0" smtClean="0">
                          <a:solidFill>
                            <a:schemeClr val="tx2"/>
                          </a:solidFill>
                        </a:rPr>
                        <a:t>Différentiel de moyenne</a:t>
                      </a:r>
                    </a:p>
                  </a:txBody>
                  <a:tcPr marL="0" marR="0" marT="0" marB="0" anchor="ctr"/>
                </a:tc>
              </a:tr>
              <a:tr h="573308">
                <a:tc>
                  <a:txBody>
                    <a:bodyPr/>
                    <a:lstStyle/>
                    <a:p>
                      <a:pPr algn="ctr" fontAlgn="b"/>
                      <a:r>
                        <a:rPr lang="fr-FR" sz="2400" b="1" u="none" strike="noStrike" dirty="0" smtClean="0">
                          <a:effectLst/>
                        </a:rPr>
                        <a:t>CP1</a:t>
                      </a:r>
                    </a:p>
                    <a:p>
                      <a:pPr algn="ctr" fontAlgn="b"/>
                      <a:r>
                        <a:rPr lang="fr-FR" sz="1600" b="1" i="1" u="none" strike="noStrike" dirty="0" smtClean="0">
                          <a:solidFill>
                            <a:srgbClr val="3366FF"/>
                          </a:solidFill>
                          <a:effectLst/>
                          <a:latin typeface="Arial"/>
                        </a:rPr>
                        <a:t>CP1 2014</a:t>
                      </a:r>
                      <a:endParaRPr lang="fr-FR" sz="1600" b="1" i="1" u="none" strike="noStrike" dirty="0">
                        <a:solidFill>
                          <a:srgbClr val="3366FF"/>
                        </a:solidFill>
                        <a:effectLst/>
                        <a:latin typeface="Arial"/>
                      </a:endParaRPr>
                    </a:p>
                  </a:txBody>
                  <a:tcPr marL="0" marR="0" marT="0" marB="0" anchor="ctr">
                    <a:solidFill>
                      <a:schemeClr val="bg1">
                        <a:lumMod val="85000"/>
                      </a:schemeClr>
                    </a:solidFill>
                  </a:tcPr>
                </a:tc>
                <a:tc>
                  <a:txBody>
                    <a:bodyPr/>
                    <a:lstStyle/>
                    <a:p>
                      <a:pPr algn="ctr"/>
                      <a:r>
                        <a:rPr lang="fr-FR" sz="2400" b="1" dirty="0" smtClean="0">
                          <a:solidFill>
                            <a:srgbClr val="008000"/>
                          </a:solidFill>
                        </a:rPr>
                        <a:t>13,84</a:t>
                      </a:r>
                    </a:p>
                    <a:p>
                      <a:pPr algn="ctr"/>
                      <a:r>
                        <a:rPr lang="fr-FR" sz="1600" b="1" i="1" dirty="0" smtClean="0">
                          <a:solidFill>
                            <a:srgbClr val="3366FF"/>
                          </a:solidFill>
                        </a:rPr>
                        <a:t>13,59</a:t>
                      </a:r>
                      <a:endParaRPr lang="fr-FR" sz="1600" b="1" i="1" dirty="0">
                        <a:solidFill>
                          <a:srgbClr val="3366FF"/>
                        </a:solidFill>
                      </a:endParaRPr>
                    </a:p>
                  </a:txBody>
                  <a:tcPr marL="0" marR="0" marT="0" marB="0" anchor="ctr">
                    <a:solidFill>
                      <a:srgbClr val="FFFFFF"/>
                    </a:solidFill>
                  </a:tcPr>
                </a:tc>
                <a:tc>
                  <a:txBody>
                    <a:bodyPr/>
                    <a:lstStyle/>
                    <a:p>
                      <a:pPr algn="ctr"/>
                      <a:r>
                        <a:rPr lang="fr-FR" sz="2400" b="1" dirty="0" smtClean="0"/>
                        <a:t>14,11</a:t>
                      </a:r>
                    </a:p>
                    <a:p>
                      <a:pPr algn="ctr"/>
                      <a:r>
                        <a:rPr lang="fr-FR" sz="1600" b="1" i="1" dirty="0" smtClean="0">
                          <a:solidFill>
                            <a:srgbClr val="3366FF"/>
                          </a:solidFill>
                        </a:rPr>
                        <a:t>14,01</a:t>
                      </a:r>
                      <a:endParaRPr lang="fr-FR" sz="1600" b="1" i="1" dirty="0">
                        <a:solidFill>
                          <a:srgbClr val="3366FF"/>
                        </a:solidFill>
                      </a:endParaRPr>
                    </a:p>
                  </a:txBody>
                  <a:tcPr marL="0" marR="0" marT="0" marB="0" anchor="ctr">
                    <a:solidFill>
                      <a:srgbClr val="4EAFB6"/>
                    </a:solidFill>
                  </a:tcPr>
                </a:tc>
                <a:tc>
                  <a:txBody>
                    <a:bodyPr/>
                    <a:lstStyle/>
                    <a:p>
                      <a:pPr algn="ctr"/>
                      <a:r>
                        <a:rPr lang="fr-FR" sz="2400" b="1" dirty="0" smtClean="0"/>
                        <a:t>13,55</a:t>
                      </a:r>
                    </a:p>
                    <a:p>
                      <a:pPr algn="ctr"/>
                      <a:r>
                        <a:rPr lang="fr-FR" sz="1600" b="1" i="1" dirty="0" smtClean="0">
                          <a:solidFill>
                            <a:srgbClr val="3366FF"/>
                          </a:solidFill>
                        </a:rPr>
                        <a:t>13,17</a:t>
                      </a:r>
                      <a:endParaRPr lang="fr-FR" sz="1600" b="1" i="1" dirty="0">
                        <a:solidFill>
                          <a:srgbClr val="3366FF"/>
                        </a:solidFill>
                      </a:endParaRPr>
                    </a:p>
                  </a:txBody>
                  <a:tcPr marL="0" marR="0" marT="0" marB="0" anchor="ctr">
                    <a:solidFill>
                      <a:srgbClr val="F2ADA8"/>
                    </a:solidFill>
                  </a:tcPr>
                </a:tc>
                <a:tc>
                  <a:txBody>
                    <a:bodyPr/>
                    <a:lstStyle/>
                    <a:p>
                      <a:pPr algn="ctr"/>
                      <a:r>
                        <a:rPr lang="fr-FR" sz="2400" b="1" dirty="0" smtClean="0">
                          <a:solidFill>
                            <a:srgbClr val="008000"/>
                          </a:solidFill>
                        </a:rPr>
                        <a:t>-0,56</a:t>
                      </a:r>
                    </a:p>
                    <a:p>
                      <a:pPr algn="ctr"/>
                      <a:r>
                        <a:rPr lang="fr-FR" sz="1600" b="1" i="1" dirty="0" smtClean="0">
                          <a:solidFill>
                            <a:srgbClr val="3366FF"/>
                          </a:solidFill>
                        </a:rPr>
                        <a:t>-0,84</a:t>
                      </a:r>
                      <a:endParaRPr lang="fr-FR" sz="1600" b="1" i="1" dirty="0">
                        <a:solidFill>
                          <a:srgbClr val="3366FF"/>
                        </a:solidFill>
                      </a:endParaRPr>
                    </a:p>
                  </a:txBody>
                  <a:tcPr marL="0" marR="0" marT="0" marB="0" anchor="ctr">
                    <a:solidFill>
                      <a:schemeClr val="bg1">
                        <a:lumMod val="85000"/>
                      </a:schemeClr>
                    </a:solidFill>
                  </a:tcPr>
                </a:tc>
              </a:tr>
              <a:tr h="573308">
                <a:tc>
                  <a:txBody>
                    <a:bodyPr/>
                    <a:lstStyle/>
                    <a:p>
                      <a:pPr algn="ctr" fontAlgn="b"/>
                      <a:r>
                        <a:rPr lang="fr-FR" sz="2400" b="1" u="none" strike="noStrike" dirty="0" smtClean="0">
                          <a:effectLst/>
                        </a:rPr>
                        <a:t>CP2</a:t>
                      </a:r>
                    </a:p>
                    <a:p>
                      <a:pPr marL="0" marR="0" indent="0" algn="ctr" defTabSz="914400" rtl="0" eaLnBrk="1" fontAlgn="b" latinLnBrk="0" hangingPunct="1">
                        <a:lnSpc>
                          <a:spcPct val="100000"/>
                        </a:lnSpc>
                        <a:spcBef>
                          <a:spcPts val="0"/>
                        </a:spcBef>
                        <a:spcAft>
                          <a:spcPts val="0"/>
                        </a:spcAft>
                        <a:buClrTx/>
                        <a:buSzTx/>
                        <a:buFontTx/>
                        <a:buNone/>
                        <a:tabLst/>
                        <a:defRPr/>
                      </a:pPr>
                      <a:r>
                        <a:rPr lang="fr-FR" sz="1600" b="1" i="1" u="none" strike="noStrike" dirty="0" smtClean="0">
                          <a:solidFill>
                            <a:srgbClr val="3366FF"/>
                          </a:solidFill>
                          <a:effectLst/>
                          <a:latin typeface="Arial"/>
                        </a:rPr>
                        <a:t>CP2 2014</a:t>
                      </a:r>
                    </a:p>
                  </a:txBody>
                  <a:tcPr marL="0" marR="0" marT="0" marB="0" anchor="ctr">
                    <a:solidFill>
                      <a:schemeClr val="bg1">
                        <a:lumMod val="85000"/>
                      </a:schemeClr>
                    </a:solidFill>
                  </a:tcPr>
                </a:tc>
                <a:tc>
                  <a:txBody>
                    <a:bodyPr/>
                    <a:lstStyle/>
                    <a:p>
                      <a:pPr algn="ctr"/>
                      <a:r>
                        <a:rPr lang="fr-FR" sz="2400" b="1" dirty="0" smtClean="0">
                          <a:solidFill>
                            <a:srgbClr val="008000"/>
                          </a:solidFill>
                        </a:rPr>
                        <a:t>14,17</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i="1" kern="1200" dirty="0" smtClean="0">
                          <a:solidFill>
                            <a:srgbClr val="3366FF"/>
                          </a:solidFill>
                          <a:latin typeface="+mn-lt"/>
                          <a:ea typeface="+mn-ea"/>
                          <a:cs typeface="+mn-cs"/>
                        </a:rPr>
                        <a:t>13,87</a:t>
                      </a:r>
                    </a:p>
                  </a:txBody>
                  <a:tcPr marL="0" marR="0" marT="0" marB="0" anchor="c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1" dirty="0" smtClean="0"/>
                        <a:t>14,27</a:t>
                      </a:r>
                    </a:p>
                    <a:p>
                      <a:pPr algn="ctr"/>
                      <a:r>
                        <a:rPr lang="fr-FR" sz="1600" b="1" i="1" kern="1200" dirty="0" smtClean="0">
                          <a:solidFill>
                            <a:srgbClr val="3366FF"/>
                          </a:solidFill>
                          <a:latin typeface="+mn-lt"/>
                          <a:ea typeface="+mn-ea"/>
                          <a:cs typeface="+mn-cs"/>
                        </a:rPr>
                        <a:t>14,07</a:t>
                      </a:r>
                      <a:endParaRPr lang="fr-FR" sz="1600" b="1" i="1" kern="1200" dirty="0">
                        <a:solidFill>
                          <a:srgbClr val="3366FF"/>
                        </a:solidFill>
                        <a:latin typeface="+mn-lt"/>
                        <a:ea typeface="+mn-ea"/>
                        <a:cs typeface="+mn-cs"/>
                      </a:endParaRPr>
                    </a:p>
                  </a:txBody>
                  <a:tcPr marL="0" marR="0" marT="0" marB="0" anchor="ctr">
                    <a:solidFill>
                      <a:srgbClr val="4EAFB6"/>
                    </a:solidFill>
                  </a:tcPr>
                </a:tc>
                <a:tc>
                  <a:txBody>
                    <a:bodyPr/>
                    <a:lstStyle/>
                    <a:p>
                      <a:pPr algn="ctr"/>
                      <a:r>
                        <a:rPr lang="fr-FR" sz="2400" b="1" dirty="0" smtClean="0"/>
                        <a:t>14,05</a:t>
                      </a:r>
                    </a:p>
                    <a:p>
                      <a:pPr algn="ctr"/>
                      <a:r>
                        <a:rPr lang="fr-FR" sz="1600" b="1" i="1" dirty="0" smtClean="0">
                          <a:solidFill>
                            <a:srgbClr val="3366FF"/>
                          </a:solidFill>
                        </a:rPr>
                        <a:t>13,66</a:t>
                      </a:r>
                      <a:endParaRPr lang="fr-FR" sz="1600" b="1" i="1" dirty="0">
                        <a:solidFill>
                          <a:srgbClr val="3366FF"/>
                        </a:solidFill>
                      </a:endParaRPr>
                    </a:p>
                  </a:txBody>
                  <a:tcPr marL="0" marR="0" marT="0" marB="0" anchor="ctr">
                    <a:solidFill>
                      <a:srgbClr val="F2ADA8"/>
                    </a:solidFill>
                  </a:tcPr>
                </a:tc>
                <a:tc>
                  <a:txBody>
                    <a:bodyPr/>
                    <a:lstStyle/>
                    <a:p>
                      <a:pPr algn="ctr"/>
                      <a:r>
                        <a:rPr lang="fr-FR" sz="2400" b="1" dirty="0" smtClean="0">
                          <a:solidFill>
                            <a:srgbClr val="008000"/>
                          </a:solidFill>
                        </a:rPr>
                        <a:t>-0,22</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i="1" dirty="0" smtClean="0">
                          <a:solidFill>
                            <a:srgbClr val="008000"/>
                          </a:solidFill>
                        </a:rPr>
                        <a:t>-0,41</a:t>
                      </a:r>
                    </a:p>
                  </a:txBody>
                  <a:tcPr marL="0" marR="0" marT="0" marB="0" anchor="ctr">
                    <a:solidFill>
                      <a:schemeClr val="bg1">
                        <a:lumMod val="85000"/>
                      </a:schemeClr>
                    </a:solidFill>
                  </a:tcPr>
                </a:tc>
              </a:tr>
              <a:tr h="573308">
                <a:tc>
                  <a:txBody>
                    <a:bodyPr/>
                    <a:lstStyle/>
                    <a:p>
                      <a:pPr algn="ctr" fontAlgn="b"/>
                      <a:r>
                        <a:rPr lang="fr-FR" sz="2400" b="1" u="none" strike="noStrike" dirty="0" smtClean="0">
                          <a:effectLst/>
                        </a:rPr>
                        <a:t>CP3</a:t>
                      </a:r>
                    </a:p>
                    <a:p>
                      <a:pPr marL="0" marR="0" indent="0" algn="ctr" defTabSz="914400" rtl="0" eaLnBrk="1" fontAlgn="b" latinLnBrk="0" hangingPunct="1">
                        <a:lnSpc>
                          <a:spcPct val="100000"/>
                        </a:lnSpc>
                        <a:spcBef>
                          <a:spcPts val="0"/>
                        </a:spcBef>
                        <a:spcAft>
                          <a:spcPts val="0"/>
                        </a:spcAft>
                        <a:buClrTx/>
                        <a:buSzTx/>
                        <a:buFontTx/>
                        <a:buNone/>
                        <a:tabLst/>
                        <a:defRPr/>
                      </a:pPr>
                      <a:r>
                        <a:rPr lang="fr-FR" sz="1600" b="1" i="1" u="none" strike="noStrike" dirty="0" smtClean="0">
                          <a:solidFill>
                            <a:srgbClr val="3366FF"/>
                          </a:solidFill>
                          <a:effectLst/>
                          <a:latin typeface="Arial"/>
                        </a:rPr>
                        <a:t>CP3 2014</a:t>
                      </a:r>
                    </a:p>
                  </a:txBody>
                  <a:tcPr marL="0" marR="0" marT="0" marB="0" anchor="ctr">
                    <a:solidFill>
                      <a:schemeClr val="bg1">
                        <a:lumMod val="85000"/>
                      </a:schemeClr>
                    </a:solidFill>
                  </a:tcPr>
                </a:tc>
                <a:tc>
                  <a:txBody>
                    <a:bodyPr/>
                    <a:lstStyle/>
                    <a:p>
                      <a:pPr algn="ctr"/>
                      <a:r>
                        <a:rPr lang="fr-FR" sz="2400" b="1" dirty="0" smtClean="0">
                          <a:solidFill>
                            <a:srgbClr val="008000"/>
                          </a:solidFill>
                        </a:rPr>
                        <a:t>13,86</a:t>
                      </a:r>
                    </a:p>
                    <a:p>
                      <a:pPr algn="ctr"/>
                      <a:r>
                        <a:rPr lang="fr-FR" sz="1600" b="1" i="1" dirty="0" smtClean="0">
                          <a:solidFill>
                            <a:srgbClr val="3366FF"/>
                          </a:solidFill>
                        </a:rPr>
                        <a:t>13,71</a:t>
                      </a:r>
                      <a:endParaRPr lang="fr-FR" sz="1600" b="1" i="1" dirty="0">
                        <a:solidFill>
                          <a:srgbClr val="3366FF"/>
                        </a:solidFill>
                      </a:endParaRPr>
                    </a:p>
                  </a:txBody>
                  <a:tcPr marL="0" marR="0" marT="0" marB="0" anchor="ctr">
                    <a:solidFill>
                      <a:srgbClr val="FFFFFF"/>
                    </a:solidFill>
                  </a:tcPr>
                </a:tc>
                <a:tc>
                  <a:txBody>
                    <a:bodyPr/>
                    <a:lstStyle/>
                    <a:p>
                      <a:pPr algn="ctr"/>
                      <a:r>
                        <a:rPr lang="fr-FR" sz="2400" b="1" dirty="0" smtClean="0"/>
                        <a:t>13,20</a:t>
                      </a:r>
                    </a:p>
                    <a:p>
                      <a:pPr algn="ctr"/>
                      <a:r>
                        <a:rPr lang="fr-FR" sz="1600" b="1" i="1" dirty="0" smtClean="0">
                          <a:solidFill>
                            <a:srgbClr val="3366FF"/>
                          </a:solidFill>
                        </a:rPr>
                        <a:t>13,26</a:t>
                      </a:r>
                      <a:endParaRPr lang="fr-FR" sz="1600" b="1" i="1" dirty="0">
                        <a:solidFill>
                          <a:srgbClr val="3366FF"/>
                        </a:solidFill>
                      </a:endParaRPr>
                    </a:p>
                  </a:txBody>
                  <a:tcPr marL="0" marR="0" marT="0" marB="0" anchor="ctr">
                    <a:solidFill>
                      <a:srgbClr val="4EAFB6"/>
                    </a:solidFill>
                  </a:tcPr>
                </a:tc>
                <a:tc>
                  <a:txBody>
                    <a:bodyPr/>
                    <a:lstStyle/>
                    <a:p>
                      <a:pPr algn="ctr"/>
                      <a:r>
                        <a:rPr lang="fr-FR" sz="2400" b="1" dirty="0" smtClean="0"/>
                        <a:t>14,19</a:t>
                      </a:r>
                    </a:p>
                    <a:p>
                      <a:pPr algn="ctr"/>
                      <a:r>
                        <a:rPr lang="fr-FR" sz="1600" b="1" i="1" dirty="0" smtClean="0">
                          <a:solidFill>
                            <a:srgbClr val="3366FF"/>
                          </a:solidFill>
                        </a:rPr>
                        <a:t>13,94</a:t>
                      </a:r>
                      <a:endParaRPr lang="fr-FR" sz="1600" b="1" i="1" dirty="0">
                        <a:solidFill>
                          <a:srgbClr val="3366FF"/>
                        </a:solidFill>
                      </a:endParaRPr>
                    </a:p>
                  </a:txBody>
                  <a:tcPr marL="0" marR="0" marT="0" marB="0" anchor="ctr">
                    <a:solidFill>
                      <a:srgbClr val="F2ADA8"/>
                    </a:solidFill>
                  </a:tcPr>
                </a:tc>
                <a:tc>
                  <a:txBody>
                    <a:bodyPr/>
                    <a:lstStyle/>
                    <a:p>
                      <a:pPr algn="ctr"/>
                      <a:r>
                        <a:rPr lang="fr-FR" sz="2400" b="1" dirty="0" smtClean="0">
                          <a:solidFill>
                            <a:srgbClr val="0000FF"/>
                          </a:solidFill>
                        </a:rPr>
                        <a:t>+0,99*</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i="1" dirty="0" smtClean="0">
                          <a:solidFill>
                            <a:srgbClr val="3366FF"/>
                          </a:solidFill>
                        </a:rPr>
                        <a:t>+0,68</a:t>
                      </a:r>
                    </a:p>
                  </a:txBody>
                  <a:tcPr marL="0" marR="0" marT="0" marB="0" anchor="ctr">
                    <a:solidFill>
                      <a:schemeClr val="bg1">
                        <a:lumMod val="85000"/>
                      </a:schemeClr>
                    </a:solidFill>
                  </a:tcPr>
                </a:tc>
              </a:tr>
              <a:tr h="57330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2400" b="1" u="none" strike="noStrike" dirty="0" smtClean="0">
                          <a:effectLst/>
                        </a:rPr>
                        <a:t>CP4</a:t>
                      </a:r>
                    </a:p>
                    <a:p>
                      <a:pPr marL="0" marR="0" indent="0" algn="ctr" defTabSz="914400" rtl="0" eaLnBrk="1" fontAlgn="b" latinLnBrk="0" hangingPunct="1">
                        <a:lnSpc>
                          <a:spcPct val="100000"/>
                        </a:lnSpc>
                        <a:spcBef>
                          <a:spcPts val="0"/>
                        </a:spcBef>
                        <a:spcAft>
                          <a:spcPts val="0"/>
                        </a:spcAft>
                        <a:buClrTx/>
                        <a:buSzTx/>
                        <a:buFontTx/>
                        <a:buNone/>
                        <a:tabLst/>
                        <a:defRPr/>
                      </a:pPr>
                      <a:r>
                        <a:rPr lang="fr-FR" sz="1600" b="1" i="1" u="none" strike="noStrike" dirty="0" smtClean="0">
                          <a:solidFill>
                            <a:srgbClr val="3366FF"/>
                          </a:solidFill>
                          <a:effectLst/>
                          <a:latin typeface="Arial"/>
                        </a:rPr>
                        <a:t>CP4 2014</a:t>
                      </a:r>
                    </a:p>
                  </a:txBody>
                  <a:tcPr marL="0" marR="0" marT="0" marB="0" anchor="ctr">
                    <a:solidFill>
                      <a:schemeClr val="bg1">
                        <a:lumMod val="85000"/>
                      </a:schemeClr>
                    </a:solidFill>
                  </a:tcPr>
                </a:tc>
                <a:tc>
                  <a:txBody>
                    <a:bodyPr/>
                    <a:lstStyle/>
                    <a:p>
                      <a:pPr algn="ctr"/>
                      <a:r>
                        <a:rPr lang="fr-FR" sz="2400" b="1" dirty="0" smtClean="0">
                          <a:solidFill>
                            <a:srgbClr val="FF0000"/>
                          </a:solidFill>
                        </a:rPr>
                        <a:t>13,11*</a:t>
                      </a:r>
                    </a:p>
                    <a:p>
                      <a:pPr algn="ctr"/>
                      <a:r>
                        <a:rPr lang="fr-FR" sz="1600" b="1" i="1" dirty="0" smtClean="0">
                          <a:solidFill>
                            <a:srgbClr val="3366FF"/>
                          </a:solidFill>
                        </a:rPr>
                        <a:t>13,01</a:t>
                      </a:r>
                      <a:endParaRPr lang="fr-FR" sz="1600" b="1" i="1" dirty="0">
                        <a:solidFill>
                          <a:srgbClr val="3366FF"/>
                        </a:solidFill>
                      </a:endParaRPr>
                    </a:p>
                  </a:txBody>
                  <a:tcPr marL="0" marR="0" marT="0" marB="0" anchor="ctr">
                    <a:solidFill>
                      <a:srgbClr val="FFFFFF"/>
                    </a:solidFill>
                  </a:tcPr>
                </a:tc>
                <a:tc>
                  <a:txBody>
                    <a:bodyPr/>
                    <a:lstStyle/>
                    <a:p>
                      <a:pPr algn="ctr"/>
                      <a:r>
                        <a:rPr lang="fr-FR" sz="2400" b="1" dirty="0" smtClean="0"/>
                        <a:t>14,08</a:t>
                      </a:r>
                    </a:p>
                    <a:p>
                      <a:pPr algn="ctr"/>
                      <a:r>
                        <a:rPr lang="fr-FR" sz="1600" b="1" i="1" dirty="0" smtClean="0">
                          <a:solidFill>
                            <a:srgbClr val="3366FF"/>
                          </a:solidFill>
                        </a:rPr>
                        <a:t>14,04</a:t>
                      </a:r>
                      <a:endParaRPr lang="fr-FR" sz="1600" b="1" i="1" dirty="0">
                        <a:solidFill>
                          <a:srgbClr val="3366FF"/>
                        </a:solidFill>
                      </a:endParaRPr>
                    </a:p>
                  </a:txBody>
                  <a:tcPr marL="0" marR="0" marT="0" marB="0" anchor="ctr">
                    <a:solidFill>
                      <a:srgbClr val="4EAFB6"/>
                    </a:solidFill>
                  </a:tcPr>
                </a:tc>
                <a:tc>
                  <a:txBody>
                    <a:bodyPr/>
                    <a:lstStyle/>
                    <a:p>
                      <a:pPr algn="ctr"/>
                      <a:r>
                        <a:rPr lang="fr-FR" sz="2400" b="1" dirty="0" smtClean="0"/>
                        <a:t>12,24</a:t>
                      </a:r>
                    </a:p>
                    <a:p>
                      <a:pPr algn="ctr"/>
                      <a:r>
                        <a:rPr lang="fr-FR" sz="1600" b="1" i="1" dirty="0" smtClean="0">
                          <a:solidFill>
                            <a:srgbClr val="3366FF"/>
                          </a:solidFill>
                        </a:rPr>
                        <a:t>12,12</a:t>
                      </a:r>
                      <a:endParaRPr lang="fr-FR" sz="1600" b="1" i="1" dirty="0">
                        <a:solidFill>
                          <a:srgbClr val="3366FF"/>
                        </a:solidFill>
                      </a:endParaRPr>
                    </a:p>
                  </a:txBody>
                  <a:tcPr marL="0" marR="0" marT="0" marB="0" anchor="ctr">
                    <a:solidFill>
                      <a:srgbClr val="F2ADA8"/>
                    </a:solidFill>
                  </a:tcPr>
                </a:tc>
                <a:tc>
                  <a:txBody>
                    <a:bodyPr/>
                    <a:lstStyle/>
                    <a:p>
                      <a:pPr algn="ctr"/>
                      <a:r>
                        <a:rPr lang="fr-FR" sz="2400" b="1" dirty="0" smtClean="0">
                          <a:solidFill>
                            <a:srgbClr val="FF0000"/>
                          </a:solidFill>
                        </a:rPr>
                        <a:t>-1,84</a:t>
                      </a:r>
                    </a:p>
                    <a:p>
                      <a:pPr algn="ctr"/>
                      <a:r>
                        <a:rPr lang="fr-FR" sz="1600" b="1" dirty="0" smtClean="0">
                          <a:solidFill>
                            <a:srgbClr val="FF0000"/>
                          </a:solidFill>
                        </a:rPr>
                        <a:t>-1,92</a:t>
                      </a:r>
                      <a:endParaRPr lang="fr-FR" sz="1600" b="1" dirty="0">
                        <a:solidFill>
                          <a:srgbClr val="FF0000"/>
                        </a:solidFill>
                      </a:endParaRPr>
                    </a:p>
                  </a:txBody>
                  <a:tcPr marL="0" marR="0" marT="0" marB="0" anchor="ctr">
                    <a:solidFill>
                      <a:schemeClr val="bg1">
                        <a:lumMod val="85000"/>
                      </a:schemeClr>
                    </a:solidFill>
                  </a:tcPr>
                </a:tc>
              </a:tr>
              <a:tr h="573308">
                <a:tc>
                  <a:txBody>
                    <a:bodyPr/>
                    <a:lstStyle/>
                    <a:p>
                      <a:pPr algn="ctr" fontAlgn="b"/>
                      <a:r>
                        <a:rPr lang="fr-FR" sz="2400" b="1" u="none" strike="noStrike" dirty="0" smtClean="0">
                          <a:effectLst/>
                        </a:rPr>
                        <a:t>CP5</a:t>
                      </a:r>
                    </a:p>
                    <a:p>
                      <a:pPr marL="0" marR="0" indent="0" algn="ctr" defTabSz="914400" rtl="0" eaLnBrk="1" fontAlgn="b" latinLnBrk="0" hangingPunct="1">
                        <a:lnSpc>
                          <a:spcPct val="100000"/>
                        </a:lnSpc>
                        <a:spcBef>
                          <a:spcPts val="0"/>
                        </a:spcBef>
                        <a:spcAft>
                          <a:spcPts val="0"/>
                        </a:spcAft>
                        <a:buClrTx/>
                        <a:buSzTx/>
                        <a:buFontTx/>
                        <a:buNone/>
                        <a:tabLst/>
                        <a:defRPr/>
                      </a:pPr>
                      <a:r>
                        <a:rPr lang="fr-FR" sz="1600" b="1" i="1" u="none" strike="noStrike" dirty="0" smtClean="0">
                          <a:solidFill>
                            <a:srgbClr val="3366FF"/>
                          </a:solidFill>
                          <a:effectLst/>
                          <a:latin typeface="Arial"/>
                        </a:rPr>
                        <a:t>CP5 2014</a:t>
                      </a:r>
                    </a:p>
                  </a:txBody>
                  <a:tcPr marL="0" marR="0" marT="0" marB="0" anchor="ctr">
                    <a:solidFill>
                      <a:schemeClr val="bg1">
                        <a:lumMod val="85000"/>
                      </a:schemeClr>
                    </a:solidFill>
                  </a:tcPr>
                </a:tc>
                <a:tc>
                  <a:txBody>
                    <a:bodyPr/>
                    <a:lstStyle/>
                    <a:p>
                      <a:pPr algn="ctr"/>
                      <a:r>
                        <a:rPr lang="fr-FR" sz="2400" b="1" dirty="0" smtClean="0">
                          <a:solidFill>
                            <a:srgbClr val="008000"/>
                          </a:solidFill>
                        </a:rPr>
                        <a:t>14,27</a:t>
                      </a:r>
                    </a:p>
                    <a:p>
                      <a:pPr algn="ctr"/>
                      <a:r>
                        <a:rPr lang="fr-FR" sz="1600" b="1" i="1" dirty="0" smtClean="0">
                          <a:solidFill>
                            <a:srgbClr val="3366FF"/>
                          </a:solidFill>
                        </a:rPr>
                        <a:t>14,12</a:t>
                      </a:r>
                      <a:endParaRPr lang="fr-FR" sz="1600" b="1" i="1" dirty="0">
                        <a:solidFill>
                          <a:srgbClr val="3366FF"/>
                        </a:solidFill>
                      </a:endParaRPr>
                    </a:p>
                  </a:txBody>
                  <a:tcPr marL="0" marR="0" marT="0" marB="0" anchor="ctr">
                    <a:solidFill>
                      <a:srgbClr val="FFFFFF"/>
                    </a:solidFill>
                  </a:tcPr>
                </a:tc>
                <a:tc>
                  <a:txBody>
                    <a:bodyPr/>
                    <a:lstStyle/>
                    <a:p>
                      <a:pPr algn="ctr"/>
                      <a:r>
                        <a:rPr lang="fr-FR" sz="2400" b="1" dirty="0" smtClean="0"/>
                        <a:t>14,13</a:t>
                      </a:r>
                    </a:p>
                    <a:p>
                      <a:pPr algn="ctr"/>
                      <a:r>
                        <a:rPr lang="fr-FR" sz="1600" b="1" i="1" dirty="0" smtClean="0">
                          <a:solidFill>
                            <a:srgbClr val="3366FF"/>
                          </a:solidFill>
                        </a:rPr>
                        <a:t>13,97</a:t>
                      </a:r>
                      <a:endParaRPr lang="fr-FR" sz="1600" b="1" i="1" dirty="0">
                        <a:solidFill>
                          <a:srgbClr val="3366FF"/>
                        </a:solidFill>
                      </a:endParaRPr>
                    </a:p>
                  </a:txBody>
                  <a:tcPr marL="0" marR="0" marT="0" marB="0" anchor="ctr">
                    <a:solidFill>
                      <a:srgbClr val="4EAFB6"/>
                    </a:solidFill>
                  </a:tcPr>
                </a:tc>
                <a:tc>
                  <a:txBody>
                    <a:bodyPr/>
                    <a:lstStyle/>
                    <a:p>
                      <a:pPr algn="ctr"/>
                      <a:r>
                        <a:rPr lang="fr-FR" sz="2400" b="1" dirty="0" smtClean="0"/>
                        <a:t>14,39</a:t>
                      </a:r>
                    </a:p>
                    <a:p>
                      <a:pPr algn="ctr"/>
                      <a:r>
                        <a:rPr lang="fr-FR" sz="1600" b="1" i="1" dirty="0" smtClean="0">
                          <a:solidFill>
                            <a:srgbClr val="3366FF"/>
                          </a:solidFill>
                        </a:rPr>
                        <a:t>14,24</a:t>
                      </a:r>
                      <a:endParaRPr lang="fr-FR" sz="1600" b="1" i="1" dirty="0">
                        <a:solidFill>
                          <a:srgbClr val="3366FF"/>
                        </a:solidFill>
                      </a:endParaRPr>
                    </a:p>
                  </a:txBody>
                  <a:tcPr marL="0" marR="0" marT="0" marB="0" anchor="ctr">
                    <a:solidFill>
                      <a:srgbClr val="F2ADA8"/>
                    </a:solidFill>
                  </a:tcPr>
                </a:tc>
                <a:tc>
                  <a:txBody>
                    <a:bodyPr/>
                    <a:lstStyle/>
                    <a:p>
                      <a:pPr algn="ctr"/>
                      <a:r>
                        <a:rPr lang="fr-FR" sz="2400" b="1" dirty="0" smtClean="0">
                          <a:solidFill>
                            <a:srgbClr val="008000"/>
                          </a:solidFill>
                        </a:rPr>
                        <a:t>+0,26</a:t>
                      </a:r>
                    </a:p>
                    <a:p>
                      <a:pPr algn="ctr"/>
                      <a:r>
                        <a:rPr lang="fr-FR" sz="1600" b="1" dirty="0" smtClean="0">
                          <a:solidFill>
                            <a:srgbClr val="008000"/>
                          </a:solidFill>
                        </a:rPr>
                        <a:t>+0,27</a:t>
                      </a:r>
                      <a:endParaRPr lang="fr-FR" sz="1600" b="1" dirty="0">
                        <a:solidFill>
                          <a:srgbClr val="008000"/>
                        </a:solidFill>
                      </a:endParaRPr>
                    </a:p>
                  </a:txBody>
                  <a:tcPr marL="0" marR="0" marT="0" marB="0" anchor="ctr">
                    <a:solidFill>
                      <a:schemeClr val="bg1">
                        <a:lumMod val="85000"/>
                      </a:schemeClr>
                    </a:solidFill>
                  </a:tcPr>
                </a:tc>
              </a:tr>
            </a:tbl>
          </a:graphicData>
        </a:graphic>
      </p:graphicFrame>
      <p:sp>
        <p:nvSpPr>
          <p:cNvPr id="3" name="ZoneTexte 2"/>
          <p:cNvSpPr txBox="1"/>
          <p:nvPr/>
        </p:nvSpPr>
        <p:spPr>
          <a:xfrm>
            <a:off x="117589" y="4931210"/>
            <a:ext cx="9026411" cy="1754327"/>
          </a:xfrm>
          <a:prstGeom prst="rect">
            <a:avLst/>
          </a:prstGeom>
          <a:noFill/>
        </p:spPr>
        <p:txBody>
          <a:bodyPr wrap="square" rtlCol="0">
            <a:spAutoFit/>
          </a:bodyPr>
          <a:lstStyle/>
          <a:p>
            <a:pPr algn="ctr"/>
            <a:r>
              <a:rPr lang="fr-FR" b="1" dirty="0">
                <a:solidFill>
                  <a:schemeClr val="bg1"/>
                </a:solidFill>
              </a:rPr>
              <a:t>Toutes les moyennes par CP ont augmenté </a:t>
            </a:r>
            <a:r>
              <a:rPr lang="fr-FR" b="1" dirty="0" smtClean="0">
                <a:solidFill>
                  <a:schemeClr val="bg1"/>
                </a:solidFill>
              </a:rPr>
              <a:t>*</a:t>
            </a:r>
          </a:p>
          <a:p>
            <a:pPr algn="ctr"/>
            <a:r>
              <a:rPr lang="fr-FR" b="1" dirty="0" smtClean="0">
                <a:solidFill>
                  <a:schemeClr val="bg1"/>
                </a:solidFill>
              </a:rPr>
              <a:t>Une réduction des écarts F/ G dans toutes les CP **</a:t>
            </a:r>
          </a:p>
          <a:p>
            <a:pPr algn="ctr"/>
            <a:r>
              <a:rPr lang="fr-FR" b="1" dirty="0">
                <a:solidFill>
                  <a:srgbClr val="FFFF00"/>
                </a:solidFill>
              </a:rPr>
              <a:t>Le choix des CP dans l’OC a un impact sur le résultat des élèves au bac :**</a:t>
            </a:r>
            <a:r>
              <a:rPr lang="fr-FR" b="1" dirty="0" smtClean="0">
                <a:solidFill>
                  <a:srgbClr val="FFFF00"/>
                </a:solidFill>
              </a:rPr>
              <a:t>*</a:t>
            </a:r>
            <a:endParaRPr lang="fr-FR" b="1" dirty="0">
              <a:solidFill>
                <a:srgbClr val="FFFF00"/>
              </a:solidFill>
            </a:endParaRPr>
          </a:p>
          <a:p>
            <a:pPr algn="ctr"/>
            <a:r>
              <a:rPr lang="fr-FR" b="1" dirty="0" smtClean="0">
                <a:solidFill>
                  <a:srgbClr val="FFFF00"/>
                </a:solidFill>
              </a:rPr>
              <a:t>Le tiercé gagnant pour les candidats  : CP5 / CP2 / CP3 = 14,01</a:t>
            </a:r>
          </a:p>
          <a:p>
            <a:pPr algn="ctr"/>
            <a:r>
              <a:rPr lang="fr-FR" b="1" dirty="0" smtClean="0">
                <a:solidFill>
                  <a:srgbClr val="FFFF00"/>
                </a:solidFill>
              </a:rPr>
              <a:t>Le tiercé gagnant pour les Filles : CP5 / CP3 / CP2 = 14,21</a:t>
            </a:r>
          </a:p>
          <a:p>
            <a:pPr algn="ctr"/>
            <a:r>
              <a:rPr lang="fr-FR" b="1" dirty="0" smtClean="0">
                <a:solidFill>
                  <a:srgbClr val="FFFF00"/>
                </a:solidFill>
              </a:rPr>
              <a:t>Le tiercé gagnant pour les garçons : CP2 / CP5 / CP1 = 14,17</a:t>
            </a:r>
          </a:p>
        </p:txBody>
      </p:sp>
    </p:spTree>
    <p:extLst>
      <p:ext uri="{BB962C8B-B14F-4D97-AF65-F5344CB8AC3E}">
        <p14:creationId xmlns:p14="http://schemas.microsoft.com/office/powerpoint/2010/main" val="14592304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theme/theme1.xml><?xml version="1.0" encoding="utf-8"?>
<a:theme xmlns:a="http://schemas.openxmlformats.org/drawingml/2006/main" name="IA-IPR OT EP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IA-IPR OT EPS</Template>
  <TotalTime>48042</TotalTime>
  <Words>4483</Words>
  <Application>Microsoft Office PowerPoint</Application>
  <PresentationFormat>Affichage à l'écran (4:3)</PresentationFormat>
  <Paragraphs>736</Paragraphs>
  <Slides>42</Slides>
  <Notes>41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42</vt:i4>
      </vt:variant>
    </vt:vector>
  </HeadingPairs>
  <TitlesOfParts>
    <vt:vector size="47" baseType="lpstr">
      <vt:lpstr>Arial</vt:lpstr>
      <vt:lpstr>Arial Black</vt:lpstr>
      <vt:lpstr>Calibri</vt:lpstr>
      <vt:lpstr>Wingdings</vt:lpstr>
      <vt:lpstr>IA-IPR OT EPS</vt:lpstr>
      <vt:lpstr>Sous-commissions académiques LGT</vt:lpstr>
      <vt:lpstr>Rappel de la réglementation </vt:lpstr>
      <vt:lpstr>L’évolution de l’offre de formation  en EPS au LGT:</vt:lpstr>
      <vt:lpstr> Le BAC  GT de 2011 à  2015 Évolution de l’offre de certification par CP  </vt:lpstr>
      <vt:lpstr>L’évolution des moyennes d’EPS au bac :</vt:lpstr>
      <vt:lpstr>Des écarts importants qui se stabilisent entre les voies en 2015  :</vt:lpstr>
      <vt:lpstr>Des écarts qui se creusent entre les séries ES / S / L et STMG :</vt:lpstr>
      <vt:lpstr>Présentation PowerPoint</vt:lpstr>
      <vt:lpstr>Moyennes des notes 2015 et différentiel par CP : </vt:lpstr>
      <vt:lpstr>ZOOM SUR LES APSA de la CP 1</vt:lpstr>
      <vt:lpstr>ZOOM SUR LES APSA de la CP 2</vt:lpstr>
      <vt:lpstr>ZOOM SUR LES APSA de la CP 3</vt:lpstr>
      <vt:lpstr>ZOOM SUR LES APSA de la CP 4</vt:lpstr>
      <vt:lpstr>ZOOM SUR LES APSA de la CP 5</vt:lpstr>
      <vt:lpstr>Présentation PowerPoint</vt:lpstr>
      <vt:lpstr>Moyenne par département : </vt:lpstr>
      <vt:lpstr>Moyenne par établissement 45</vt:lpstr>
      <vt:lpstr>Évolution des moyennes des lycées du 45 : 1</vt:lpstr>
      <vt:lpstr>Évolution des moyennes des lycées du 45 : 2</vt:lpstr>
      <vt:lpstr>Moyenne par établissement 18</vt:lpstr>
      <vt:lpstr>Évolution des moyennes des lycées du 18 :</vt:lpstr>
      <vt:lpstr>Moyenne par établissement 36</vt:lpstr>
      <vt:lpstr>Évolution des moyennes des lycées du 36 :</vt:lpstr>
      <vt:lpstr>Moyenne par établissement 37</vt:lpstr>
      <vt:lpstr>Évolution des moyennes des lycées du 37 : 1</vt:lpstr>
      <vt:lpstr>Évolution des moyennes des lycées du 37 : 2</vt:lpstr>
      <vt:lpstr>Moyenne par établissement 41</vt:lpstr>
      <vt:lpstr>Évolution des moyennes des lycées du 41 :</vt:lpstr>
      <vt:lpstr>Moyenne par établissement 28</vt:lpstr>
      <vt:lpstr>Évolution des moyennes des lycées du 28 :</vt:lpstr>
      <vt:lpstr>Zoom sur les épreuves ponctuelles obligatoires</vt:lpstr>
      <vt:lpstr>Zoom sur les épreuves Fac : Nb Candidats et % de présence</vt:lpstr>
      <vt:lpstr>Zoom sur les épreuves Fac : Évolution sur 3 ans</vt:lpstr>
      <vt:lpstr>Zoom sur les épreuves Fac : Moyennes par épreuve en 2015</vt:lpstr>
      <vt:lpstr>Zoom sur les épreuves Fac : Évolution des moyennes sur 3 ans</vt:lpstr>
      <vt:lpstr>Présentation PowerPoint</vt:lpstr>
      <vt:lpstr>Zoom sur les épreuves Fac : « Rentabilité » des épreuves ponctuelles  pour les candidats en 2015</vt:lpstr>
      <vt:lpstr>Zoom sur les épreuves Fac : Évolution de cette « Rentabilité » sur 3 ans</vt:lpstr>
      <vt:lpstr>Zoom sur l’enseignement de complément </vt:lpstr>
      <vt:lpstr>Présentation de la circulaire du 16/04/2015 parue au Bo du 23 avril 2015. </vt:lpstr>
      <vt:lpstr>Points d’actualités : </vt:lpstr>
      <vt:lpstr>Fin </vt:lpstr>
    </vt:vector>
  </TitlesOfParts>
  <Company>MEN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d’animation EPS</dc:title>
  <dc:creator>Didier MARTIN</dc:creator>
  <cp:lastModifiedBy>Guillaume Long</cp:lastModifiedBy>
  <cp:revision>1058</cp:revision>
  <cp:lastPrinted>2012-05-26T16:17:38Z</cp:lastPrinted>
  <dcterms:created xsi:type="dcterms:W3CDTF">2012-05-10T09:39:40Z</dcterms:created>
  <dcterms:modified xsi:type="dcterms:W3CDTF">2015-07-15T14:59:28Z</dcterms:modified>
</cp:coreProperties>
</file>