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2" r:id="rId3"/>
    <p:sldId id="261" r:id="rId4"/>
    <p:sldId id="266" r:id="rId5"/>
    <p:sldId id="267" r:id="rId6"/>
    <p:sldId id="272" r:id="rId7"/>
    <p:sldId id="268" r:id="rId8"/>
    <p:sldId id="277" r:id="rId9"/>
    <p:sldId id="265" r:id="rId10"/>
    <p:sldId id="263" r:id="rId11"/>
    <p:sldId id="269" r:id="rId12"/>
    <p:sldId id="270" r:id="rId13"/>
    <p:sldId id="271" r:id="rId14"/>
    <p:sldId id="273" r:id="rId15"/>
    <p:sldId id="274" r:id="rId16"/>
    <p:sldId id="275" r:id="rId17"/>
    <p:sldId id="278" r:id="rId18"/>
    <p:sldId id="279" r:id="rId19"/>
    <p:sldId id="276" r:id="rId2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EDB41A81-E754-48F8-B9EF-479FAD01CAE2}" type="datetimeFigureOut">
              <a:rPr lang="fr-FR" smtClean="0"/>
              <a:t>29/09/2015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E79BF49-0454-4491-A157-9D1D6972FFE0}" type="slidenum">
              <a:rPr lang="fr-FR" smtClean="0"/>
              <a:t>‹N°›</a:t>
            </a:fld>
            <a:endParaRPr lang="fr-FR"/>
          </a:p>
        </p:txBody>
      </p:sp>
    </p:spTree>
    <p:extLst>
      <p:ext uri="{BB962C8B-B14F-4D97-AF65-F5344CB8AC3E}">
        <p14:creationId xmlns:p14="http://schemas.microsoft.com/office/powerpoint/2010/main" val="29935595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DB41A81-E754-48F8-B9EF-479FAD01CAE2}" type="datetimeFigureOut">
              <a:rPr lang="fr-FR" smtClean="0"/>
              <a:t>29/09/2015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E79BF49-0454-4491-A157-9D1D6972FFE0}" type="slidenum">
              <a:rPr lang="fr-FR" smtClean="0"/>
              <a:t>‹N°›</a:t>
            </a:fld>
            <a:endParaRPr lang="fr-FR"/>
          </a:p>
        </p:txBody>
      </p:sp>
    </p:spTree>
    <p:extLst>
      <p:ext uri="{BB962C8B-B14F-4D97-AF65-F5344CB8AC3E}">
        <p14:creationId xmlns:p14="http://schemas.microsoft.com/office/powerpoint/2010/main" val="2579919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DB41A81-E754-48F8-B9EF-479FAD01CAE2}" type="datetimeFigureOut">
              <a:rPr lang="fr-FR" smtClean="0"/>
              <a:t>29/09/2015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E79BF49-0454-4491-A157-9D1D6972FFE0}" type="slidenum">
              <a:rPr lang="fr-FR" smtClean="0"/>
              <a:t>‹N°›</a:t>
            </a:fld>
            <a:endParaRPr lang="fr-FR"/>
          </a:p>
        </p:txBody>
      </p:sp>
    </p:spTree>
    <p:extLst>
      <p:ext uri="{BB962C8B-B14F-4D97-AF65-F5344CB8AC3E}">
        <p14:creationId xmlns:p14="http://schemas.microsoft.com/office/powerpoint/2010/main" val="4143525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DB41A81-E754-48F8-B9EF-479FAD01CAE2}" type="datetimeFigureOut">
              <a:rPr lang="fr-FR" smtClean="0"/>
              <a:t>29/09/2015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E79BF49-0454-4491-A157-9D1D6972FFE0}" type="slidenum">
              <a:rPr lang="fr-FR" smtClean="0"/>
              <a:t>‹N°›</a:t>
            </a:fld>
            <a:endParaRPr lang="fr-FR"/>
          </a:p>
        </p:txBody>
      </p:sp>
    </p:spTree>
    <p:extLst>
      <p:ext uri="{BB962C8B-B14F-4D97-AF65-F5344CB8AC3E}">
        <p14:creationId xmlns:p14="http://schemas.microsoft.com/office/powerpoint/2010/main" val="32555261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EDB41A81-E754-48F8-B9EF-479FAD01CAE2}" type="datetimeFigureOut">
              <a:rPr lang="fr-FR" smtClean="0"/>
              <a:t>29/09/2015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E79BF49-0454-4491-A157-9D1D6972FFE0}" type="slidenum">
              <a:rPr lang="fr-FR" smtClean="0"/>
              <a:t>‹N°›</a:t>
            </a:fld>
            <a:endParaRPr lang="fr-FR"/>
          </a:p>
        </p:txBody>
      </p:sp>
    </p:spTree>
    <p:extLst>
      <p:ext uri="{BB962C8B-B14F-4D97-AF65-F5344CB8AC3E}">
        <p14:creationId xmlns:p14="http://schemas.microsoft.com/office/powerpoint/2010/main" val="32201964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DB41A81-E754-48F8-B9EF-479FAD01CAE2}" type="datetimeFigureOut">
              <a:rPr lang="fr-FR" smtClean="0"/>
              <a:t>29/09/2015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E79BF49-0454-4491-A157-9D1D6972FFE0}" type="slidenum">
              <a:rPr lang="fr-FR" smtClean="0"/>
              <a:t>‹N°›</a:t>
            </a:fld>
            <a:endParaRPr lang="fr-FR"/>
          </a:p>
        </p:txBody>
      </p:sp>
    </p:spTree>
    <p:extLst>
      <p:ext uri="{BB962C8B-B14F-4D97-AF65-F5344CB8AC3E}">
        <p14:creationId xmlns:p14="http://schemas.microsoft.com/office/powerpoint/2010/main" val="620496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DB41A81-E754-48F8-B9EF-479FAD01CAE2}" type="datetimeFigureOut">
              <a:rPr lang="fr-FR" smtClean="0"/>
              <a:t>29/09/2015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4E79BF49-0454-4491-A157-9D1D6972FFE0}" type="slidenum">
              <a:rPr lang="fr-FR" smtClean="0"/>
              <a:t>‹N°›</a:t>
            </a:fld>
            <a:endParaRPr lang="fr-FR"/>
          </a:p>
        </p:txBody>
      </p:sp>
    </p:spTree>
    <p:extLst>
      <p:ext uri="{BB962C8B-B14F-4D97-AF65-F5344CB8AC3E}">
        <p14:creationId xmlns:p14="http://schemas.microsoft.com/office/powerpoint/2010/main" val="40607491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EDB41A81-E754-48F8-B9EF-479FAD01CAE2}" type="datetimeFigureOut">
              <a:rPr lang="fr-FR" smtClean="0"/>
              <a:t>29/09/2015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4E79BF49-0454-4491-A157-9D1D6972FFE0}" type="slidenum">
              <a:rPr lang="fr-FR" smtClean="0"/>
              <a:t>‹N°›</a:t>
            </a:fld>
            <a:endParaRPr lang="fr-FR"/>
          </a:p>
        </p:txBody>
      </p:sp>
    </p:spTree>
    <p:extLst>
      <p:ext uri="{BB962C8B-B14F-4D97-AF65-F5344CB8AC3E}">
        <p14:creationId xmlns:p14="http://schemas.microsoft.com/office/powerpoint/2010/main" val="36441616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DB41A81-E754-48F8-B9EF-479FAD01CAE2}" type="datetimeFigureOut">
              <a:rPr lang="fr-FR" smtClean="0"/>
              <a:t>29/09/2015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4E79BF49-0454-4491-A157-9D1D6972FFE0}" type="slidenum">
              <a:rPr lang="fr-FR" smtClean="0"/>
              <a:t>‹N°›</a:t>
            </a:fld>
            <a:endParaRPr lang="fr-FR"/>
          </a:p>
        </p:txBody>
      </p:sp>
    </p:spTree>
    <p:extLst>
      <p:ext uri="{BB962C8B-B14F-4D97-AF65-F5344CB8AC3E}">
        <p14:creationId xmlns:p14="http://schemas.microsoft.com/office/powerpoint/2010/main" val="3740436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EDB41A81-E754-48F8-B9EF-479FAD01CAE2}" type="datetimeFigureOut">
              <a:rPr lang="fr-FR" smtClean="0"/>
              <a:t>29/09/2015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E79BF49-0454-4491-A157-9D1D6972FFE0}" type="slidenum">
              <a:rPr lang="fr-FR" smtClean="0"/>
              <a:t>‹N°›</a:t>
            </a:fld>
            <a:endParaRPr lang="fr-FR"/>
          </a:p>
        </p:txBody>
      </p:sp>
    </p:spTree>
    <p:extLst>
      <p:ext uri="{BB962C8B-B14F-4D97-AF65-F5344CB8AC3E}">
        <p14:creationId xmlns:p14="http://schemas.microsoft.com/office/powerpoint/2010/main" val="34766855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EDB41A81-E754-48F8-B9EF-479FAD01CAE2}" type="datetimeFigureOut">
              <a:rPr lang="fr-FR" smtClean="0"/>
              <a:t>29/09/2015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E79BF49-0454-4491-A157-9D1D6972FFE0}" type="slidenum">
              <a:rPr lang="fr-FR" smtClean="0"/>
              <a:t>‹N°›</a:t>
            </a:fld>
            <a:endParaRPr lang="fr-FR"/>
          </a:p>
        </p:txBody>
      </p:sp>
    </p:spTree>
    <p:extLst>
      <p:ext uri="{BB962C8B-B14F-4D97-AF65-F5344CB8AC3E}">
        <p14:creationId xmlns:p14="http://schemas.microsoft.com/office/powerpoint/2010/main" val="25906058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B41A81-E754-48F8-B9EF-479FAD01CAE2}" type="datetimeFigureOut">
              <a:rPr lang="fr-FR" smtClean="0"/>
              <a:t>29/09/2015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79BF49-0454-4491-A157-9D1D6972FFE0}" type="slidenum">
              <a:rPr lang="fr-FR" smtClean="0"/>
              <a:t>‹N°›</a:t>
            </a:fld>
            <a:endParaRPr lang="fr-FR"/>
          </a:p>
        </p:txBody>
      </p:sp>
    </p:spTree>
    <p:extLst>
      <p:ext uri="{BB962C8B-B14F-4D97-AF65-F5344CB8AC3E}">
        <p14:creationId xmlns:p14="http://schemas.microsoft.com/office/powerpoint/2010/main" val="23486355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bmery1\Desktop\DAAS\ASEU\logo\2015_annee_sport_sco_Ban_web_universite_500x500px.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260648"/>
            <a:ext cx="7776864" cy="64087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928322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836712"/>
            <a:ext cx="7772400" cy="1470025"/>
          </a:xfrm>
        </p:spPr>
        <p:txBody>
          <a:bodyPr/>
          <a:lstStyle/>
          <a:p>
            <a:r>
              <a:rPr lang="fr-FR" dirty="0" smtClean="0"/>
              <a:t>Néanmoins…</a:t>
            </a:r>
            <a:endParaRPr lang="fr-FR" dirty="0"/>
          </a:p>
        </p:txBody>
      </p:sp>
      <p:sp>
        <p:nvSpPr>
          <p:cNvPr id="3" name="Sous-titre 2"/>
          <p:cNvSpPr>
            <a:spLocks noGrp="1"/>
          </p:cNvSpPr>
          <p:nvPr>
            <p:ph type="subTitle" idx="1"/>
          </p:nvPr>
        </p:nvSpPr>
        <p:spPr>
          <a:xfrm>
            <a:off x="755576" y="2564904"/>
            <a:ext cx="7632848" cy="3073896"/>
          </a:xfrm>
        </p:spPr>
        <p:txBody>
          <a:bodyPr>
            <a:normAutofit/>
          </a:bodyPr>
          <a:lstStyle/>
          <a:p>
            <a:pPr marL="457200" indent="-457200" algn="l">
              <a:buFont typeface="Arial" panose="020B0604020202020204" pitchFamily="34" charset="0"/>
              <a:buChar char="•"/>
            </a:pPr>
            <a:r>
              <a:rPr lang="fr-FR" sz="4000" dirty="0" smtClean="0">
                <a:solidFill>
                  <a:schemeClr val="tx1"/>
                </a:solidFill>
              </a:rPr>
              <a:t>Dispositif inconnu du grand </a:t>
            </a:r>
            <a:r>
              <a:rPr lang="fr-FR" sz="4000" dirty="0" smtClean="0">
                <a:solidFill>
                  <a:schemeClr val="tx1"/>
                </a:solidFill>
              </a:rPr>
              <a:t>public, d’où nécessité de communiquer, d’informer, de cibler des évènements phares</a:t>
            </a:r>
            <a:endParaRPr lang="fr-FR" sz="4000" dirty="0" smtClean="0">
              <a:solidFill>
                <a:schemeClr val="tx1"/>
              </a:solidFill>
            </a:endParaRPr>
          </a:p>
          <a:p>
            <a:pPr marL="457200" indent="-457200" algn="l">
              <a:buFont typeface="Arial" panose="020B0604020202020204" pitchFamily="34" charset="0"/>
              <a:buChar char="•"/>
            </a:pPr>
            <a:endParaRPr lang="fr-FR" dirty="0"/>
          </a:p>
          <a:p>
            <a:pPr marL="457200" indent="-457200" algn="l">
              <a:buFont typeface="Arial" panose="020B0604020202020204" pitchFamily="34" charset="0"/>
              <a:buChar char="•"/>
            </a:pPr>
            <a:endParaRPr lang="fr-FR" dirty="0"/>
          </a:p>
        </p:txBody>
      </p:sp>
      <p:pic>
        <p:nvPicPr>
          <p:cNvPr id="6146" name="Picture 2" descr="C:\Users\bmery1\Desktop\DAAS\ASEU\logo\2015_annee_sport_sco_Ban_web_universite_990x310px.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5373216"/>
            <a:ext cx="6912769" cy="9723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381892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Par contre,</a:t>
            </a:r>
            <a:endParaRPr lang="fr-FR" dirty="0"/>
          </a:p>
        </p:txBody>
      </p:sp>
      <p:sp>
        <p:nvSpPr>
          <p:cNvPr id="3" name="Espace réservé du contenu 2"/>
          <p:cNvSpPr>
            <a:spLocks noGrp="1"/>
          </p:cNvSpPr>
          <p:nvPr>
            <p:ph idx="1"/>
          </p:nvPr>
        </p:nvSpPr>
        <p:spPr/>
        <p:txBody>
          <a:bodyPr/>
          <a:lstStyle/>
          <a:p>
            <a:r>
              <a:rPr lang="fr-FR" dirty="0" smtClean="0"/>
              <a:t>Toutes les ligues du Centre ont été informées, ainsi que le CROS, la DRJSCS, la presse lors de la JNSS, les enseignants d’EPS, les écoles, les universités</a:t>
            </a:r>
          </a:p>
          <a:p>
            <a:pPr marL="0" indent="0">
              <a:buNone/>
            </a:pPr>
            <a:endParaRPr lang="fr-FR" dirty="0" smtClean="0"/>
          </a:p>
          <a:p>
            <a:r>
              <a:rPr lang="fr-FR" dirty="0" smtClean="0"/>
              <a:t>D’ores et déjà les ligues d’athlétisme, de HB, de FB, de BB, de badminton souhaitent participer avec l’éducation nationale</a:t>
            </a:r>
            <a:endParaRPr lang="fr-FR" dirty="0"/>
          </a:p>
        </p:txBody>
      </p:sp>
    </p:spTree>
    <p:extLst>
      <p:ext uri="{BB962C8B-B14F-4D97-AF65-F5344CB8AC3E}">
        <p14:creationId xmlns:p14="http://schemas.microsoft.com/office/powerpoint/2010/main" val="41992661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Un exemple,</a:t>
            </a:r>
            <a:endParaRPr lang="fr-FR" dirty="0"/>
          </a:p>
        </p:txBody>
      </p:sp>
      <p:sp>
        <p:nvSpPr>
          <p:cNvPr id="3" name="Espace réservé du contenu 2"/>
          <p:cNvSpPr>
            <a:spLocks noGrp="1"/>
          </p:cNvSpPr>
          <p:nvPr>
            <p:ph idx="1"/>
          </p:nvPr>
        </p:nvSpPr>
        <p:spPr/>
        <p:txBody>
          <a:bodyPr/>
          <a:lstStyle/>
          <a:p>
            <a:r>
              <a:rPr lang="fr-FR" dirty="0" smtClean="0"/>
              <a:t>Le club de l’ECOCJF d’athlétisme souhaite reconduire le travail partenarial mis en place depuis 4 ans à l’occasion du meeting indoor de perche en janvier, avec le premier degré de l’agglo orléanaise et souhaite l’étendre aux collégiens  </a:t>
            </a:r>
            <a:endParaRPr lang="fr-FR" dirty="0"/>
          </a:p>
        </p:txBody>
      </p:sp>
      <p:pic>
        <p:nvPicPr>
          <p:cNvPr id="7170" name="Picture 2" descr="C:\Users\bmery1\Desktop\DAAS\ASEU\logo\Mascotte Haies.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7029449" y="4581127"/>
            <a:ext cx="1580609" cy="20768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58243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Un autre exemple d’action labellisée</a:t>
            </a:r>
            <a:endParaRPr lang="fr-FR" dirty="0"/>
          </a:p>
        </p:txBody>
      </p:sp>
      <p:sp>
        <p:nvSpPr>
          <p:cNvPr id="3" name="Espace réservé du contenu 2"/>
          <p:cNvSpPr>
            <a:spLocks noGrp="1"/>
          </p:cNvSpPr>
          <p:nvPr>
            <p:ph idx="1"/>
          </p:nvPr>
        </p:nvSpPr>
        <p:spPr/>
        <p:txBody>
          <a:bodyPr/>
          <a:lstStyle/>
          <a:p>
            <a:r>
              <a:rPr lang="fr-FR" dirty="0" smtClean="0"/>
              <a:t>Le collège de Neuville au bois, à travers sa section « ramasseurs de balles » renouvelle son engagement auprès de l’organisateur de l’open d’Orléans pour la 10</a:t>
            </a:r>
            <a:r>
              <a:rPr lang="fr-FR" baseline="30000" dirty="0" smtClean="0"/>
              <a:t>ème</a:t>
            </a:r>
            <a:r>
              <a:rPr lang="fr-FR" dirty="0" smtClean="0"/>
              <a:t> année consécutive</a:t>
            </a:r>
            <a:endParaRPr lang="fr-FR" dirty="0"/>
          </a:p>
        </p:txBody>
      </p:sp>
      <p:pic>
        <p:nvPicPr>
          <p:cNvPr id="8194" name="Picture 2" descr="C:\Users\bmery1\Desktop\DAAS\ASEU\logo\Mascotte Médaill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6667499" y="4221087"/>
            <a:ext cx="1599035" cy="25511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2739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L’action du 2 et 3 décembre</a:t>
            </a:r>
            <a:endParaRPr lang="fr-FR" dirty="0"/>
          </a:p>
        </p:txBody>
      </p:sp>
      <p:sp>
        <p:nvSpPr>
          <p:cNvPr id="3" name="Espace réservé du contenu 2"/>
          <p:cNvSpPr>
            <a:spLocks noGrp="1"/>
          </p:cNvSpPr>
          <p:nvPr>
            <p:ph idx="1"/>
          </p:nvPr>
        </p:nvSpPr>
        <p:spPr/>
        <p:txBody>
          <a:bodyPr/>
          <a:lstStyle/>
          <a:p>
            <a:r>
              <a:rPr lang="fr-FR" dirty="0" smtClean="0"/>
              <a:t>L’académie s’associe au ministère des sports, le CREPS de Bourges et son PNRH pour permettre la rencontre entre les élèves des 1</a:t>
            </a:r>
            <a:r>
              <a:rPr lang="fr-FR" baseline="30000" dirty="0" smtClean="0"/>
              <a:t>er</a:t>
            </a:r>
            <a:r>
              <a:rPr lang="fr-FR" dirty="0" smtClean="0"/>
              <a:t> et second degré et les personnes sportives handicapées</a:t>
            </a:r>
          </a:p>
          <a:p>
            <a:r>
              <a:rPr lang="fr-FR" dirty="0" smtClean="0"/>
              <a:t>Le 3 décembre sera consacrée à une journée de réflexions et d’échanges autour de tables rondes</a:t>
            </a:r>
            <a:endParaRPr lang="fr-FR" dirty="0"/>
          </a:p>
        </p:txBody>
      </p:sp>
      <p:pic>
        <p:nvPicPr>
          <p:cNvPr id="10242" name="Picture 2" descr="C:\Users\bmery1\Desktop\DAAS\ASEU\logo\Mascotte Handi.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6513" y="5352515"/>
            <a:ext cx="1175183" cy="13888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98103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L’action phare de l’académie</a:t>
            </a:r>
            <a:endParaRPr lang="fr-FR" dirty="0"/>
          </a:p>
        </p:txBody>
      </p:sp>
      <p:sp>
        <p:nvSpPr>
          <p:cNvPr id="3" name="Espace réservé du contenu 2"/>
          <p:cNvSpPr>
            <a:spLocks noGrp="1"/>
          </p:cNvSpPr>
          <p:nvPr>
            <p:ph idx="1"/>
          </p:nvPr>
        </p:nvSpPr>
        <p:spPr/>
        <p:txBody>
          <a:bodyPr/>
          <a:lstStyle/>
          <a:p>
            <a:r>
              <a:rPr lang="fr-FR" dirty="0" smtClean="0"/>
              <a:t>La journée inter-cycles, pour laquelle le principe est de faire participer des élèves de cycle 3 (CM1/CM2/6</a:t>
            </a:r>
            <a:r>
              <a:rPr lang="fr-FR" baseline="30000" dirty="0" smtClean="0"/>
              <a:t>ème</a:t>
            </a:r>
            <a:r>
              <a:rPr lang="fr-FR" dirty="0" smtClean="0"/>
              <a:t>) d’un secteur géographique, de les faire arbitrer par des collégiens de cycle 4, jeunes officiels UNSS du district, le tout géré sur place par des lycéens d’une option EPS de complément</a:t>
            </a:r>
            <a:endParaRPr lang="fr-FR" dirty="0"/>
          </a:p>
        </p:txBody>
      </p:sp>
      <p:pic>
        <p:nvPicPr>
          <p:cNvPr id="13314" name="Picture 2" descr="C:\Users\bmery1\Desktop\DAAS\ASEU\logo\Mascotte Médaill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64288" y="4653136"/>
            <a:ext cx="1237968" cy="19751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82672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Tout reste à concevoir</a:t>
            </a:r>
            <a:endParaRPr lang="fr-FR" dirty="0"/>
          </a:p>
        </p:txBody>
      </p:sp>
      <p:sp>
        <p:nvSpPr>
          <p:cNvPr id="3" name="Espace réservé du contenu 2"/>
          <p:cNvSpPr>
            <a:spLocks noGrp="1"/>
          </p:cNvSpPr>
          <p:nvPr>
            <p:ph idx="1"/>
          </p:nvPr>
        </p:nvSpPr>
        <p:spPr/>
        <p:txBody>
          <a:bodyPr>
            <a:normAutofit/>
          </a:bodyPr>
          <a:lstStyle/>
          <a:p>
            <a:pPr marL="0" indent="0">
              <a:buNone/>
            </a:pPr>
            <a:r>
              <a:rPr lang="fr-FR" sz="6600" dirty="0" smtClean="0"/>
              <a:t>Par les étudiants de LICENCE 3 MANAGEMENT</a:t>
            </a:r>
            <a:endParaRPr lang="fr-FR" sz="6600" dirty="0"/>
          </a:p>
        </p:txBody>
      </p:sp>
      <p:pic>
        <p:nvPicPr>
          <p:cNvPr id="11266" name="Picture 2" descr="C:\Users\bmery1\Desktop\DAAS\ASEU\logo\ASEU logo drapeau.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04248" y="4509120"/>
            <a:ext cx="1326222" cy="16656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337509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cahier des charges</a:t>
            </a:r>
            <a:endParaRPr lang="fr-FR" dirty="0"/>
          </a:p>
        </p:txBody>
      </p:sp>
      <p:sp>
        <p:nvSpPr>
          <p:cNvPr id="3" name="Espace réservé du contenu 2"/>
          <p:cNvSpPr>
            <a:spLocks noGrp="1"/>
          </p:cNvSpPr>
          <p:nvPr>
            <p:ph idx="1"/>
          </p:nvPr>
        </p:nvSpPr>
        <p:spPr>
          <a:xfrm>
            <a:off x="457200" y="1600200"/>
            <a:ext cx="8229600" cy="5069160"/>
          </a:xfrm>
        </p:spPr>
        <p:txBody>
          <a:bodyPr>
            <a:normAutofit fontScale="92500" lnSpcReduction="10000"/>
          </a:bodyPr>
          <a:lstStyle/>
          <a:p>
            <a:r>
              <a:rPr lang="fr-FR" dirty="0" smtClean="0"/>
              <a:t>Créer, concevoir, inventer l’organisation d’une journée inter-cycles en Mars 2015</a:t>
            </a:r>
          </a:p>
          <a:p>
            <a:r>
              <a:rPr lang="fr-FR" dirty="0" smtClean="0"/>
              <a:t>Prendre contact avec les différents partenaires, les rencontrer, savoir se présenter (rectorat, DASDEN, UNSS, </a:t>
            </a:r>
            <a:r>
              <a:rPr lang="fr-FR" dirty="0" err="1" smtClean="0"/>
              <a:t>établissementS</a:t>
            </a:r>
            <a:r>
              <a:rPr lang="fr-FR" dirty="0" smtClean="0"/>
              <a:t>, parents d’élèves, élèves, professeurs…)</a:t>
            </a:r>
          </a:p>
          <a:p>
            <a:r>
              <a:rPr lang="fr-FR" dirty="0" smtClean="0"/>
              <a:t>Présenter un projet, le formaliser, le chiffrer, le faire labelliser, le planifier</a:t>
            </a:r>
          </a:p>
          <a:p>
            <a:r>
              <a:rPr lang="fr-FR" dirty="0" smtClean="0"/>
              <a:t>Rendre des comptes de l’avancée du dossier auprès du référent (IA IPR EPS) et de vos professeurs de L3</a:t>
            </a:r>
          </a:p>
          <a:p>
            <a:endParaRPr lang="fr-FR" dirty="0"/>
          </a:p>
        </p:txBody>
      </p:sp>
      <p:pic>
        <p:nvPicPr>
          <p:cNvPr id="14338" name="Picture 2" descr="C:\Users\bmery1\Desktop\DAAS\ASEU\logo\ASEU Bloc marqu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53795" y="188640"/>
            <a:ext cx="2190205" cy="10424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83650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Pour ceci, j’ai besoin de </a:t>
            </a:r>
            <a:endParaRPr lang="fr-FR" dirty="0"/>
          </a:p>
        </p:txBody>
      </p:sp>
      <p:sp>
        <p:nvSpPr>
          <p:cNvPr id="3" name="Espace réservé du contenu 2"/>
          <p:cNvSpPr>
            <a:spLocks noGrp="1"/>
          </p:cNvSpPr>
          <p:nvPr>
            <p:ph idx="1"/>
          </p:nvPr>
        </p:nvSpPr>
        <p:spPr/>
        <p:txBody>
          <a:bodyPr>
            <a:normAutofit/>
          </a:bodyPr>
          <a:lstStyle/>
          <a:p>
            <a:pPr marL="0" indent="0" algn="ctr">
              <a:buNone/>
            </a:pPr>
            <a:r>
              <a:rPr lang="fr-FR" sz="6000" dirty="0" smtClean="0"/>
              <a:t>2 étudiants: </a:t>
            </a:r>
          </a:p>
          <a:p>
            <a:pPr marL="0" indent="0" algn="ctr">
              <a:buNone/>
            </a:pPr>
            <a:r>
              <a:rPr lang="fr-FR" sz="6000" dirty="0" smtClean="0"/>
              <a:t>1 garçon et 1 fille </a:t>
            </a:r>
          </a:p>
          <a:p>
            <a:pPr marL="0" indent="0" algn="ctr">
              <a:buNone/>
            </a:pPr>
            <a:r>
              <a:rPr lang="fr-FR" sz="6000" dirty="0" smtClean="0"/>
              <a:t>de préférence</a:t>
            </a:r>
            <a:endParaRPr lang="fr-FR" sz="6000" dirty="0"/>
          </a:p>
        </p:txBody>
      </p:sp>
      <p:pic>
        <p:nvPicPr>
          <p:cNvPr id="15362" name="Picture 2" descr="C:\Users\bmery1\Desktop\DAAS\ASEU\logo\ASEU logo drapeau.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51920" y="4869160"/>
            <a:ext cx="1627362" cy="18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38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Merci de votre attention</a:t>
            </a:r>
            <a:endParaRPr lang="fr-FR" dirty="0"/>
          </a:p>
        </p:txBody>
      </p:sp>
      <p:pic>
        <p:nvPicPr>
          <p:cNvPr id="16386" name="Picture 2" descr="C:\Users\bmery1\Desktop\DAAS\ASEU\logo\2015_annee_sport_sco_Ban_web_universite_600x400px.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14500" y="1958181"/>
            <a:ext cx="5715000"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260888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11560" y="764704"/>
            <a:ext cx="7772400" cy="1470025"/>
          </a:xfrm>
        </p:spPr>
        <p:txBody>
          <a:bodyPr/>
          <a:lstStyle/>
          <a:p>
            <a:r>
              <a:rPr lang="fr-FR" dirty="0" smtClean="0"/>
              <a:t>Organisation mise en place</a:t>
            </a:r>
            <a:endParaRPr lang="fr-FR" dirty="0"/>
          </a:p>
        </p:txBody>
      </p:sp>
      <p:sp>
        <p:nvSpPr>
          <p:cNvPr id="3" name="Sous-titre 2"/>
          <p:cNvSpPr>
            <a:spLocks noGrp="1"/>
          </p:cNvSpPr>
          <p:nvPr>
            <p:ph type="subTitle" idx="1"/>
          </p:nvPr>
        </p:nvSpPr>
        <p:spPr>
          <a:xfrm>
            <a:off x="1331640" y="2636912"/>
            <a:ext cx="6400800" cy="3744416"/>
          </a:xfrm>
        </p:spPr>
        <p:txBody>
          <a:bodyPr>
            <a:noAutofit/>
          </a:bodyPr>
          <a:lstStyle/>
          <a:p>
            <a:pPr marL="457200" indent="-457200" algn="l">
              <a:buFont typeface="Arial" panose="020B0604020202020204" pitchFamily="34" charset="0"/>
              <a:buChar char="•"/>
            </a:pPr>
            <a:r>
              <a:rPr lang="fr-FR" sz="3600" dirty="0" smtClean="0">
                <a:solidFill>
                  <a:schemeClr val="tx1"/>
                </a:solidFill>
              </a:rPr>
              <a:t>Participation au séminaire à Paris fin </a:t>
            </a:r>
            <a:r>
              <a:rPr lang="fr-FR" sz="3600" dirty="0" smtClean="0">
                <a:solidFill>
                  <a:schemeClr val="tx1"/>
                </a:solidFill>
              </a:rPr>
              <a:t>mai 2015</a:t>
            </a:r>
            <a:endParaRPr lang="fr-FR" sz="3600" dirty="0" smtClean="0">
              <a:solidFill>
                <a:schemeClr val="tx1"/>
              </a:solidFill>
            </a:endParaRPr>
          </a:p>
          <a:p>
            <a:pPr marL="457200" indent="-457200" algn="l">
              <a:buFont typeface="Arial" panose="020B0604020202020204" pitchFamily="34" charset="0"/>
              <a:buChar char="•"/>
            </a:pPr>
            <a:r>
              <a:rPr lang="fr-FR" sz="3600" dirty="0" smtClean="0">
                <a:solidFill>
                  <a:schemeClr val="tx1"/>
                </a:solidFill>
              </a:rPr>
              <a:t>Un COPIL </a:t>
            </a:r>
            <a:r>
              <a:rPr lang="fr-FR" sz="3600" dirty="0" smtClean="0">
                <a:solidFill>
                  <a:schemeClr val="tx1"/>
                </a:solidFill>
              </a:rPr>
              <a:t>réuni </a:t>
            </a:r>
            <a:r>
              <a:rPr lang="fr-FR" sz="3600" dirty="0" smtClean="0">
                <a:solidFill>
                  <a:schemeClr val="tx1"/>
                </a:solidFill>
              </a:rPr>
              <a:t>fin aout à Orléans (UNSS, USEP, FFSU, CROS,DRJSCS)</a:t>
            </a:r>
          </a:p>
        </p:txBody>
      </p:sp>
      <p:pic>
        <p:nvPicPr>
          <p:cNvPr id="5122" name="Picture 2" descr="C:\Users\bmery1\Desktop\DAAS\ASEU\logo\ASEU log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24328" y="1844824"/>
            <a:ext cx="1123826" cy="17256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30859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11560" y="692696"/>
            <a:ext cx="7772400" cy="1470025"/>
          </a:xfrm>
        </p:spPr>
        <p:txBody>
          <a:bodyPr/>
          <a:lstStyle/>
          <a:p>
            <a:r>
              <a:rPr lang="fr-FR" dirty="0" smtClean="0"/>
              <a:t>Choix de l’académie</a:t>
            </a:r>
            <a:br>
              <a:rPr lang="fr-FR" dirty="0" smtClean="0"/>
            </a:br>
            <a:r>
              <a:rPr lang="fr-FR" dirty="0" smtClean="0"/>
              <a:t> Orléans -Tours</a:t>
            </a:r>
            <a:endParaRPr lang="fr-FR" dirty="0"/>
          </a:p>
        </p:txBody>
      </p:sp>
      <p:sp>
        <p:nvSpPr>
          <p:cNvPr id="3" name="Sous-titre 2"/>
          <p:cNvSpPr>
            <a:spLocks noGrp="1"/>
          </p:cNvSpPr>
          <p:nvPr>
            <p:ph type="subTitle" idx="1"/>
          </p:nvPr>
        </p:nvSpPr>
        <p:spPr>
          <a:xfrm>
            <a:off x="251520" y="2420888"/>
            <a:ext cx="8640960" cy="4176464"/>
          </a:xfrm>
        </p:spPr>
        <p:txBody>
          <a:bodyPr>
            <a:normAutofit/>
          </a:bodyPr>
          <a:lstStyle/>
          <a:p>
            <a:pPr marL="457200" indent="-457200" algn="l">
              <a:buFont typeface="Arial" panose="020B0604020202020204" pitchFamily="34" charset="0"/>
              <a:buChar char="•"/>
            </a:pPr>
            <a:r>
              <a:rPr lang="fr-FR" sz="4000" dirty="0" smtClean="0">
                <a:solidFill>
                  <a:schemeClr val="tx1"/>
                </a:solidFill>
              </a:rPr>
              <a:t>S’impliquer à tous les niveaux scolaires</a:t>
            </a:r>
          </a:p>
          <a:p>
            <a:pPr marL="457200" indent="-457200" algn="l">
              <a:buFont typeface="Arial" panose="020B0604020202020204" pitchFamily="34" charset="0"/>
              <a:buChar char="•"/>
            </a:pPr>
            <a:r>
              <a:rPr lang="fr-FR" sz="4000" dirty="0" smtClean="0">
                <a:solidFill>
                  <a:schemeClr val="tx1"/>
                </a:solidFill>
              </a:rPr>
              <a:t>S’impliquer auprès de tous les publics scolarisés</a:t>
            </a:r>
          </a:p>
          <a:p>
            <a:pPr marL="457200" indent="-457200" algn="l">
              <a:buFont typeface="Arial" panose="020B0604020202020204" pitchFamily="34" charset="0"/>
              <a:buChar char="•"/>
            </a:pPr>
            <a:r>
              <a:rPr lang="fr-FR" sz="4000" dirty="0" smtClean="0">
                <a:solidFill>
                  <a:schemeClr val="tx1"/>
                </a:solidFill>
              </a:rPr>
              <a:t>S’impliquer tout au long de l’année scolaire</a:t>
            </a:r>
            <a:endParaRPr lang="fr-FR" sz="4000" dirty="0">
              <a:solidFill>
                <a:schemeClr val="tx1"/>
              </a:solidFill>
            </a:endParaRPr>
          </a:p>
        </p:txBody>
      </p:sp>
      <p:pic>
        <p:nvPicPr>
          <p:cNvPr id="1026" name="Picture 2" descr="C:\Users\bmery1\Desktop\DAAS\ASEU\logo\ASEU logo drapeau.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52320" y="5301208"/>
            <a:ext cx="1036836" cy="12854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96504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620688"/>
            <a:ext cx="7772400" cy="1470025"/>
          </a:xfrm>
        </p:spPr>
        <p:txBody>
          <a:bodyPr/>
          <a:lstStyle/>
          <a:p>
            <a:r>
              <a:rPr lang="fr-FR" dirty="0" smtClean="0"/>
              <a:t>Choix: suite…</a:t>
            </a:r>
            <a:endParaRPr lang="fr-FR" dirty="0"/>
          </a:p>
        </p:txBody>
      </p:sp>
      <p:sp>
        <p:nvSpPr>
          <p:cNvPr id="3" name="Sous-titre 2"/>
          <p:cNvSpPr>
            <a:spLocks noGrp="1"/>
          </p:cNvSpPr>
          <p:nvPr>
            <p:ph type="subTitle" idx="1"/>
          </p:nvPr>
        </p:nvSpPr>
        <p:spPr>
          <a:xfrm>
            <a:off x="179512" y="2348880"/>
            <a:ext cx="8784976" cy="4248472"/>
          </a:xfrm>
        </p:spPr>
        <p:txBody>
          <a:bodyPr/>
          <a:lstStyle/>
          <a:p>
            <a:pPr marL="457200" indent="-457200" algn="l">
              <a:buFont typeface="Arial" panose="020B0604020202020204" pitchFamily="34" charset="0"/>
              <a:buChar char="•"/>
            </a:pPr>
            <a:r>
              <a:rPr lang="fr-FR" dirty="0" smtClean="0">
                <a:solidFill>
                  <a:schemeClr val="tx1"/>
                </a:solidFill>
              </a:rPr>
              <a:t>Sous forme de journées </a:t>
            </a:r>
            <a:r>
              <a:rPr lang="fr-FR" dirty="0" smtClean="0">
                <a:solidFill>
                  <a:schemeClr val="tx1"/>
                </a:solidFill>
              </a:rPr>
              <a:t>spécifiques autour de thèmes différents tout au long de l’année:</a:t>
            </a:r>
          </a:p>
          <a:p>
            <a:pPr marL="914400" lvl="1" indent="-457200" algn="l">
              <a:buFont typeface="Wingdings" panose="05000000000000000000" pitchFamily="2" charset="2"/>
              <a:buChar char="Ø"/>
            </a:pPr>
            <a:r>
              <a:rPr lang="fr-FR" dirty="0" smtClean="0">
                <a:solidFill>
                  <a:schemeClr val="tx1"/>
                </a:solidFill>
              </a:rPr>
              <a:t>Le sport au féminin (niveau col/lycée UNSS : 30 sept)</a:t>
            </a:r>
          </a:p>
          <a:p>
            <a:pPr marL="914400" lvl="1" indent="-457200" algn="l">
              <a:buFont typeface="Wingdings" panose="05000000000000000000" pitchFamily="2" charset="2"/>
              <a:buChar char="Ø"/>
            </a:pPr>
            <a:r>
              <a:rPr lang="fr-FR" dirty="0" smtClean="0">
                <a:solidFill>
                  <a:schemeClr val="tx1"/>
                </a:solidFill>
              </a:rPr>
              <a:t>Le sport de haut niveau (col / </a:t>
            </a:r>
            <a:r>
              <a:rPr lang="fr-FR" dirty="0" err="1" smtClean="0">
                <a:solidFill>
                  <a:schemeClr val="tx1"/>
                </a:solidFill>
              </a:rPr>
              <a:t>lyc</a:t>
            </a:r>
            <a:r>
              <a:rPr lang="fr-FR" dirty="0" smtClean="0">
                <a:solidFill>
                  <a:schemeClr val="tx1"/>
                </a:solidFill>
              </a:rPr>
              <a:t> / </a:t>
            </a:r>
            <a:r>
              <a:rPr lang="fr-FR" dirty="0" err="1" smtClean="0">
                <a:solidFill>
                  <a:schemeClr val="tx1"/>
                </a:solidFill>
              </a:rPr>
              <a:t>Univ</a:t>
            </a:r>
            <a:r>
              <a:rPr lang="fr-FR" dirty="0" smtClean="0">
                <a:solidFill>
                  <a:schemeClr val="tx1"/>
                </a:solidFill>
              </a:rPr>
              <a:t> : 7 octobre)</a:t>
            </a:r>
          </a:p>
          <a:p>
            <a:pPr marL="914400" lvl="1" indent="-457200" algn="l">
              <a:buFont typeface="Wingdings" panose="05000000000000000000" pitchFamily="2" charset="2"/>
              <a:buChar char="Ø"/>
            </a:pPr>
            <a:r>
              <a:rPr lang="fr-FR" dirty="0" smtClean="0">
                <a:solidFill>
                  <a:schemeClr val="tx1"/>
                </a:solidFill>
              </a:rPr>
              <a:t>Le sport et le handicap (1</a:t>
            </a:r>
            <a:r>
              <a:rPr lang="fr-FR" baseline="30000" dirty="0" smtClean="0">
                <a:solidFill>
                  <a:schemeClr val="tx1"/>
                </a:solidFill>
              </a:rPr>
              <a:t>er</a:t>
            </a:r>
            <a:r>
              <a:rPr lang="fr-FR" dirty="0" smtClean="0">
                <a:solidFill>
                  <a:schemeClr val="tx1"/>
                </a:solidFill>
              </a:rPr>
              <a:t> degré / 2</a:t>
            </a:r>
            <a:r>
              <a:rPr lang="fr-FR" baseline="30000" dirty="0" smtClean="0">
                <a:solidFill>
                  <a:schemeClr val="tx1"/>
                </a:solidFill>
              </a:rPr>
              <a:t>nd</a:t>
            </a:r>
            <a:r>
              <a:rPr lang="fr-FR" dirty="0" smtClean="0">
                <a:solidFill>
                  <a:schemeClr val="tx1"/>
                </a:solidFill>
              </a:rPr>
              <a:t>Dégré : 2 </a:t>
            </a:r>
            <a:r>
              <a:rPr lang="fr-FR" dirty="0" err="1" smtClean="0">
                <a:solidFill>
                  <a:schemeClr val="tx1"/>
                </a:solidFill>
              </a:rPr>
              <a:t>déc</a:t>
            </a:r>
            <a:r>
              <a:rPr lang="fr-FR" dirty="0" smtClean="0">
                <a:solidFill>
                  <a:schemeClr val="tx1"/>
                </a:solidFill>
              </a:rPr>
              <a:t>)</a:t>
            </a:r>
          </a:p>
          <a:p>
            <a:pPr marL="914400" lvl="1" indent="-457200" algn="l">
              <a:buFont typeface="Wingdings" panose="05000000000000000000" pitchFamily="2" charset="2"/>
              <a:buChar char="Ø"/>
            </a:pPr>
            <a:r>
              <a:rPr lang="fr-FR" dirty="0" smtClean="0">
                <a:solidFill>
                  <a:schemeClr val="tx1"/>
                </a:solidFill>
              </a:rPr>
              <a:t>Le sport inter-cycles: 1</a:t>
            </a:r>
            <a:r>
              <a:rPr lang="fr-FR" baseline="30000" dirty="0" smtClean="0">
                <a:solidFill>
                  <a:schemeClr val="tx1"/>
                </a:solidFill>
              </a:rPr>
              <a:t>er</a:t>
            </a:r>
            <a:r>
              <a:rPr lang="fr-FR" dirty="0" smtClean="0">
                <a:solidFill>
                  <a:schemeClr val="tx1"/>
                </a:solidFill>
              </a:rPr>
              <a:t> degré/ 2</a:t>
            </a:r>
            <a:r>
              <a:rPr lang="fr-FR" baseline="30000" dirty="0" smtClean="0">
                <a:solidFill>
                  <a:schemeClr val="tx1"/>
                </a:solidFill>
              </a:rPr>
              <a:t>nd</a:t>
            </a:r>
            <a:r>
              <a:rPr lang="fr-FR" dirty="0" smtClean="0">
                <a:solidFill>
                  <a:schemeClr val="tx1"/>
                </a:solidFill>
              </a:rPr>
              <a:t> degré/ </a:t>
            </a:r>
            <a:r>
              <a:rPr lang="fr-FR" dirty="0" err="1" smtClean="0">
                <a:solidFill>
                  <a:schemeClr val="tx1"/>
                </a:solidFill>
              </a:rPr>
              <a:t>Univ</a:t>
            </a:r>
            <a:r>
              <a:rPr lang="fr-FR" dirty="0" smtClean="0">
                <a:solidFill>
                  <a:schemeClr val="tx1"/>
                </a:solidFill>
              </a:rPr>
              <a:t>: mars</a:t>
            </a:r>
          </a:p>
          <a:p>
            <a:pPr marL="914400" lvl="1" indent="-457200" algn="l">
              <a:buFont typeface="Wingdings" panose="05000000000000000000" pitchFamily="2" charset="2"/>
              <a:buChar char="Ø"/>
            </a:pPr>
            <a:r>
              <a:rPr lang="fr-FR" dirty="0" smtClean="0">
                <a:solidFill>
                  <a:schemeClr val="tx1"/>
                </a:solidFill>
              </a:rPr>
              <a:t>Le sport olympique (1</a:t>
            </a:r>
            <a:r>
              <a:rPr lang="fr-FR" baseline="30000" dirty="0" smtClean="0">
                <a:solidFill>
                  <a:schemeClr val="tx1"/>
                </a:solidFill>
              </a:rPr>
              <a:t>er</a:t>
            </a:r>
            <a:r>
              <a:rPr lang="fr-FR" dirty="0" smtClean="0">
                <a:solidFill>
                  <a:schemeClr val="tx1"/>
                </a:solidFill>
              </a:rPr>
              <a:t> degré et col le 23 juin)</a:t>
            </a:r>
            <a:endParaRPr lang="fr-FR" dirty="0" smtClean="0">
              <a:solidFill>
                <a:schemeClr val="tx1"/>
              </a:solidFill>
            </a:endParaRPr>
          </a:p>
        </p:txBody>
      </p:sp>
      <p:pic>
        <p:nvPicPr>
          <p:cNvPr id="2050" name="Picture 2" descr="C:\Users\bmery1\Desktop\DAAS\ASEU\logo\Mascotte Bad.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3568" y="476672"/>
            <a:ext cx="1434265" cy="18532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3003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764704"/>
            <a:ext cx="7772400" cy="1470025"/>
          </a:xfrm>
        </p:spPr>
        <p:txBody>
          <a:bodyPr/>
          <a:lstStyle/>
          <a:p>
            <a:r>
              <a:rPr lang="fr-FR" dirty="0" smtClean="0"/>
              <a:t>2 principes retenus</a:t>
            </a:r>
            <a:endParaRPr lang="fr-FR" dirty="0"/>
          </a:p>
        </p:txBody>
      </p:sp>
      <p:sp>
        <p:nvSpPr>
          <p:cNvPr id="3" name="Sous-titre 2"/>
          <p:cNvSpPr>
            <a:spLocks noGrp="1"/>
          </p:cNvSpPr>
          <p:nvPr>
            <p:ph type="subTitle" idx="1"/>
          </p:nvPr>
        </p:nvSpPr>
        <p:spPr>
          <a:xfrm>
            <a:off x="1371600" y="2276872"/>
            <a:ext cx="7088832" cy="3888432"/>
          </a:xfrm>
        </p:spPr>
        <p:txBody>
          <a:bodyPr>
            <a:normAutofit lnSpcReduction="10000"/>
          </a:bodyPr>
          <a:lstStyle/>
          <a:p>
            <a:pPr marL="457200" indent="-457200" algn="l">
              <a:buFont typeface="Arial" panose="020B0604020202020204" pitchFamily="34" charset="0"/>
              <a:buChar char="•"/>
            </a:pPr>
            <a:r>
              <a:rPr lang="fr-FR" sz="4400" dirty="0" smtClean="0">
                <a:solidFill>
                  <a:schemeClr val="tx1"/>
                </a:solidFill>
              </a:rPr>
              <a:t>S’appuyer </a:t>
            </a:r>
            <a:r>
              <a:rPr lang="fr-FR" sz="4400" dirty="0" smtClean="0">
                <a:solidFill>
                  <a:schemeClr val="tx1"/>
                </a:solidFill>
              </a:rPr>
              <a:t>sur les 4 sports mis en </a:t>
            </a:r>
            <a:r>
              <a:rPr lang="fr-FR" sz="4400" dirty="0" smtClean="0">
                <a:solidFill>
                  <a:schemeClr val="tx1"/>
                </a:solidFill>
              </a:rPr>
              <a:t>lumière pour initier des actions</a:t>
            </a:r>
            <a:endParaRPr lang="fr-FR" sz="4400" dirty="0" smtClean="0">
              <a:solidFill>
                <a:schemeClr val="tx1"/>
              </a:solidFill>
            </a:endParaRPr>
          </a:p>
          <a:p>
            <a:pPr marL="457200" indent="-457200" algn="l">
              <a:buFont typeface="Arial" panose="020B0604020202020204" pitchFamily="34" charset="0"/>
              <a:buChar char="•"/>
            </a:pPr>
            <a:r>
              <a:rPr lang="fr-FR" sz="4400" dirty="0" smtClean="0">
                <a:solidFill>
                  <a:schemeClr val="tx1"/>
                </a:solidFill>
              </a:rPr>
              <a:t>MAIS AUSSI </a:t>
            </a:r>
            <a:r>
              <a:rPr lang="fr-FR" sz="4400" dirty="0" smtClean="0">
                <a:solidFill>
                  <a:schemeClr val="tx1"/>
                </a:solidFill>
              </a:rPr>
              <a:t>créer, inventer, innover à partir d’autres activités sportives</a:t>
            </a:r>
            <a:endParaRPr lang="fr-FR" sz="4400" dirty="0" smtClean="0">
              <a:solidFill>
                <a:schemeClr val="tx1"/>
              </a:solidFill>
            </a:endParaRPr>
          </a:p>
          <a:p>
            <a:endParaRPr lang="fr-FR" dirty="0"/>
          </a:p>
        </p:txBody>
      </p:sp>
      <p:pic>
        <p:nvPicPr>
          <p:cNvPr id="3074" name="Picture 2" descr="C:\Users\bmery1\Desktop\DAAS\ASEU\logo\Mascotte Basket.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80312" y="476672"/>
            <a:ext cx="1395239" cy="17859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66353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Une labellisation à double niveau</a:t>
            </a:r>
            <a:endParaRPr lang="fr-FR" dirty="0"/>
          </a:p>
        </p:txBody>
      </p:sp>
      <p:sp>
        <p:nvSpPr>
          <p:cNvPr id="3" name="Espace réservé du contenu 2"/>
          <p:cNvSpPr>
            <a:spLocks noGrp="1"/>
          </p:cNvSpPr>
          <p:nvPr>
            <p:ph idx="1"/>
          </p:nvPr>
        </p:nvSpPr>
        <p:spPr>
          <a:xfrm>
            <a:off x="457200" y="1600201"/>
            <a:ext cx="8229600" cy="4349080"/>
          </a:xfrm>
        </p:spPr>
        <p:txBody>
          <a:bodyPr>
            <a:normAutofit fontScale="85000" lnSpcReduction="10000"/>
          </a:bodyPr>
          <a:lstStyle/>
          <a:p>
            <a:r>
              <a:rPr lang="fr-FR" dirty="0" smtClean="0"/>
              <a:t>Chaque action portée par un établissement scolaire ou son association sportive enregistre son action sur le site de façon à obtenir le premier niveau de labellisation. L’objectif est de recenser tout ce qui se fait en France autour de ce double projet partenarial et de mise en avant de valeurs citoyennes. Un kit de communication est offert</a:t>
            </a:r>
          </a:p>
          <a:p>
            <a:r>
              <a:rPr lang="fr-FR" dirty="0" smtClean="0"/>
              <a:t>Le second niveau met en évidence un niveau de partenariat plus important et permet au porteur de projet de remporter des gains selon son classement</a:t>
            </a:r>
            <a:endParaRPr lang="fr-FR" dirty="0"/>
          </a:p>
        </p:txBody>
      </p:sp>
      <p:pic>
        <p:nvPicPr>
          <p:cNvPr id="9218" name="Picture 2" descr="C:\Users\bmery1\Desktop\DAAS\ASEU\logo\Mascotte Médaill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11960" y="5777343"/>
            <a:ext cx="792088" cy="9949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84711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2 fils rouges à suivre</a:t>
            </a:r>
            <a:endParaRPr lang="fr-FR" dirty="0"/>
          </a:p>
        </p:txBody>
      </p:sp>
      <p:sp>
        <p:nvSpPr>
          <p:cNvPr id="3" name="Espace réservé du contenu 2"/>
          <p:cNvSpPr>
            <a:spLocks noGrp="1"/>
          </p:cNvSpPr>
          <p:nvPr>
            <p:ph idx="1"/>
          </p:nvPr>
        </p:nvSpPr>
        <p:spPr/>
        <p:txBody>
          <a:bodyPr/>
          <a:lstStyle/>
          <a:p>
            <a:r>
              <a:rPr lang="fr-FR" dirty="0" smtClean="0"/>
              <a:t>Valoriser la notion de partenariat entre une structure scolaire (établissement scolaire ou son association sportive) et une structure sportive fédérale (club, district, comité…)</a:t>
            </a:r>
          </a:p>
          <a:p>
            <a:pPr marL="0" indent="0">
              <a:buNone/>
            </a:pPr>
            <a:endParaRPr lang="fr-FR" dirty="0" smtClean="0"/>
          </a:p>
          <a:p>
            <a:r>
              <a:rPr lang="fr-FR" dirty="0" smtClean="0"/>
              <a:t>Mettre en avant les valeurs développées par le  sport et participant au « vivre ensemble »</a:t>
            </a:r>
          </a:p>
          <a:p>
            <a:endParaRPr lang="fr-FR" dirty="0"/>
          </a:p>
        </p:txBody>
      </p:sp>
      <p:pic>
        <p:nvPicPr>
          <p:cNvPr id="4098" name="Picture 2" descr="C:\Users\bmery1\Desktop\DAAS\ASEU\logo\Mascotte Foot.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35896" y="5192800"/>
            <a:ext cx="1474874" cy="1665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5922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Un outil à disposition</a:t>
            </a:r>
            <a:endParaRPr lang="fr-FR" dirty="0"/>
          </a:p>
        </p:txBody>
      </p:sp>
      <p:sp>
        <p:nvSpPr>
          <p:cNvPr id="3" name="Espace réservé du contenu 2"/>
          <p:cNvSpPr>
            <a:spLocks noGrp="1"/>
          </p:cNvSpPr>
          <p:nvPr>
            <p:ph idx="1"/>
          </p:nvPr>
        </p:nvSpPr>
        <p:spPr/>
        <p:txBody>
          <a:bodyPr>
            <a:normAutofit/>
          </a:bodyPr>
          <a:lstStyle/>
          <a:p>
            <a:r>
              <a:rPr lang="fr-FR" sz="4000" dirty="0" smtClean="0"/>
              <a:t>Une fiche projet est à disposition de toutes les équipes </a:t>
            </a:r>
            <a:r>
              <a:rPr lang="fr-FR" sz="4000" dirty="0" err="1" smtClean="0"/>
              <a:t>Eps</a:t>
            </a:r>
            <a:r>
              <a:rPr lang="fr-FR" sz="4000" dirty="0" smtClean="0"/>
              <a:t> ou d’Associations Sportives d’établissements qui souhaitent promouvoir une action</a:t>
            </a:r>
            <a:endParaRPr lang="fr-FR" sz="4000" dirty="0"/>
          </a:p>
        </p:txBody>
      </p:sp>
      <p:pic>
        <p:nvPicPr>
          <p:cNvPr id="12290" name="Picture 2" descr="C:\Users\bmery1\Desktop\DAAS\ASEU\logo\2015_aseu_baske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11552" y="4653136"/>
            <a:ext cx="2718048" cy="18573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61264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Une DEVISE</a:t>
            </a:r>
            <a:endParaRPr lang="fr-FR" dirty="0"/>
          </a:p>
        </p:txBody>
      </p:sp>
      <p:sp>
        <p:nvSpPr>
          <p:cNvPr id="4" name="Espace réservé du contenu 3"/>
          <p:cNvSpPr>
            <a:spLocks noGrp="1"/>
          </p:cNvSpPr>
          <p:nvPr>
            <p:ph idx="1"/>
          </p:nvPr>
        </p:nvSpPr>
        <p:spPr>
          <a:xfrm>
            <a:off x="457200" y="2420888"/>
            <a:ext cx="8435280" cy="3705275"/>
          </a:xfrm>
        </p:spPr>
        <p:txBody>
          <a:bodyPr>
            <a:normAutofit/>
          </a:bodyPr>
          <a:lstStyle/>
          <a:p>
            <a:pPr marL="0" indent="0">
              <a:buNone/>
            </a:pPr>
            <a:r>
              <a:rPr lang="fr-FR" sz="6000" dirty="0" smtClean="0"/>
              <a:t>Le sport pour vivre mieux,</a:t>
            </a:r>
          </a:p>
          <a:p>
            <a:pPr marL="0" indent="0">
              <a:buNone/>
            </a:pPr>
            <a:r>
              <a:rPr lang="fr-FR" sz="6000" dirty="0" smtClean="0"/>
              <a:t>Le sport pour mieux vivre ensemble!</a:t>
            </a:r>
            <a:endParaRPr lang="fr-FR" sz="6000" dirty="0"/>
          </a:p>
        </p:txBody>
      </p:sp>
      <p:pic>
        <p:nvPicPr>
          <p:cNvPr id="5122" name="Picture 2" descr="C:\Users\bmery1\Desktop\DAAS\ASEU\logo\Mascotte Handi.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60232" y="4509120"/>
            <a:ext cx="1645106" cy="1944216"/>
          </a:xfrm>
          <a:prstGeom prst="rect">
            <a:avLst/>
          </a:prstGeom>
          <a:noFill/>
          <a:extLst>
            <a:ext uri="{909E8E84-426E-40DD-AFC4-6F175D3DCCD1}">
              <a14:hiddenFill xmlns:a14="http://schemas.microsoft.com/office/drawing/2010/main">
                <a:solidFill>
                  <a:srgbClr val="FFFFFF"/>
                </a:solidFill>
              </a14:hiddenFill>
            </a:ext>
          </a:extLst>
        </p:spPr>
      </p:pic>
      <p:pic>
        <p:nvPicPr>
          <p:cNvPr id="5123" name="Picture 3" descr="C:\Users\bmery1\Desktop\DAAS\ASEU\logo\Mascotte Haies.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3568" y="200024"/>
            <a:ext cx="1635412" cy="21488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2936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3892</TotalTime>
  <Words>699</Words>
  <Application>Microsoft Office PowerPoint</Application>
  <PresentationFormat>Affichage à l'écran (4:3)</PresentationFormat>
  <Paragraphs>56</Paragraphs>
  <Slides>19</Slides>
  <Notes>0</Notes>
  <HiddenSlides>0</HiddenSlides>
  <MMClips>0</MMClips>
  <ScaleCrop>false</ScaleCrop>
  <HeadingPairs>
    <vt:vector size="4" baseType="variant">
      <vt:variant>
        <vt:lpstr>Thème</vt:lpstr>
      </vt:variant>
      <vt:variant>
        <vt:i4>1</vt:i4>
      </vt:variant>
      <vt:variant>
        <vt:lpstr>Titres des diapositives</vt:lpstr>
      </vt:variant>
      <vt:variant>
        <vt:i4>19</vt:i4>
      </vt:variant>
    </vt:vector>
  </HeadingPairs>
  <TitlesOfParts>
    <vt:vector size="20" baseType="lpstr">
      <vt:lpstr>Thème Office</vt:lpstr>
      <vt:lpstr>Présentation PowerPoint</vt:lpstr>
      <vt:lpstr>Organisation mise en place</vt:lpstr>
      <vt:lpstr>Choix de l’académie  Orléans -Tours</vt:lpstr>
      <vt:lpstr>Choix: suite…</vt:lpstr>
      <vt:lpstr>2 principes retenus</vt:lpstr>
      <vt:lpstr>Une labellisation à double niveau</vt:lpstr>
      <vt:lpstr>2 fils rouges à suivre</vt:lpstr>
      <vt:lpstr>Un outil à disposition</vt:lpstr>
      <vt:lpstr>Une DEVISE</vt:lpstr>
      <vt:lpstr>Néanmoins…</vt:lpstr>
      <vt:lpstr>Par contre,</vt:lpstr>
      <vt:lpstr>Un exemple,</vt:lpstr>
      <vt:lpstr>Un autre exemple d’action labellisée</vt:lpstr>
      <vt:lpstr>L’action du 2 et 3 décembre</vt:lpstr>
      <vt:lpstr>L’action phare de l’académie</vt:lpstr>
      <vt:lpstr>Tout reste à concevoir</vt:lpstr>
      <vt:lpstr>Le cahier des charges</vt:lpstr>
      <vt:lpstr>Pour ceci, j’ai besoin de </vt:lpstr>
      <vt:lpstr>Merci de votre attention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Bruno MERY</dc:creator>
  <cp:lastModifiedBy>Bruno MERY</cp:lastModifiedBy>
  <cp:revision>16</cp:revision>
  <dcterms:created xsi:type="dcterms:W3CDTF">2015-09-25T16:47:03Z</dcterms:created>
  <dcterms:modified xsi:type="dcterms:W3CDTF">2015-09-29T21:02:34Z</dcterms:modified>
</cp:coreProperties>
</file>